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Lst>
  <p:notesMasterIdLst>
    <p:notesMasterId r:id="rId93"/>
  </p:notesMasterIdLst>
  <p:handoutMasterIdLst>
    <p:handoutMasterId r:id="rId94"/>
  </p:handoutMasterIdLst>
  <p:sldIdLst>
    <p:sldId id="357" r:id="rId5"/>
    <p:sldId id="256" r:id="rId6"/>
    <p:sldId id="257" r:id="rId7"/>
    <p:sldId id="545" r:id="rId8"/>
    <p:sldId id="594" r:id="rId9"/>
    <p:sldId id="260" r:id="rId10"/>
    <p:sldId id="614" r:id="rId11"/>
    <p:sldId id="402" r:id="rId12"/>
    <p:sldId id="527" r:id="rId13"/>
    <p:sldId id="615" r:id="rId14"/>
    <p:sldId id="616" r:id="rId15"/>
    <p:sldId id="607" r:id="rId16"/>
    <p:sldId id="617" r:id="rId17"/>
    <p:sldId id="392" r:id="rId18"/>
    <p:sldId id="551" r:id="rId19"/>
    <p:sldId id="531" r:id="rId20"/>
    <p:sldId id="601" r:id="rId21"/>
    <p:sldId id="612" r:id="rId22"/>
    <p:sldId id="587" r:id="rId23"/>
    <p:sldId id="608" r:id="rId24"/>
    <p:sldId id="609" r:id="rId25"/>
    <p:sldId id="610" r:id="rId26"/>
    <p:sldId id="613" r:id="rId27"/>
    <p:sldId id="611" r:id="rId28"/>
    <p:sldId id="393" r:id="rId29"/>
    <p:sldId id="560" r:id="rId30"/>
    <p:sldId id="394" r:id="rId31"/>
    <p:sldId id="308" r:id="rId32"/>
    <p:sldId id="274" r:id="rId33"/>
    <p:sldId id="517" r:id="rId34"/>
    <p:sldId id="518" r:id="rId35"/>
    <p:sldId id="588" r:id="rId36"/>
    <p:sldId id="278" r:id="rId37"/>
    <p:sldId id="564" r:id="rId38"/>
    <p:sldId id="572" r:id="rId39"/>
    <p:sldId id="573" r:id="rId40"/>
    <p:sldId id="574" r:id="rId41"/>
    <p:sldId id="595" r:id="rId42"/>
    <p:sldId id="599" r:id="rId43"/>
    <p:sldId id="289" r:id="rId44"/>
    <p:sldId id="586" r:id="rId45"/>
    <p:sldId id="532" r:id="rId46"/>
    <p:sldId id="581" r:id="rId47"/>
    <p:sldId id="582" r:id="rId48"/>
    <p:sldId id="584" r:id="rId49"/>
    <p:sldId id="583" r:id="rId50"/>
    <p:sldId id="296" r:id="rId51"/>
    <p:sldId id="370" r:id="rId52"/>
    <p:sldId id="371" r:id="rId53"/>
    <p:sldId id="299" r:id="rId54"/>
    <p:sldId id="556" r:id="rId55"/>
    <p:sldId id="398" r:id="rId56"/>
    <p:sldId id="441" r:id="rId57"/>
    <p:sldId id="343" r:id="rId58"/>
    <p:sldId id="598" r:id="rId59"/>
    <p:sldId id="363" r:id="rId60"/>
    <p:sldId id="364" r:id="rId61"/>
    <p:sldId id="580" r:id="rId62"/>
    <p:sldId id="514" r:id="rId63"/>
    <p:sldId id="400" r:id="rId64"/>
    <p:sldId id="311" r:id="rId65"/>
    <p:sldId id="453" r:id="rId66"/>
    <p:sldId id="313" r:id="rId67"/>
    <p:sldId id="600" r:id="rId68"/>
    <p:sldId id="316" r:id="rId69"/>
    <p:sldId id="317" r:id="rId70"/>
    <p:sldId id="535" r:id="rId71"/>
    <p:sldId id="577" r:id="rId72"/>
    <p:sldId id="524" r:id="rId73"/>
    <p:sldId id="504" r:id="rId74"/>
    <p:sldId id="553" r:id="rId75"/>
    <p:sldId id="525" r:id="rId76"/>
    <p:sldId id="526" r:id="rId77"/>
    <p:sldId id="401" r:id="rId78"/>
    <p:sldId id="521" r:id="rId79"/>
    <p:sldId id="561" r:id="rId80"/>
    <p:sldId id="579" r:id="rId81"/>
    <p:sldId id="377" r:id="rId82"/>
    <p:sldId id="516" r:id="rId83"/>
    <p:sldId id="567" r:id="rId84"/>
    <p:sldId id="433" r:id="rId85"/>
    <p:sldId id="379" r:id="rId86"/>
    <p:sldId id="380" r:id="rId87"/>
    <p:sldId id="340" r:id="rId88"/>
    <p:sldId id="376" r:id="rId89"/>
    <p:sldId id="330" r:id="rId90"/>
    <p:sldId id="522" r:id="rId91"/>
    <p:sldId id="523" r:id="rId9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5445" userDrawn="1">
          <p15:clr>
            <a:srgbClr val="A4A3A4"/>
          </p15:clr>
        </p15:guide>
        <p15:guide id="2" pos="299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len Peters" initials="GP" lastIdx="25" clrIdx="0"/>
  <p:cmAuthor id="1" name="Robbie Andrew" initials="RMA" lastIdx="7" clrIdx="1"/>
  <p:cmAuthor id="2" name="Róisín Moriarty" initials="RM" lastIdx="2" clrIdx="2"/>
  <p:cmAuthor id="3" name="pierre friedlingstein" initials="PF" lastIdx="1" clrIdx="3">
    <p:extLst>
      <p:ext uri="{19B8F6BF-5375-455C-9EA6-DF929625EA0E}">
        <p15:presenceInfo xmlns:p15="http://schemas.microsoft.com/office/powerpoint/2012/main" userId="pierre friedlingstein" providerId="None"/>
      </p:ext>
    </p:extLst>
  </p:cmAuthor>
  <p:cmAuthor id="4" name="Michael O'Sullivan" initials="" lastIdx="1" clrIdx="4"/>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9BDB"/>
    <a:srgbClr val="D8BBB9"/>
    <a:srgbClr val="4CC0C6"/>
    <a:srgbClr val="00BBFF"/>
    <a:srgbClr val="CD0001"/>
    <a:srgbClr val="FFFF00"/>
    <a:srgbClr val="E767F5"/>
    <a:srgbClr val="9691FF"/>
    <a:srgbClr val="FFFF99"/>
    <a:srgbClr val="85B4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4669" autoAdjust="0"/>
  </p:normalViewPr>
  <p:slideViewPr>
    <p:cSldViewPr snapToGrid="0">
      <p:cViewPr varScale="1">
        <p:scale>
          <a:sx n="83" d="100"/>
          <a:sy n="83" d="100"/>
        </p:scale>
        <p:origin x="1064" y="192"/>
      </p:cViewPr>
      <p:guideLst>
        <p:guide orient="horz" pos="2160"/>
        <p:guide pos="3840"/>
      </p:guideLst>
    </p:cSldViewPr>
  </p:slideViewPr>
  <p:outlineViewPr>
    <p:cViewPr>
      <p:scale>
        <a:sx n="33" d="100"/>
        <a:sy n="33" d="100"/>
      </p:scale>
      <p:origin x="0" y="-36798"/>
    </p:cViewPr>
  </p:outlineViewPr>
  <p:notesTextViewPr>
    <p:cViewPr>
      <p:scale>
        <a:sx n="3" d="2"/>
        <a:sy n="3" d="2"/>
      </p:scale>
      <p:origin x="0" y="0"/>
    </p:cViewPr>
  </p:notesTextViewPr>
  <p:notesViewPr>
    <p:cSldViewPr snapToGrid="0">
      <p:cViewPr varScale="1">
        <p:scale>
          <a:sx n="66" d="100"/>
          <a:sy n="66" d="100"/>
        </p:scale>
        <p:origin x="0" y="0"/>
      </p:cViewPr>
      <p:guideLst>
        <p:guide orient="horz" pos="5445"/>
        <p:guide pos="299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commentAuthors" Target="commentAuthor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notesMaster" Target="notesMasters/notesMaster1.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4123923" cy="864360"/>
          </a:xfrm>
          <a:prstGeom prst="rect">
            <a:avLst/>
          </a:prstGeom>
        </p:spPr>
        <p:txBody>
          <a:bodyPr vert="horz" lIns="138278" tIns="69139" rIns="138278" bIns="69139" rtlCol="0"/>
          <a:lstStyle>
            <a:lvl1pPr algn="l">
              <a:defRPr sz="1800"/>
            </a:lvl1pPr>
          </a:lstStyle>
          <a:p>
            <a:endParaRPr lang="en-GB"/>
          </a:p>
        </p:txBody>
      </p:sp>
      <p:sp>
        <p:nvSpPr>
          <p:cNvPr id="3" name="Date Placeholder 2"/>
          <p:cNvSpPr>
            <a:spLocks noGrp="1"/>
          </p:cNvSpPr>
          <p:nvPr>
            <p:ph type="dt" sz="quarter" idx="1"/>
          </p:nvPr>
        </p:nvSpPr>
        <p:spPr>
          <a:xfrm>
            <a:off x="5390621" y="3"/>
            <a:ext cx="4123923" cy="864360"/>
          </a:xfrm>
          <a:prstGeom prst="rect">
            <a:avLst/>
          </a:prstGeom>
        </p:spPr>
        <p:txBody>
          <a:bodyPr vert="horz" lIns="138278" tIns="69139" rIns="138278" bIns="69139" rtlCol="0"/>
          <a:lstStyle>
            <a:lvl1pPr algn="r">
              <a:defRPr sz="1800"/>
            </a:lvl1pPr>
          </a:lstStyle>
          <a:p>
            <a:fld id="{564C029E-7C9F-44F0-9483-A858A034F989}" type="datetimeFigureOut">
              <a:rPr lang="en-GB" smtClean="0"/>
              <a:t>17/03/2021</a:t>
            </a:fld>
            <a:endParaRPr lang="en-GB"/>
          </a:p>
        </p:txBody>
      </p:sp>
      <p:sp>
        <p:nvSpPr>
          <p:cNvPr id="4" name="Footer Placeholder 3"/>
          <p:cNvSpPr>
            <a:spLocks noGrp="1"/>
          </p:cNvSpPr>
          <p:nvPr>
            <p:ph type="ftr" sz="quarter" idx="2"/>
          </p:nvPr>
        </p:nvSpPr>
        <p:spPr>
          <a:xfrm>
            <a:off x="1" y="16419848"/>
            <a:ext cx="4123923" cy="864360"/>
          </a:xfrm>
          <a:prstGeom prst="rect">
            <a:avLst/>
          </a:prstGeom>
        </p:spPr>
        <p:txBody>
          <a:bodyPr vert="horz" lIns="138278" tIns="69139" rIns="138278" bIns="69139" rtlCol="0" anchor="b"/>
          <a:lstStyle>
            <a:lvl1pPr algn="l">
              <a:defRPr sz="1800"/>
            </a:lvl1pPr>
          </a:lstStyle>
          <a:p>
            <a:endParaRPr lang="en-GB"/>
          </a:p>
        </p:txBody>
      </p:sp>
      <p:sp>
        <p:nvSpPr>
          <p:cNvPr id="5" name="Slide Number Placeholder 4"/>
          <p:cNvSpPr>
            <a:spLocks noGrp="1"/>
          </p:cNvSpPr>
          <p:nvPr>
            <p:ph type="sldNum" sz="quarter" idx="3"/>
          </p:nvPr>
        </p:nvSpPr>
        <p:spPr>
          <a:xfrm>
            <a:off x="5390621" y="16419848"/>
            <a:ext cx="4123923" cy="864360"/>
          </a:xfrm>
          <a:prstGeom prst="rect">
            <a:avLst/>
          </a:prstGeom>
        </p:spPr>
        <p:txBody>
          <a:bodyPr vert="horz" lIns="138278" tIns="69139" rIns="138278" bIns="69139" rtlCol="0" anchor="b"/>
          <a:lstStyle>
            <a:lvl1pPr algn="r">
              <a:defRPr sz="1800"/>
            </a:lvl1pPr>
          </a:lstStyle>
          <a:p>
            <a:fld id="{DFD5FC64-9ED2-4B4F-9289-B34A2B3B643B}" type="slidenum">
              <a:rPr lang="en-GB" smtClean="0"/>
              <a:t>‹#›</a:t>
            </a:fld>
            <a:endParaRPr lang="en-GB"/>
          </a:p>
        </p:txBody>
      </p:sp>
    </p:spTree>
    <p:extLst>
      <p:ext uri="{BB962C8B-B14F-4D97-AF65-F5344CB8AC3E}">
        <p14:creationId xmlns:p14="http://schemas.microsoft.com/office/powerpoint/2010/main" val="2245312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4123923" cy="864360"/>
          </a:xfrm>
          <a:prstGeom prst="rect">
            <a:avLst/>
          </a:prstGeom>
        </p:spPr>
        <p:txBody>
          <a:bodyPr vert="horz" lIns="138278" tIns="69139" rIns="138278" bIns="69139" rtlCol="0"/>
          <a:lstStyle>
            <a:lvl1pPr algn="l">
              <a:defRPr sz="1800"/>
            </a:lvl1pPr>
          </a:lstStyle>
          <a:p>
            <a:endParaRPr lang="en-GB"/>
          </a:p>
        </p:txBody>
      </p:sp>
      <p:sp>
        <p:nvSpPr>
          <p:cNvPr id="3" name="Date Placeholder 2"/>
          <p:cNvSpPr>
            <a:spLocks noGrp="1"/>
          </p:cNvSpPr>
          <p:nvPr>
            <p:ph type="dt" idx="1"/>
          </p:nvPr>
        </p:nvSpPr>
        <p:spPr>
          <a:xfrm>
            <a:off x="5390621" y="3"/>
            <a:ext cx="4123923" cy="864360"/>
          </a:xfrm>
          <a:prstGeom prst="rect">
            <a:avLst/>
          </a:prstGeom>
        </p:spPr>
        <p:txBody>
          <a:bodyPr vert="horz" lIns="138278" tIns="69139" rIns="138278" bIns="69139" rtlCol="0"/>
          <a:lstStyle>
            <a:lvl1pPr algn="r">
              <a:defRPr sz="1800"/>
            </a:lvl1pPr>
          </a:lstStyle>
          <a:p>
            <a:fld id="{FB69B255-88BD-4F42-ADBE-4B935312D154}" type="datetimeFigureOut">
              <a:rPr lang="en-GB" smtClean="0"/>
              <a:t>17/03/2021</a:t>
            </a:fld>
            <a:endParaRPr lang="en-GB"/>
          </a:p>
        </p:txBody>
      </p:sp>
      <p:sp>
        <p:nvSpPr>
          <p:cNvPr id="4" name="Slide Image Placeholder 3"/>
          <p:cNvSpPr>
            <a:spLocks noGrp="1" noRot="1" noChangeAspect="1"/>
          </p:cNvSpPr>
          <p:nvPr>
            <p:ph type="sldImg" idx="2"/>
          </p:nvPr>
        </p:nvSpPr>
        <p:spPr>
          <a:xfrm>
            <a:off x="-1004888" y="1293813"/>
            <a:ext cx="11530013" cy="6486525"/>
          </a:xfrm>
          <a:prstGeom prst="rect">
            <a:avLst/>
          </a:prstGeom>
          <a:noFill/>
          <a:ln w="12700">
            <a:solidFill>
              <a:prstClr val="black"/>
            </a:solidFill>
          </a:ln>
        </p:spPr>
        <p:txBody>
          <a:bodyPr vert="horz" lIns="138278" tIns="69139" rIns="138278" bIns="69139" rtlCol="0" anchor="ctr"/>
          <a:lstStyle/>
          <a:p>
            <a:endParaRPr lang="en-GB"/>
          </a:p>
        </p:txBody>
      </p:sp>
      <p:sp>
        <p:nvSpPr>
          <p:cNvPr id="5" name="Notes Placeholder 4"/>
          <p:cNvSpPr>
            <a:spLocks noGrp="1"/>
          </p:cNvSpPr>
          <p:nvPr>
            <p:ph type="body" sz="quarter" idx="3"/>
          </p:nvPr>
        </p:nvSpPr>
        <p:spPr>
          <a:xfrm>
            <a:off x="951675" y="8211423"/>
            <a:ext cx="7613396" cy="7779243"/>
          </a:xfrm>
          <a:prstGeom prst="rect">
            <a:avLst/>
          </a:prstGeom>
        </p:spPr>
        <p:txBody>
          <a:bodyPr vert="horz" lIns="138278" tIns="69139" rIns="138278" bIns="6913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16419848"/>
            <a:ext cx="4123923" cy="864360"/>
          </a:xfrm>
          <a:prstGeom prst="rect">
            <a:avLst/>
          </a:prstGeom>
        </p:spPr>
        <p:txBody>
          <a:bodyPr vert="horz" lIns="138278" tIns="69139" rIns="138278" bIns="69139" rtlCol="0" anchor="b"/>
          <a:lstStyle>
            <a:lvl1pPr algn="l">
              <a:defRPr sz="1800"/>
            </a:lvl1pPr>
          </a:lstStyle>
          <a:p>
            <a:endParaRPr lang="en-GB"/>
          </a:p>
        </p:txBody>
      </p:sp>
      <p:sp>
        <p:nvSpPr>
          <p:cNvPr id="7" name="Slide Number Placeholder 6"/>
          <p:cNvSpPr>
            <a:spLocks noGrp="1"/>
          </p:cNvSpPr>
          <p:nvPr>
            <p:ph type="sldNum" sz="quarter" idx="5"/>
          </p:nvPr>
        </p:nvSpPr>
        <p:spPr>
          <a:xfrm>
            <a:off x="5390621" y="16419848"/>
            <a:ext cx="4123923" cy="864360"/>
          </a:xfrm>
          <a:prstGeom prst="rect">
            <a:avLst/>
          </a:prstGeom>
        </p:spPr>
        <p:txBody>
          <a:bodyPr vert="horz" lIns="138278" tIns="69139" rIns="138278" bIns="69139" rtlCol="0" anchor="b"/>
          <a:lstStyle>
            <a:lvl1pPr algn="r">
              <a:defRPr sz="1800"/>
            </a:lvl1pPr>
          </a:lstStyle>
          <a:p>
            <a:fld id="{66A96CF3-FF14-413A-A6F6-1451B2B663D0}" type="slidenum">
              <a:rPr lang="en-GB" smtClean="0"/>
              <a:t>‹#›</a:t>
            </a:fld>
            <a:endParaRPr lang="en-GB"/>
          </a:p>
        </p:txBody>
      </p:sp>
    </p:spTree>
    <p:extLst>
      <p:ext uri="{BB962C8B-B14F-4D97-AF65-F5344CB8AC3E}">
        <p14:creationId xmlns:p14="http://schemas.microsoft.com/office/powerpoint/2010/main" val="4113458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1</a:t>
            </a:fld>
            <a:endParaRPr lang="en-GB"/>
          </a:p>
        </p:txBody>
      </p:sp>
    </p:spTree>
    <p:extLst>
      <p:ext uri="{BB962C8B-B14F-4D97-AF65-F5344CB8AC3E}">
        <p14:creationId xmlns:p14="http://schemas.microsoft.com/office/powerpoint/2010/main" val="1042785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10</a:t>
            </a:fld>
            <a:endParaRPr lang="en-GB"/>
          </a:p>
        </p:txBody>
      </p:sp>
    </p:spTree>
    <p:extLst>
      <p:ext uri="{BB962C8B-B14F-4D97-AF65-F5344CB8AC3E}">
        <p14:creationId xmlns:p14="http://schemas.microsoft.com/office/powerpoint/2010/main" val="516699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12</a:t>
            </a:fld>
            <a:endParaRPr lang="en-GB"/>
          </a:p>
        </p:txBody>
      </p:sp>
    </p:spTree>
    <p:extLst>
      <p:ext uri="{BB962C8B-B14F-4D97-AF65-F5344CB8AC3E}">
        <p14:creationId xmlns:p14="http://schemas.microsoft.com/office/powerpoint/2010/main" val="3027346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13</a:t>
            </a:fld>
            <a:endParaRPr lang="en-GB"/>
          </a:p>
        </p:txBody>
      </p:sp>
    </p:spTree>
    <p:extLst>
      <p:ext uri="{BB962C8B-B14F-4D97-AF65-F5344CB8AC3E}">
        <p14:creationId xmlns:p14="http://schemas.microsoft.com/office/powerpoint/2010/main" val="306898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xfrm>
            <a:off x="-1004888" y="1293813"/>
            <a:ext cx="11530013" cy="6486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chemeClr val="tx1"/>
                </a:solidFill>
                <a:latin typeface="Arial" pitchFamily="34" charset="0"/>
                <a:ea typeface="ＭＳ Ｐゴシック" pitchFamily="34" charset="-128"/>
              </a:defRPr>
            </a:lvl1pPr>
            <a:lvl2pPr marL="1123510" indent="-432119" eaLnBrk="0" hangingPunct="0">
              <a:defRPr sz="3700">
                <a:solidFill>
                  <a:schemeClr val="tx1"/>
                </a:solidFill>
                <a:latin typeface="Arial" pitchFamily="34" charset="0"/>
                <a:ea typeface="ＭＳ Ｐゴシック" pitchFamily="34" charset="-128"/>
              </a:defRPr>
            </a:lvl2pPr>
            <a:lvl3pPr marL="1728476" indent="-345696" eaLnBrk="0" hangingPunct="0">
              <a:defRPr sz="3700">
                <a:solidFill>
                  <a:schemeClr val="tx1"/>
                </a:solidFill>
                <a:latin typeface="Arial" pitchFamily="34" charset="0"/>
                <a:ea typeface="ＭＳ Ｐゴシック" pitchFamily="34" charset="-128"/>
              </a:defRPr>
            </a:lvl3pPr>
            <a:lvl4pPr marL="2419866" indent="-345696" eaLnBrk="0" hangingPunct="0">
              <a:defRPr sz="3700">
                <a:solidFill>
                  <a:schemeClr val="tx1"/>
                </a:solidFill>
                <a:latin typeface="Arial" pitchFamily="34" charset="0"/>
                <a:ea typeface="ＭＳ Ｐゴシック" pitchFamily="34" charset="-128"/>
              </a:defRPr>
            </a:lvl4pPr>
            <a:lvl5pPr marL="3111257" indent="-345696" eaLnBrk="0" hangingPunct="0">
              <a:defRPr sz="3700">
                <a:solidFill>
                  <a:schemeClr val="tx1"/>
                </a:solidFill>
                <a:latin typeface="Arial" pitchFamily="34" charset="0"/>
                <a:ea typeface="ＭＳ Ｐゴシック" pitchFamily="34" charset="-128"/>
              </a:defRPr>
            </a:lvl5pPr>
            <a:lvl6pPr marL="380264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6pPr>
            <a:lvl7pPr marL="449403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7pPr>
            <a:lvl8pPr marL="518542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8pPr>
            <a:lvl9pPr marL="587681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9pPr>
          </a:lstStyle>
          <a:p>
            <a:pPr eaLnBrk="1" hangingPunct="1"/>
            <a:fld id="{A7813A4D-BB52-4C9A-8E92-0A5DF4BD01BD}" type="slidenum">
              <a:rPr lang="en-GB" altLang="en-US" sz="1800">
                <a:latin typeface="Calibri" pitchFamily="34" charset="0"/>
              </a:rPr>
              <a:pPr eaLnBrk="1" hangingPunct="1"/>
              <a:t>14</a:t>
            </a:fld>
            <a:endParaRPr lang="en-GB" altLang="en-US" sz="1800">
              <a:latin typeface="Calibri" pitchFamily="34" charset="0"/>
            </a:endParaRPr>
          </a:p>
        </p:txBody>
      </p:sp>
    </p:spTree>
    <p:extLst>
      <p:ext uri="{BB962C8B-B14F-4D97-AF65-F5344CB8AC3E}">
        <p14:creationId xmlns:p14="http://schemas.microsoft.com/office/powerpoint/2010/main" val="1271670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15</a:t>
            </a:fld>
            <a:endParaRPr lang="en-GB"/>
          </a:p>
        </p:txBody>
      </p:sp>
    </p:spTree>
    <p:extLst>
      <p:ext uri="{BB962C8B-B14F-4D97-AF65-F5344CB8AC3E}">
        <p14:creationId xmlns:p14="http://schemas.microsoft.com/office/powerpoint/2010/main" val="2743977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pPr defTabSz="1382781">
              <a:defRPr/>
            </a:pPr>
            <a:endParaRPr lang="en-NZ" sz="1800"/>
          </a:p>
        </p:txBody>
      </p:sp>
      <p:sp>
        <p:nvSpPr>
          <p:cNvPr id="4" name="Slide Number Placeholder 3"/>
          <p:cNvSpPr>
            <a:spLocks noGrp="1"/>
          </p:cNvSpPr>
          <p:nvPr>
            <p:ph type="sldNum" sz="quarter" idx="5"/>
          </p:nvPr>
        </p:nvSpPr>
        <p:spPr/>
        <p:txBody>
          <a:bodyPr/>
          <a:lstStyle/>
          <a:p>
            <a:fld id="{66A96CF3-FF14-413A-A6F6-1451B2B663D0}" type="slidenum">
              <a:rPr lang="en-GB" smtClean="0"/>
              <a:t>16</a:t>
            </a:fld>
            <a:endParaRPr lang="en-GB"/>
          </a:p>
        </p:txBody>
      </p:sp>
    </p:spTree>
    <p:extLst>
      <p:ext uri="{BB962C8B-B14F-4D97-AF65-F5344CB8AC3E}">
        <p14:creationId xmlns:p14="http://schemas.microsoft.com/office/powerpoint/2010/main" val="3299586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xfrm>
            <a:off x="-1004888" y="1293813"/>
            <a:ext cx="11530013" cy="6486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chemeClr val="tx1"/>
                </a:solidFill>
                <a:latin typeface="Arial" pitchFamily="34" charset="0"/>
                <a:ea typeface="ＭＳ Ｐゴシック" pitchFamily="34" charset="-128"/>
              </a:defRPr>
            </a:lvl1pPr>
            <a:lvl2pPr marL="1123510" indent="-432119" eaLnBrk="0" hangingPunct="0">
              <a:defRPr sz="3700">
                <a:solidFill>
                  <a:schemeClr val="tx1"/>
                </a:solidFill>
                <a:latin typeface="Arial" pitchFamily="34" charset="0"/>
                <a:ea typeface="ＭＳ Ｐゴシック" pitchFamily="34" charset="-128"/>
              </a:defRPr>
            </a:lvl2pPr>
            <a:lvl3pPr marL="1728476" indent="-345696" eaLnBrk="0" hangingPunct="0">
              <a:defRPr sz="3700">
                <a:solidFill>
                  <a:schemeClr val="tx1"/>
                </a:solidFill>
                <a:latin typeface="Arial" pitchFamily="34" charset="0"/>
                <a:ea typeface="ＭＳ Ｐゴシック" pitchFamily="34" charset="-128"/>
              </a:defRPr>
            </a:lvl3pPr>
            <a:lvl4pPr marL="2419866" indent="-345696" eaLnBrk="0" hangingPunct="0">
              <a:defRPr sz="3700">
                <a:solidFill>
                  <a:schemeClr val="tx1"/>
                </a:solidFill>
                <a:latin typeface="Arial" pitchFamily="34" charset="0"/>
                <a:ea typeface="ＭＳ Ｐゴシック" pitchFamily="34" charset="-128"/>
              </a:defRPr>
            </a:lvl4pPr>
            <a:lvl5pPr marL="3111257" indent="-345696" eaLnBrk="0" hangingPunct="0">
              <a:defRPr sz="3700">
                <a:solidFill>
                  <a:schemeClr val="tx1"/>
                </a:solidFill>
                <a:latin typeface="Arial" pitchFamily="34" charset="0"/>
                <a:ea typeface="ＭＳ Ｐゴシック" pitchFamily="34" charset="-128"/>
              </a:defRPr>
            </a:lvl5pPr>
            <a:lvl6pPr marL="380264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6pPr>
            <a:lvl7pPr marL="449403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7pPr>
            <a:lvl8pPr marL="518542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8pPr>
            <a:lvl9pPr marL="587681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9pPr>
          </a:lstStyle>
          <a:p>
            <a:pPr eaLnBrk="1" hangingPunct="1"/>
            <a:fld id="{A7813A4D-BB52-4C9A-8E92-0A5DF4BD01BD}" type="slidenum">
              <a:rPr lang="en-GB" altLang="en-US" sz="1800">
                <a:latin typeface="Calibri" pitchFamily="34" charset="0"/>
              </a:rPr>
              <a:pPr eaLnBrk="1" hangingPunct="1"/>
              <a:t>17</a:t>
            </a:fld>
            <a:endParaRPr lang="en-GB" altLang="en-US" sz="1800">
              <a:latin typeface="Calibri" pitchFamily="34" charset="0"/>
            </a:endParaRPr>
          </a:p>
        </p:txBody>
      </p:sp>
    </p:spTree>
    <p:extLst>
      <p:ext uri="{BB962C8B-B14F-4D97-AF65-F5344CB8AC3E}">
        <p14:creationId xmlns:p14="http://schemas.microsoft.com/office/powerpoint/2010/main" val="2977185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xfrm>
            <a:off x="-1004888" y="1293813"/>
            <a:ext cx="11530013" cy="6486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chemeClr val="tx1"/>
                </a:solidFill>
                <a:latin typeface="Arial" pitchFamily="34" charset="0"/>
                <a:ea typeface="ＭＳ Ｐゴシック" pitchFamily="34" charset="-128"/>
              </a:defRPr>
            </a:lvl1pPr>
            <a:lvl2pPr marL="1123510" indent="-432119" eaLnBrk="0" hangingPunct="0">
              <a:defRPr sz="3700">
                <a:solidFill>
                  <a:schemeClr val="tx1"/>
                </a:solidFill>
                <a:latin typeface="Arial" pitchFamily="34" charset="0"/>
                <a:ea typeface="ＭＳ Ｐゴシック" pitchFamily="34" charset="-128"/>
              </a:defRPr>
            </a:lvl2pPr>
            <a:lvl3pPr marL="1728476" indent="-345696" eaLnBrk="0" hangingPunct="0">
              <a:defRPr sz="3700">
                <a:solidFill>
                  <a:schemeClr val="tx1"/>
                </a:solidFill>
                <a:latin typeface="Arial" pitchFamily="34" charset="0"/>
                <a:ea typeface="ＭＳ Ｐゴシック" pitchFamily="34" charset="-128"/>
              </a:defRPr>
            </a:lvl3pPr>
            <a:lvl4pPr marL="2419866" indent="-345696" eaLnBrk="0" hangingPunct="0">
              <a:defRPr sz="3700">
                <a:solidFill>
                  <a:schemeClr val="tx1"/>
                </a:solidFill>
                <a:latin typeface="Arial" pitchFamily="34" charset="0"/>
                <a:ea typeface="ＭＳ Ｐゴシック" pitchFamily="34" charset="-128"/>
              </a:defRPr>
            </a:lvl4pPr>
            <a:lvl5pPr marL="3111257" indent="-345696" eaLnBrk="0" hangingPunct="0">
              <a:defRPr sz="3700">
                <a:solidFill>
                  <a:schemeClr val="tx1"/>
                </a:solidFill>
                <a:latin typeface="Arial" pitchFamily="34" charset="0"/>
                <a:ea typeface="ＭＳ Ｐゴシック" pitchFamily="34" charset="-128"/>
              </a:defRPr>
            </a:lvl5pPr>
            <a:lvl6pPr marL="380264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6pPr>
            <a:lvl7pPr marL="449403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7pPr>
            <a:lvl8pPr marL="518542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8pPr>
            <a:lvl9pPr marL="587681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9pPr>
          </a:lstStyle>
          <a:p>
            <a:pPr eaLnBrk="1" hangingPunct="1"/>
            <a:fld id="{A7813A4D-BB52-4C9A-8E92-0A5DF4BD01BD}" type="slidenum">
              <a:rPr lang="en-GB" altLang="en-US" sz="1800">
                <a:latin typeface="Calibri" pitchFamily="34" charset="0"/>
              </a:rPr>
              <a:pPr eaLnBrk="1" hangingPunct="1"/>
              <a:t>18</a:t>
            </a:fld>
            <a:endParaRPr lang="en-GB" altLang="en-US" sz="1800">
              <a:latin typeface="Calibri" pitchFamily="34" charset="0"/>
            </a:endParaRPr>
          </a:p>
        </p:txBody>
      </p:sp>
    </p:spTree>
    <p:extLst>
      <p:ext uri="{BB962C8B-B14F-4D97-AF65-F5344CB8AC3E}">
        <p14:creationId xmlns:p14="http://schemas.microsoft.com/office/powerpoint/2010/main" val="1206432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19</a:t>
            </a:fld>
            <a:endParaRPr lang="en-GB"/>
          </a:p>
        </p:txBody>
      </p:sp>
    </p:spTree>
    <p:extLst>
      <p:ext uri="{BB962C8B-B14F-4D97-AF65-F5344CB8AC3E}">
        <p14:creationId xmlns:p14="http://schemas.microsoft.com/office/powerpoint/2010/main" val="4053944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xfrm>
            <a:off x="-1004888" y="1293813"/>
            <a:ext cx="11530013" cy="6486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chemeClr val="tx1"/>
                </a:solidFill>
                <a:latin typeface="Arial" pitchFamily="34" charset="0"/>
                <a:ea typeface="ＭＳ Ｐゴシック" pitchFamily="34" charset="-128"/>
              </a:defRPr>
            </a:lvl1pPr>
            <a:lvl2pPr marL="1123510" indent="-432119" eaLnBrk="0" hangingPunct="0">
              <a:defRPr sz="3700">
                <a:solidFill>
                  <a:schemeClr val="tx1"/>
                </a:solidFill>
                <a:latin typeface="Arial" pitchFamily="34" charset="0"/>
                <a:ea typeface="ＭＳ Ｐゴシック" pitchFamily="34" charset="-128"/>
              </a:defRPr>
            </a:lvl2pPr>
            <a:lvl3pPr marL="1728476" indent="-345696" eaLnBrk="0" hangingPunct="0">
              <a:defRPr sz="3700">
                <a:solidFill>
                  <a:schemeClr val="tx1"/>
                </a:solidFill>
                <a:latin typeface="Arial" pitchFamily="34" charset="0"/>
                <a:ea typeface="ＭＳ Ｐゴシック" pitchFamily="34" charset="-128"/>
              </a:defRPr>
            </a:lvl3pPr>
            <a:lvl4pPr marL="2419866" indent="-345696" eaLnBrk="0" hangingPunct="0">
              <a:defRPr sz="3700">
                <a:solidFill>
                  <a:schemeClr val="tx1"/>
                </a:solidFill>
                <a:latin typeface="Arial" pitchFamily="34" charset="0"/>
                <a:ea typeface="ＭＳ Ｐゴシック" pitchFamily="34" charset="-128"/>
              </a:defRPr>
            </a:lvl4pPr>
            <a:lvl5pPr marL="3111257" indent="-345696" eaLnBrk="0" hangingPunct="0">
              <a:defRPr sz="3700">
                <a:solidFill>
                  <a:schemeClr val="tx1"/>
                </a:solidFill>
                <a:latin typeface="Arial" pitchFamily="34" charset="0"/>
                <a:ea typeface="ＭＳ Ｐゴシック" pitchFamily="34" charset="-128"/>
              </a:defRPr>
            </a:lvl5pPr>
            <a:lvl6pPr marL="380264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6pPr>
            <a:lvl7pPr marL="449403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7pPr>
            <a:lvl8pPr marL="518542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8pPr>
            <a:lvl9pPr marL="587681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9pPr>
          </a:lstStyle>
          <a:p>
            <a:pPr eaLnBrk="1" hangingPunct="1"/>
            <a:fld id="{A7813A4D-BB52-4C9A-8E92-0A5DF4BD01BD}" type="slidenum">
              <a:rPr lang="en-GB" altLang="en-US" sz="1800">
                <a:latin typeface="Calibri" pitchFamily="34" charset="0"/>
              </a:rPr>
              <a:pPr eaLnBrk="1" hangingPunct="1"/>
              <a:t>20</a:t>
            </a:fld>
            <a:endParaRPr lang="en-GB" altLang="en-US" sz="1800">
              <a:latin typeface="Calibri" pitchFamily="34" charset="0"/>
            </a:endParaRPr>
          </a:p>
        </p:txBody>
      </p:sp>
    </p:spTree>
    <p:extLst>
      <p:ext uri="{BB962C8B-B14F-4D97-AF65-F5344CB8AC3E}">
        <p14:creationId xmlns:p14="http://schemas.microsoft.com/office/powerpoint/2010/main" val="1024275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spcBef>
                <a:spcPts val="0"/>
              </a:spcBef>
              <a:spcAft>
                <a:spcPts val="0"/>
              </a:spcAft>
              <a:buNone/>
            </a:pPr>
            <a:endParaRPr/>
          </a:p>
        </p:txBody>
      </p:sp>
      <p:sp>
        <p:nvSpPr>
          <p:cNvPr id="43" name="Google Shape;43;p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spcBef>
                <a:spcPts val="0"/>
              </a:spcBef>
              <a:spcAft>
                <a:spcPts val="0"/>
              </a:spcAft>
              <a:buNone/>
            </a:pPr>
            <a:fld id="{00000000-1234-1234-1234-123412341234}" type="slidenum">
              <a:rPr lang="en-AU"/>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xfrm>
            <a:off x="-1004888" y="1293813"/>
            <a:ext cx="11530013" cy="6486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chemeClr val="tx1"/>
                </a:solidFill>
                <a:latin typeface="Arial" pitchFamily="34" charset="0"/>
                <a:ea typeface="ＭＳ Ｐゴシック" pitchFamily="34" charset="-128"/>
              </a:defRPr>
            </a:lvl1pPr>
            <a:lvl2pPr marL="1123510" indent="-432119" eaLnBrk="0" hangingPunct="0">
              <a:defRPr sz="3700">
                <a:solidFill>
                  <a:schemeClr val="tx1"/>
                </a:solidFill>
                <a:latin typeface="Arial" pitchFamily="34" charset="0"/>
                <a:ea typeface="ＭＳ Ｐゴシック" pitchFamily="34" charset="-128"/>
              </a:defRPr>
            </a:lvl2pPr>
            <a:lvl3pPr marL="1728476" indent="-345696" eaLnBrk="0" hangingPunct="0">
              <a:defRPr sz="3700">
                <a:solidFill>
                  <a:schemeClr val="tx1"/>
                </a:solidFill>
                <a:latin typeface="Arial" pitchFamily="34" charset="0"/>
                <a:ea typeface="ＭＳ Ｐゴシック" pitchFamily="34" charset="-128"/>
              </a:defRPr>
            </a:lvl3pPr>
            <a:lvl4pPr marL="2419866" indent="-345696" eaLnBrk="0" hangingPunct="0">
              <a:defRPr sz="3700">
                <a:solidFill>
                  <a:schemeClr val="tx1"/>
                </a:solidFill>
                <a:latin typeface="Arial" pitchFamily="34" charset="0"/>
                <a:ea typeface="ＭＳ Ｐゴシック" pitchFamily="34" charset="-128"/>
              </a:defRPr>
            </a:lvl4pPr>
            <a:lvl5pPr marL="3111257" indent="-345696" eaLnBrk="0" hangingPunct="0">
              <a:defRPr sz="3700">
                <a:solidFill>
                  <a:schemeClr val="tx1"/>
                </a:solidFill>
                <a:latin typeface="Arial" pitchFamily="34" charset="0"/>
                <a:ea typeface="ＭＳ Ｐゴシック" pitchFamily="34" charset="-128"/>
              </a:defRPr>
            </a:lvl5pPr>
            <a:lvl6pPr marL="380264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6pPr>
            <a:lvl7pPr marL="449403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7pPr>
            <a:lvl8pPr marL="518542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8pPr>
            <a:lvl9pPr marL="587681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9pPr>
          </a:lstStyle>
          <a:p>
            <a:pPr eaLnBrk="1" hangingPunct="1"/>
            <a:fld id="{A7813A4D-BB52-4C9A-8E92-0A5DF4BD01BD}" type="slidenum">
              <a:rPr lang="en-GB" altLang="en-US" sz="1800">
                <a:latin typeface="Calibri" pitchFamily="34" charset="0"/>
              </a:rPr>
              <a:pPr eaLnBrk="1" hangingPunct="1"/>
              <a:t>21</a:t>
            </a:fld>
            <a:endParaRPr lang="en-GB" altLang="en-US" sz="1800">
              <a:latin typeface="Calibri" pitchFamily="34" charset="0"/>
            </a:endParaRPr>
          </a:p>
        </p:txBody>
      </p:sp>
    </p:spTree>
    <p:extLst>
      <p:ext uri="{BB962C8B-B14F-4D97-AF65-F5344CB8AC3E}">
        <p14:creationId xmlns:p14="http://schemas.microsoft.com/office/powerpoint/2010/main" val="4064670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xfrm>
            <a:off x="-1004888" y="1293813"/>
            <a:ext cx="11530013" cy="6486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chemeClr val="tx1"/>
                </a:solidFill>
                <a:latin typeface="Arial" pitchFamily="34" charset="0"/>
                <a:ea typeface="ＭＳ Ｐゴシック" pitchFamily="34" charset="-128"/>
              </a:defRPr>
            </a:lvl1pPr>
            <a:lvl2pPr marL="1123510" indent="-432119" eaLnBrk="0" hangingPunct="0">
              <a:defRPr sz="3700">
                <a:solidFill>
                  <a:schemeClr val="tx1"/>
                </a:solidFill>
                <a:latin typeface="Arial" pitchFamily="34" charset="0"/>
                <a:ea typeface="ＭＳ Ｐゴシック" pitchFamily="34" charset="-128"/>
              </a:defRPr>
            </a:lvl2pPr>
            <a:lvl3pPr marL="1728476" indent="-345696" eaLnBrk="0" hangingPunct="0">
              <a:defRPr sz="3700">
                <a:solidFill>
                  <a:schemeClr val="tx1"/>
                </a:solidFill>
                <a:latin typeface="Arial" pitchFamily="34" charset="0"/>
                <a:ea typeface="ＭＳ Ｐゴシック" pitchFamily="34" charset="-128"/>
              </a:defRPr>
            </a:lvl3pPr>
            <a:lvl4pPr marL="2419866" indent="-345696" eaLnBrk="0" hangingPunct="0">
              <a:defRPr sz="3700">
                <a:solidFill>
                  <a:schemeClr val="tx1"/>
                </a:solidFill>
                <a:latin typeface="Arial" pitchFamily="34" charset="0"/>
                <a:ea typeface="ＭＳ Ｐゴシック" pitchFamily="34" charset="-128"/>
              </a:defRPr>
            </a:lvl4pPr>
            <a:lvl5pPr marL="3111257" indent="-345696" eaLnBrk="0" hangingPunct="0">
              <a:defRPr sz="3700">
                <a:solidFill>
                  <a:schemeClr val="tx1"/>
                </a:solidFill>
                <a:latin typeface="Arial" pitchFamily="34" charset="0"/>
                <a:ea typeface="ＭＳ Ｐゴシック" pitchFamily="34" charset="-128"/>
              </a:defRPr>
            </a:lvl5pPr>
            <a:lvl6pPr marL="380264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6pPr>
            <a:lvl7pPr marL="449403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7pPr>
            <a:lvl8pPr marL="518542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8pPr>
            <a:lvl9pPr marL="587681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9pPr>
          </a:lstStyle>
          <a:p>
            <a:pPr eaLnBrk="1" hangingPunct="1"/>
            <a:fld id="{A7813A4D-BB52-4C9A-8E92-0A5DF4BD01BD}" type="slidenum">
              <a:rPr lang="en-GB" altLang="en-US" sz="1800">
                <a:latin typeface="Calibri" pitchFamily="34" charset="0"/>
              </a:rPr>
              <a:pPr eaLnBrk="1" hangingPunct="1"/>
              <a:t>22</a:t>
            </a:fld>
            <a:endParaRPr lang="en-GB" altLang="en-US" sz="1800">
              <a:latin typeface="Calibri" pitchFamily="34" charset="0"/>
            </a:endParaRPr>
          </a:p>
        </p:txBody>
      </p:sp>
    </p:spTree>
    <p:extLst>
      <p:ext uri="{BB962C8B-B14F-4D97-AF65-F5344CB8AC3E}">
        <p14:creationId xmlns:p14="http://schemas.microsoft.com/office/powerpoint/2010/main" val="1324918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xfrm>
            <a:off x="-1004888" y="1293813"/>
            <a:ext cx="11530013" cy="6486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chemeClr val="tx1"/>
                </a:solidFill>
                <a:latin typeface="Arial" pitchFamily="34" charset="0"/>
                <a:ea typeface="ＭＳ Ｐゴシック" pitchFamily="34" charset="-128"/>
              </a:defRPr>
            </a:lvl1pPr>
            <a:lvl2pPr marL="1123510" indent="-432119" eaLnBrk="0" hangingPunct="0">
              <a:defRPr sz="3700">
                <a:solidFill>
                  <a:schemeClr val="tx1"/>
                </a:solidFill>
                <a:latin typeface="Arial" pitchFamily="34" charset="0"/>
                <a:ea typeface="ＭＳ Ｐゴシック" pitchFamily="34" charset="-128"/>
              </a:defRPr>
            </a:lvl2pPr>
            <a:lvl3pPr marL="1728476" indent="-345696" eaLnBrk="0" hangingPunct="0">
              <a:defRPr sz="3700">
                <a:solidFill>
                  <a:schemeClr val="tx1"/>
                </a:solidFill>
                <a:latin typeface="Arial" pitchFamily="34" charset="0"/>
                <a:ea typeface="ＭＳ Ｐゴシック" pitchFamily="34" charset="-128"/>
              </a:defRPr>
            </a:lvl3pPr>
            <a:lvl4pPr marL="2419866" indent="-345696" eaLnBrk="0" hangingPunct="0">
              <a:defRPr sz="3700">
                <a:solidFill>
                  <a:schemeClr val="tx1"/>
                </a:solidFill>
                <a:latin typeface="Arial" pitchFamily="34" charset="0"/>
                <a:ea typeface="ＭＳ Ｐゴシック" pitchFamily="34" charset="-128"/>
              </a:defRPr>
            </a:lvl4pPr>
            <a:lvl5pPr marL="3111257" indent="-345696" eaLnBrk="0" hangingPunct="0">
              <a:defRPr sz="3700">
                <a:solidFill>
                  <a:schemeClr val="tx1"/>
                </a:solidFill>
                <a:latin typeface="Arial" pitchFamily="34" charset="0"/>
                <a:ea typeface="ＭＳ Ｐゴシック" pitchFamily="34" charset="-128"/>
              </a:defRPr>
            </a:lvl5pPr>
            <a:lvl6pPr marL="380264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6pPr>
            <a:lvl7pPr marL="449403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7pPr>
            <a:lvl8pPr marL="518542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8pPr>
            <a:lvl9pPr marL="587681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9pPr>
          </a:lstStyle>
          <a:p>
            <a:pPr eaLnBrk="1" hangingPunct="1"/>
            <a:fld id="{A7813A4D-BB52-4C9A-8E92-0A5DF4BD01BD}" type="slidenum">
              <a:rPr lang="en-GB" altLang="en-US" sz="1800">
                <a:latin typeface="Calibri" pitchFamily="34" charset="0"/>
              </a:rPr>
              <a:pPr eaLnBrk="1" hangingPunct="1"/>
              <a:t>23</a:t>
            </a:fld>
            <a:endParaRPr lang="en-GB" altLang="en-US" sz="1800">
              <a:latin typeface="Calibri" pitchFamily="34" charset="0"/>
            </a:endParaRPr>
          </a:p>
        </p:txBody>
      </p:sp>
    </p:spTree>
    <p:extLst>
      <p:ext uri="{BB962C8B-B14F-4D97-AF65-F5344CB8AC3E}">
        <p14:creationId xmlns:p14="http://schemas.microsoft.com/office/powerpoint/2010/main" val="393315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24</a:t>
            </a:fld>
            <a:endParaRPr lang="en-GB"/>
          </a:p>
        </p:txBody>
      </p:sp>
    </p:spTree>
    <p:extLst>
      <p:ext uri="{BB962C8B-B14F-4D97-AF65-F5344CB8AC3E}">
        <p14:creationId xmlns:p14="http://schemas.microsoft.com/office/powerpoint/2010/main" val="2213020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bwMode="auto">
          <a:xfrm>
            <a:off x="-1004888" y="1293813"/>
            <a:ext cx="11530013" cy="6486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13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chemeClr val="tx1"/>
                </a:solidFill>
                <a:latin typeface="Arial" pitchFamily="34" charset="0"/>
                <a:ea typeface="ＭＳ Ｐゴシック" pitchFamily="34" charset="-128"/>
              </a:defRPr>
            </a:lvl1pPr>
            <a:lvl2pPr marL="1123510" indent="-432119" eaLnBrk="0" hangingPunct="0">
              <a:defRPr sz="3700">
                <a:solidFill>
                  <a:schemeClr val="tx1"/>
                </a:solidFill>
                <a:latin typeface="Arial" pitchFamily="34" charset="0"/>
                <a:ea typeface="ＭＳ Ｐゴシック" pitchFamily="34" charset="-128"/>
              </a:defRPr>
            </a:lvl2pPr>
            <a:lvl3pPr marL="1728476" indent="-345696" eaLnBrk="0" hangingPunct="0">
              <a:defRPr sz="3700">
                <a:solidFill>
                  <a:schemeClr val="tx1"/>
                </a:solidFill>
                <a:latin typeface="Arial" pitchFamily="34" charset="0"/>
                <a:ea typeface="ＭＳ Ｐゴシック" pitchFamily="34" charset="-128"/>
              </a:defRPr>
            </a:lvl3pPr>
            <a:lvl4pPr marL="2419866" indent="-345696" eaLnBrk="0" hangingPunct="0">
              <a:defRPr sz="3700">
                <a:solidFill>
                  <a:schemeClr val="tx1"/>
                </a:solidFill>
                <a:latin typeface="Arial" pitchFamily="34" charset="0"/>
                <a:ea typeface="ＭＳ Ｐゴシック" pitchFamily="34" charset="-128"/>
              </a:defRPr>
            </a:lvl4pPr>
            <a:lvl5pPr marL="3111257" indent="-345696" eaLnBrk="0" hangingPunct="0">
              <a:defRPr sz="3700">
                <a:solidFill>
                  <a:schemeClr val="tx1"/>
                </a:solidFill>
                <a:latin typeface="Arial" pitchFamily="34" charset="0"/>
                <a:ea typeface="ＭＳ Ｐゴシック" pitchFamily="34" charset="-128"/>
              </a:defRPr>
            </a:lvl5pPr>
            <a:lvl6pPr marL="380264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6pPr>
            <a:lvl7pPr marL="449403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7pPr>
            <a:lvl8pPr marL="518542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8pPr>
            <a:lvl9pPr marL="587681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9pPr>
          </a:lstStyle>
          <a:p>
            <a:pPr eaLnBrk="1" hangingPunct="1"/>
            <a:fld id="{FC2AF7ED-02E8-4768-BEDC-B41AF655250C}" type="slidenum">
              <a:rPr lang="en-GB" altLang="en-US" sz="1800">
                <a:latin typeface="Calibri" pitchFamily="34" charset="0"/>
              </a:rPr>
              <a:pPr eaLnBrk="1" hangingPunct="1"/>
              <a:t>25</a:t>
            </a:fld>
            <a:endParaRPr lang="en-GB" altLang="en-US" sz="1800">
              <a:latin typeface="Calibri" pitchFamily="34" charset="0"/>
            </a:endParaRPr>
          </a:p>
        </p:txBody>
      </p:sp>
    </p:spTree>
    <p:extLst>
      <p:ext uri="{BB962C8B-B14F-4D97-AF65-F5344CB8AC3E}">
        <p14:creationId xmlns:p14="http://schemas.microsoft.com/office/powerpoint/2010/main" val="1455670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bwMode="auto">
          <a:xfrm>
            <a:off x="-1004888" y="1293813"/>
            <a:ext cx="11530013" cy="6486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13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chemeClr val="tx1"/>
                </a:solidFill>
                <a:latin typeface="Arial" pitchFamily="34" charset="0"/>
                <a:ea typeface="ＭＳ Ｐゴシック" pitchFamily="34" charset="-128"/>
              </a:defRPr>
            </a:lvl1pPr>
            <a:lvl2pPr marL="1123510" indent="-432119" eaLnBrk="0" hangingPunct="0">
              <a:defRPr sz="3700">
                <a:solidFill>
                  <a:schemeClr val="tx1"/>
                </a:solidFill>
                <a:latin typeface="Arial" pitchFamily="34" charset="0"/>
                <a:ea typeface="ＭＳ Ｐゴシック" pitchFamily="34" charset="-128"/>
              </a:defRPr>
            </a:lvl2pPr>
            <a:lvl3pPr marL="1728476" indent="-345696" eaLnBrk="0" hangingPunct="0">
              <a:defRPr sz="3700">
                <a:solidFill>
                  <a:schemeClr val="tx1"/>
                </a:solidFill>
                <a:latin typeface="Arial" pitchFamily="34" charset="0"/>
                <a:ea typeface="ＭＳ Ｐゴシック" pitchFamily="34" charset="-128"/>
              </a:defRPr>
            </a:lvl3pPr>
            <a:lvl4pPr marL="2419866" indent="-345696" eaLnBrk="0" hangingPunct="0">
              <a:defRPr sz="3700">
                <a:solidFill>
                  <a:schemeClr val="tx1"/>
                </a:solidFill>
                <a:latin typeface="Arial" pitchFamily="34" charset="0"/>
                <a:ea typeface="ＭＳ Ｐゴシック" pitchFamily="34" charset="-128"/>
              </a:defRPr>
            </a:lvl4pPr>
            <a:lvl5pPr marL="3111257" indent="-345696" eaLnBrk="0" hangingPunct="0">
              <a:defRPr sz="3700">
                <a:solidFill>
                  <a:schemeClr val="tx1"/>
                </a:solidFill>
                <a:latin typeface="Arial" pitchFamily="34" charset="0"/>
                <a:ea typeface="ＭＳ Ｐゴシック" pitchFamily="34" charset="-128"/>
              </a:defRPr>
            </a:lvl5pPr>
            <a:lvl6pPr marL="380264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6pPr>
            <a:lvl7pPr marL="449403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7pPr>
            <a:lvl8pPr marL="518542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8pPr>
            <a:lvl9pPr marL="587681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9pPr>
          </a:lstStyle>
          <a:p>
            <a:pPr eaLnBrk="1" hangingPunct="1"/>
            <a:fld id="{FC2AF7ED-02E8-4768-BEDC-B41AF655250C}" type="slidenum">
              <a:rPr lang="en-GB" altLang="en-US" sz="1800">
                <a:latin typeface="Calibri" pitchFamily="34" charset="0"/>
              </a:rPr>
              <a:pPr eaLnBrk="1" hangingPunct="1"/>
              <a:t>26</a:t>
            </a:fld>
            <a:endParaRPr lang="en-GB" altLang="en-US" sz="1800">
              <a:latin typeface="Calibri" pitchFamily="34" charset="0"/>
            </a:endParaRPr>
          </a:p>
        </p:txBody>
      </p:sp>
    </p:spTree>
    <p:extLst>
      <p:ext uri="{BB962C8B-B14F-4D97-AF65-F5344CB8AC3E}">
        <p14:creationId xmlns:p14="http://schemas.microsoft.com/office/powerpoint/2010/main" val="114814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004888" y="1293813"/>
            <a:ext cx="11530013" cy="6486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chemeClr val="tx1"/>
                </a:solidFill>
                <a:latin typeface="Arial" pitchFamily="34" charset="0"/>
                <a:ea typeface="ＭＳ Ｐゴシック" pitchFamily="34" charset="-128"/>
              </a:defRPr>
            </a:lvl1pPr>
            <a:lvl2pPr marL="1123510" indent="-432119" eaLnBrk="0" hangingPunct="0">
              <a:defRPr sz="3700">
                <a:solidFill>
                  <a:schemeClr val="tx1"/>
                </a:solidFill>
                <a:latin typeface="Arial" pitchFamily="34" charset="0"/>
                <a:ea typeface="ＭＳ Ｐゴシック" pitchFamily="34" charset="-128"/>
              </a:defRPr>
            </a:lvl2pPr>
            <a:lvl3pPr marL="1728476" indent="-345696" eaLnBrk="0" hangingPunct="0">
              <a:defRPr sz="3700">
                <a:solidFill>
                  <a:schemeClr val="tx1"/>
                </a:solidFill>
                <a:latin typeface="Arial" pitchFamily="34" charset="0"/>
                <a:ea typeface="ＭＳ Ｐゴシック" pitchFamily="34" charset="-128"/>
              </a:defRPr>
            </a:lvl3pPr>
            <a:lvl4pPr marL="2419866" indent="-345696" eaLnBrk="0" hangingPunct="0">
              <a:defRPr sz="3700">
                <a:solidFill>
                  <a:schemeClr val="tx1"/>
                </a:solidFill>
                <a:latin typeface="Arial" pitchFamily="34" charset="0"/>
                <a:ea typeface="ＭＳ Ｐゴシック" pitchFamily="34" charset="-128"/>
              </a:defRPr>
            </a:lvl4pPr>
            <a:lvl5pPr marL="3111257" indent="-345696" eaLnBrk="0" hangingPunct="0">
              <a:defRPr sz="3700">
                <a:solidFill>
                  <a:schemeClr val="tx1"/>
                </a:solidFill>
                <a:latin typeface="Arial" pitchFamily="34" charset="0"/>
                <a:ea typeface="ＭＳ Ｐゴシック" pitchFamily="34" charset="-128"/>
              </a:defRPr>
            </a:lvl5pPr>
            <a:lvl6pPr marL="380264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6pPr>
            <a:lvl7pPr marL="449403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7pPr>
            <a:lvl8pPr marL="518542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8pPr>
            <a:lvl9pPr marL="587681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9pPr>
          </a:lstStyle>
          <a:p>
            <a:pPr eaLnBrk="1" hangingPunct="1"/>
            <a:fld id="{DB60A0B6-9CBE-4776-AA1A-ED59D3CAFE5E}" type="slidenum">
              <a:rPr lang="en-GB" altLang="en-US" sz="1800">
                <a:latin typeface="Calibri" pitchFamily="34" charset="0"/>
              </a:rPr>
              <a:pPr eaLnBrk="1" hangingPunct="1"/>
              <a:t>27</a:t>
            </a:fld>
            <a:endParaRPr lang="en-GB" altLang="en-US" sz="1800">
              <a:latin typeface="Calibri" pitchFamily="34" charset="0"/>
            </a:endParaRPr>
          </a:p>
        </p:txBody>
      </p:sp>
    </p:spTree>
    <p:extLst>
      <p:ext uri="{BB962C8B-B14F-4D97-AF65-F5344CB8AC3E}">
        <p14:creationId xmlns:p14="http://schemas.microsoft.com/office/powerpoint/2010/main" val="3980250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28</a:t>
            </a:fld>
            <a:endParaRPr lang="en-GB"/>
          </a:p>
        </p:txBody>
      </p:sp>
    </p:spTree>
    <p:extLst>
      <p:ext uri="{BB962C8B-B14F-4D97-AF65-F5344CB8AC3E}">
        <p14:creationId xmlns:p14="http://schemas.microsoft.com/office/powerpoint/2010/main" val="306898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35" name="Google Shape;235;p1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30</a:t>
            </a:fld>
            <a:endParaRPr lang="en-GB"/>
          </a:p>
        </p:txBody>
      </p:sp>
    </p:spTree>
    <p:extLst>
      <p:ext uri="{BB962C8B-B14F-4D97-AF65-F5344CB8AC3E}">
        <p14:creationId xmlns:p14="http://schemas.microsoft.com/office/powerpoint/2010/main" val="774394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spcBef>
                <a:spcPts val="0"/>
              </a:spcBef>
              <a:spcAft>
                <a:spcPts val="0"/>
              </a:spcAft>
              <a:buNone/>
            </a:pPr>
            <a:endParaRPr/>
          </a:p>
        </p:txBody>
      </p:sp>
      <p:sp>
        <p:nvSpPr>
          <p:cNvPr id="53" name="Google Shape;53;p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spcBef>
                <a:spcPts val="0"/>
              </a:spcBef>
              <a:spcAft>
                <a:spcPts val="0"/>
              </a:spcAft>
              <a:buNone/>
            </a:pPr>
            <a:fld id="{00000000-1234-1234-1234-123412341234}" type="slidenum">
              <a:rPr lang="en-AU">
                <a:solidFill>
                  <a:srgbClr val="000000"/>
                </a:solidFill>
                <a:latin typeface="Calibri"/>
                <a:ea typeface="Calibri"/>
                <a:cs typeface="Calibri"/>
                <a:sym typeface="Calibri"/>
              </a:rPr>
              <a:t>3</a:t>
            </a:fld>
            <a:endParaRPr>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31</a:t>
            </a:fld>
            <a:endParaRPr lang="en-GB"/>
          </a:p>
        </p:txBody>
      </p:sp>
    </p:spTree>
    <p:extLst>
      <p:ext uri="{BB962C8B-B14F-4D97-AF65-F5344CB8AC3E}">
        <p14:creationId xmlns:p14="http://schemas.microsoft.com/office/powerpoint/2010/main" val="6958166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32</a:t>
            </a:fld>
            <a:endParaRPr lang="en-GB"/>
          </a:p>
        </p:txBody>
      </p:sp>
    </p:spTree>
    <p:extLst>
      <p:ext uri="{BB962C8B-B14F-4D97-AF65-F5344CB8AC3E}">
        <p14:creationId xmlns:p14="http://schemas.microsoft.com/office/powerpoint/2010/main" val="3792983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2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70" name="Google Shape;270;p2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34</a:t>
            </a:fld>
            <a:endParaRPr lang="en-GB"/>
          </a:p>
        </p:txBody>
      </p:sp>
    </p:spTree>
    <p:extLst>
      <p:ext uri="{BB962C8B-B14F-4D97-AF65-F5344CB8AC3E}">
        <p14:creationId xmlns:p14="http://schemas.microsoft.com/office/powerpoint/2010/main" val="3338681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35</a:t>
            </a:fld>
            <a:endParaRPr lang="en-GB"/>
          </a:p>
        </p:txBody>
      </p:sp>
    </p:spTree>
    <p:extLst>
      <p:ext uri="{BB962C8B-B14F-4D97-AF65-F5344CB8AC3E}">
        <p14:creationId xmlns:p14="http://schemas.microsoft.com/office/powerpoint/2010/main" val="3186508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36</a:t>
            </a:fld>
            <a:endParaRPr lang="en-GB"/>
          </a:p>
        </p:txBody>
      </p:sp>
    </p:spTree>
    <p:extLst>
      <p:ext uri="{BB962C8B-B14F-4D97-AF65-F5344CB8AC3E}">
        <p14:creationId xmlns:p14="http://schemas.microsoft.com/office/powerpoint/2010/main" val="1694237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37</a:t>
            </a:fld>
            <a:endParaRPr lang="en-GB"/>
          </a:p>
        </p:txBody>
      </p:sp>
    </p:spTree>
    <p:extLst>
      <p:ext uri="{BB962C8B-B14F-4D97-AF65-F5344CB8AC3E}">
        <p14:creationId xmlns:p14="http://schemas.microsoft.com/office/powerpoint/2010/main" val="22814111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38</a:t>
            </a:fld>
            <a:endParaRPr lang="en-GB"/>
          </a:p>
        </p:txBody>
      </p:sp>
    </p:spTree>
    <p:extLst>
      <p:ext uri="{BB962C8B-B14F-4D97-AF65-F5344CB8AC3E}">
        <p14:creationId xmlns:p14="http://schemas.microsoft.com/office/powerpoint/2010/main" val="29520184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39</a:t>
            </a:fld>
            <a:endParaRPr lang="en-GB"/>
          </a:p>
        </p:txBody>
      </p:sp>
    </p:spTree>
    <p:extLst>
      <p:ext uri="{BB962C8B-B14F-4D97-AF65-F5344CB8AC3E}">
        <p14:creationId xmlns:p14="http://schemas.microsoft.com/office/powerpoint/2010/main" val="81983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3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67" name="Google Shape;367;p3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4</a:t>
            </a:fld>
            <a:endParaRPr lang="en-GB"/>
          </a:p>
        </p:txBody>
      </p:sp>
    </p:spTree>
    <p:extLst>
      <p:ext uri="{BB962C8B-B14F-4D97-AF65-F5344CB8AC3E}">
        <p14:creationId xmlns:p14="http://schemas.microsoft.com/office/powerpoint/2010/main" val="27863138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pPr defTabSz="1382781">
              <a:defRPr/>
            </a:pPr>
            <a:endParaRPr lang="en-NZ" sz="1800"/>
          </a:p>
        </p:txBody>
      </p:sp>
      <p:sp>
        <p:nvSpPr>
          <p:cNvPr id="4" name="Slide Number Placeholder 3"/>
          <p:cNvSpPr>
            <a:spLocks noGrp="1"/>
          </p:cNvSpPr>
          <p:nvPr>
            <p:ph type="sldNum" sz="quarter" idx="10"/>
          </p:nvPr>
        </p:nvSpPr>
        <p:spPr/>
        <p:txBody>
          <a:bodyPr/>
          <a:lstStyle/>
          <a:p>
            <a:fld id="{66A96CF3-FF14-413A-A6F6-1451B2B663D0}" type="slidenum">
              <a:rPr lang="en-GB" smtClean="0"/>
              <a:t>43</a:t>
            </a:fld>
            <a:endParaRPr lang="en-GB"/>
          </a:p>
        </p:txBody>
      </p:sp>
    </p:spTree>
    <p:extLst>
      <p:ext uri="{BB962C8B-B14F-4D97-AF65-F5344CB8AC3E}">
        <p14:creationId xmlns:p14="http://schemas.microsoft.com/office/powerpoint/2010/main" val="34257995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pPr defTabSz="1382781">
              <a:defRPr/>
            </a:pPr>
            <a:endParaRPr lang="en-NZ" sz="1800"/>
          </a:p>
        </p:txBody>
      </p:sp>
      <p:sp>
        <p:nvSpPr>
          <p:cNvPr id="4" name="Slide Number Placeholder 3"/>
          <p:cNvSpPr>
            <a:spLocks noGrp="1"/>
          </p:cNvSpPr>
          <p:nvPr>
            <p:ph type="sldNum" sz="quarter" idx="10"/>
          </p:nvPr>
        </p:nvSpPr>
        <p:spPr/>
        <p:txBody>
          <a:bodyPr/>
          <a:lstStyle/>
          <a:p>
            <a:fld id="{66A96CF3-FF14-413A-A6F6-1451B2B663D0}" type="slidenum">
              <a:rPr lang="en-GB" smtClean="0"/>
              <a:t>44</a:t>
            </a:fld>
            <a:endParaRPr lang="en-GB"/>
          </a:p>
        </p:txBody>
      </p:sp>
    </p:spTree>
    <p:extLst>
      <p:ext uri="{BB962C8B-B14F-4D97-AF65-F5344CB8AC3E}">
        <p14:creationId xmlns:p14="http://schemas.microsoft.com/office/powerpoint/2010/main" val="7871514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pPr defTabSz="1382781">
              <a:defRPr/>
            </a:pPr>
            <a:endParaRPr lang="en-NZ" sz="1800"/>
          </a:p>
        </p:txBody>
      </p:sp>
      <p:sp>
        <p:nvSpPr>
          <p:cNvPr id="4" name="Slide Number Placeholder 3"/>
          <p:cNvSpPr>
            <a:spLocks noGrp="1"/>
          </p:cNvSpPr>
          <p:nvPr>
            <p:ph type="sldNum" sz="quarter" idx="10"/>
          </p:nvPr>
        </p:nvSpPr>
        <p:spPr/>
        <p:txBody>
          <a:bodyPr/>
          <a:lstStyle/>
          <a:p>
            <a:fld id="{66A96CF3-FF14-413A-A6F6-1451B2B663D0}" type="slidenum">
              <a:rPr lang="en-GB" smtClean="0"/>
              <a:t>45</a:t>
            </a:fld>
            <a:endParaRPr lang="en-GB"/>
          </a:p>
        </p:txBody>
      </p:sp>
    </p:spTree>
    <p:extLst>
      <p:ext uri="{BB962C8B-B14F-4D97-AF65-F5344CB8AC3E}">
        <p14:creationId xmlns:p14="http://schemas.microsoft.com/office/powerpoint/2010/main" val="6692740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pPr defTabSz="1382781">
              <a:defRPr/>
            </a:pPr>
            <a:endParaRPr lang="en-NZ" sz="1800"/>
          </a:p>
        </p:txBody>
      </p:sp>
      <p:sp>
        <p:nvSpPr>
          <p:cNvPr id="4" name="Slide Number Placeholder 3"/>
          <p:cNvSpPr>
            <a:spLocks noGrp="1"/>
          </p:cNvSpPr>
          <p:nvPr>
            <p:ph type="sldNum" sz="quarter" idx="10"/>
          </p:nvPr>
        </p:nvSpPr>
        <p:spPr/>
        <p:txBody>
          <a:bodyPr/>
          <a:lstStyle/>
          <a:p>
            <a:fld id="{66A96CF3-FF14-413A-A6F6-1451B2B663D0}" type="slidenum">
              <a:rPr lang="en-GB" smtClean="0"/>
              <a:t>46</a:t>
            </a:fld>
            <a:endParaRPr lang="en-GB"/>
          </a:p>
        </p:txBody>
      </p:sp>
    </p:spTree>
    <p:extLst>
      <p:ext uri="{BB962C8B-B14F-4D97-AF65-F5344CB8AC3E}">
        <p14:creationId xmlns:p14="http://schemas.microsoft.com/office/powerpoint/2010/main" val="2771679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4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4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28" name="Google Shape;428;p4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47</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pPr defTabSz="1382781">
              <a:defRPr/>
            </a:pPr>
            <a:endParaRPr lang="en-NZ" sz="1800"/>
          </a:p>
        </p:txBody>
      </p:sp>
      <p:sp>
        <p:nvSpPr>
          <p:cNvPr id="4" name="Slide Number Placeholder 3"/>
          <p:cNvSpPr>
            <a:spLocks noGrp="1"/>
          </p:cNvSpPr>
          <p:nvPr>
            <p:ph type="sldNum" sz="quarter" idx="10"/>
          </p:nvPr>
        </p:nvSpPr>
        <p:spPr/>
        <p:txBody>
          <a:bodyPr/>
          <a:lstStyle/>
          <a:p>
            <a:fld id="{66A96CF3-FF14-413A-A6F6-1451B2B663D0}" type="slidenum">
              <a:rPr lang="en-GB" smtClean="0"/>
              <a:t>48</a:t>
            </a:fld>
            <a:endParaRPr lang="en-GB"/>
          </a:p>
        </p:txBody>
      </p:sp>
    </p:spTree>
    <p:extLst>
      <p:ext uri="{BB962C8B-B14F-4D97-AF65-F5344CB8AC3E}">
        <p14:creationId xmlns:p14="http://schemas.microsoft.com/office/powerpoint/2010/main" val="5462772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49</a:t>
            </a:fld>
            <a:endParaRPr lang="en-GB"/>
          </a:p>
        </p:txBody>
      </p:sp>
    </p:spTree>
    <p:extLst>
      <p:ext uri="{BB962C8B-B14F-4D97-AF65-F5344CB8AC3E}">
        <p14:creationId xmlns:p14="http://schemas.microsoft.com/office/powerpoint/2010/main" val="15951430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5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5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58" name="Google Shape;458;p5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50</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51</a:t>
            </a:fld>
            <a:endParaRPr lang="en-GB"/>
          </a:p>
        </p:txBody>
      </p:sp>
    </p:spTree>
    <p:extLst>
      <p:ext uri="{BB962C8B-B14F-4D97-AF65-F5344CB8AC3E}">
        <p14:creationId xmlns:p14="http://schemas.microsoft.com/office/powerpoint/2010/main" val="956304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xfrm>
            <a:off x="-1004888" y="1293813"/>
            <a:ext cx="11530013" cy="6486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chemeClr val="tx1"/>
                </a:solidFill>
                <a:latin typeface="Arial" pitchFamily="34" charset="0"/>
                <a:ea typeface="ＭＳ Ｐゴシック" pitchFamily="34" charset="-128"/>
              </a:defRPr>
            </a:lvl1pPr>
            <a:lvl2pPr marL="1123510" indent="-432119" eaLnBrk="0" hangingPunct="0">
              <a:defRPr sz="3700">
                <a:solidFill>
                  <a:schemeClr val="tx1"/>
                </a:solidFill>
                <a:latin typeface="Arial" pitchFamily="34" charset="0"/>
                <a:ea typeface="ＭＳ Ｐゴシック" pitchFamily="34" charset="-128"/>
              </a:defRPr>
            </a:lvl2pPr>
            <a:lvl3pPr marL="1728476" indent="-345696" eaLnBrk="0" hangingPunct="0">
              <a:defRPr sz="3700">
                <a:solidFill>
                  <a:schemeClr val="tx1"/>
                </a:solidFill>
                <a:latin typeface="Arial" pitchFamily="34" charset="0"/>
                <a:ea typeface="ＭＳ Ｐゴシック" pitchFamily="34" charset="-128"/>
              </a:defRPr>
            </a:lvl3pPr>
            <a:lvl4pPr marL="2419866" indent="-345696" eaLnBrk="0" hangingPunct="0">
              <a:defRPr sz="3700">
                <a:solidFill>
                  <a:schemeClr val="tx1"/>
                </a:solidFill>
                <a:latin typeface="Arial" pitchFamily="34" charset="0"/>
                <a:ea typeface="ＭＳ Ｐゴシック" pitchFamily="34" charset="-128"/>
              </a:defRPr>
            </a:lvl4pPr>
            <a:lvl5pPr marL="3111257" indent="-345696" eaLnBrk="0" hangingPunct="0">
              <a:defRPr sz="3700">
                <a:solidFill>
                  <a:schemeClr val="tx1"/>
                </a:solidFill>
                <a:latin typeface="Arial" pitchFamily="34" charset="0"/>
                <a:ea typeface="ＭＳ Ｐゴシック" pitchFamily="34" charset="-128"/>
              </a:defRPr>
            </a:lvl5pPr>
            <a:lvl6pPr marL="380264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6pPr>
            <a:lvl7pPr marL="449403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7pPr>
            <a:lvl8pPr marL="518542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8pPr>
            <a:lvl9pPr marL="587681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9pPr>
          </a:lstStyle>
          <a:p>
            <a:pPr eaLnBrk="1" hangingPunct="1"/>
            <a:fld id="{63337EE7-9737-4C56-86EE-540ED3004FD1}" type="slidenum">
              <a:rPr lang="en-GB" altLang="en-US" sz="1800">
                <a:latin typeface="Calibri" pitchFamily="34" charset="0"/>
              </a:rPr>
              <a:pPr eaLnBrk="1" hangingPunct="1"/>
              <a:t>52</a:t>
            </a:fld>
            <a:endParaRPr lang="en-GB" altLang="en-US" sz="1800">
              <a:latin typeface="Calibri" pitchFamily="34" charset="0"/>
            </a:endParaRPr>
          </a:p>
        </p:txBody>
      </p:sp>
    </p:spTree>
    <p:extLst>
      <p:ext uri="{BB962C8B-B14F-4D97-AF65-F5344CB8AC3E}">
        <p14:creationId xmlns:p14="http://schemas.microsoft.com/office/powerpoint/2010/main" val="2737671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5</a:t>
            </a:fld>
            <a:endParaRPr lang="en-GB"/>
          </a:p>
        </p:txBody>
      </p:sp>
    </p:spTree>
    <p:extLst>
      <p:ext uri="{BB962C8B-B14F-4D97-AF65-F5344CB8AC3E}">
        <p14:creationId xmlns:p14="http://schemas.microsoft.com/office/powerpoint/2010/main" val="15164547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53</a:t>
            </a:fld>
            <a:endParaRPr lang="en-GB"/>
          </a:p>
        </p:txBody>
      </p:sp>
    </p:spTree>
    <p:extLst>
      <p:ext uri="{BB962C8B-B14F-4D97-AF65-F5344CB8AC3E}">
        <p14:creationId xmlns:p14="http://schemas.microsoft.com/office/powerpoint/2010/main" val="15455123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54</a:t>
            </a:fld>
            <a:endParaRPr lang="en-GB"/>
          </a:p>
        </p:txBody>
      </p:sp>
    </p:spTree>
    <p:extLst>
      <p:ext uri="{BB962C8B-B14F-4D97-AF65-F5344CB8AC3E}">
        <p14:creationId xmlns:p14="http://schemas.microsoft.com/office/powerpoint/2010/main" val="25424840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55</a:t>
            </a:fld>
            <a:endParaRPr lang="en-GB"/>
          </a:p>
        </p:txBody>
      </p:sp>
    </p:spTree>
    <p:extLst>
      <p:ext uri="{BB962C8B-B14F-4D97-AF65-F5344CB8AC3E}">
        <p14:creationId xmlns:p14="http://schemas.microsoft.com/office/powerpoint/2010/main" val="985409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56</a:t>
            </a:fld>
            <a:endParaRPr lang="en-GB"/>
          </a:p>
        </p:txBody>
      </p:sp>
    </p:spTree>
    <p:extLst>
      <p:ext uri="{BB962C8B-B14F-4D97-AF65-F5344CB8AC3E}">
        <p14:creationId xmlns:p14="http://schemas.microsoft.com/office/powerpoint/2010/main" val="7769035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57</a:t>
            </a:fld>
            <a:endParaRPr lang="en-GB"/>
          </a:p>
        </p:txBody>
      </p:sp>
    </p:spTree>
    <p:extLst>
      <p:ext uri="{BB962C8B-B14F-4D97-AF65-F5344CB8AC3E}">
        <p14:creationId xmlns:p14="http://schemas.microsoft.com/office/powerpoint/2010/main" val="7136293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58</a:t>
            </a:fld>
            <a:endParaRPr lang="en-GB"/>
          </a:p>
        </p:txBody>
      </p:sp>
    </p:spTree>
    <p:extLst>
      <p:ext uri="{BB962C8B-B14F-4D97-AF65-F5344CB8AC3E}">
        <p14:creationId xmlns:p14="http://schemas.microsoft.com/office/powerpoint/2010/main" val="27480413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59</a:t>
            </a:fld>
            <a:endParaRPr lang="en-GB"/>
          </a:p>
        </p:txBody>
      </p:sp>
    </p:spTree>
    <p:extLst>
      <p:ext uri="{BB962C8B-B14F-4D97-AF65-F5344CB8AC3E}">
        <p14:creationId xmlns:p14="http://schemas.microsoft.com/office/powerpoint/2010/main" val="27480413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xfrm>
            <a:off x="-1004888" y="1293813"/>
            <a:ext cx="11530013" cy="6486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chemeClr val="tx1"/>
                </a:solidFill>
                <a:latin typeface="Arial" pitchFamily="34" charset="0"/>
                <a:ea typeface="ＭＳ Ｐゴシック" pitchFamily="34" charset="-128"/>
              </a:defRPr>
            </a:lvl1pPr>
            <a:lvl2pPr marL="1123510" indent="-432119" eaLnBrk="0" hangingPunct="0">
              <a:defRPr sz="3700">
                <a:solidFill>
                  <a:schemeClr val="tx1"/>
                </a:solidFill>
                <a:latin typeface="Arial" pitchFamily="34" charset="0"/>
                <a:ea typeface="ＭＳ Ｐゴシック" pitchFamily="34" charset="-128"/>
              </a:defRPr>
            </a:lvl2pPr>
            <a:lvl3pPr marL="1728476" indent="-345696" eaLnBrk="0" hangingPunct="0">
              <a:defRPr sz="3700">
                <a:solidFill>
                  <a:schemeClr val="tx1"/>
                </a:solidFill>
                <a:latin typeface="Arial" pitchFamily="34" charset="0"/>
                <a:ea typeface="ＭＳ Ｐゴシック" pitchFamily="34" charset="-128"/>
              </a:defRPr>
            </a:lvl3pPr>
            <a:lvl4pPr marL="2419866" indent="-345696" eaLnBrk="0" hangingPunct="0">
              <a:defRPr sz="3700">
                <a:solidFill>
                  <a:schemeClr val="tx1"/>
                </a:solidFill>
                <a:latin typeface="Arial" pitchFamily="34" charset="0"/>
                <a:ea typeface="ＭＳ Ｐゴシック" pitchFamily="34" charset="-128"/>
              </a:defRPr>
            </a:lvl4pPr>
            <a:lvl5pPr marL="3111257" indent="-345696" eaLnBrk="0" hangingPunct="0">
              <a:defRPr sz="3700">
                <a:solidFill>
                  <a:schemeClr val="tx1"/>
                </a:solidFill>
                <a:latin typeface="Arial" pitchFamily="34" charset="0"/>
                <a:ea typeface="ＭＳ Ｐゴシック" pitchFamily="34" charset="-128"/>
              </a:defRPr>
            </a:lvl5pPr>
            <a:lvl6pPr marL="380264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6pPr>
            <a:lvl7pPr marL="449403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7pPr>
            <a:lvl8pPr marL="518542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8pPr>
            <a:lvl9pPr marL="587681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9pPr>
          </a:lstStyle>
          <a:p>
            <a:pPr eaLnBrk="1" hangingPunct="1"/>
            <a:fld id="{324FDEAA-6AC7-4D18-AC57-B3E47BB54ADE}" type="slidenum">
              <a:rPr lang="en-GB" altLang="en-US" sz="1800">
                <a:latin typeface="Calibri" pitchFamily="34" charset="0"/>
              </a:rPr>
              <a:pPr eaLnBrk="1" hangingPunct="1"/>
              <a:t>60</a:t>
            </a:fld>
            <a:endParaRPr lang="en-GB" altLang="en-US" sz="1800">
              <a:latin typeface="Calibri" pitchFamily="34" charset="0"/>
            </a:endParaRPr>
          </a:p>
        </p:txBody>
      </p:sp>
    </p:spTree>
    <p:extLst>
      <p:ext uri="{BB962C8B-B14F-4D97-AF65-F5344CB8AC3E}">
        <p14:creationId xmlns:p14="http://schemas.microsoft.com/office/powerpoint/2010/main" val="821025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14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14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457200" marR="0" lvl="0" indent="-228600" algn="l" rtl="0">
              <a:lnSpc>
                <a:spcPct val="100000"/>
              </a:lnSpc>
              <a:spcBef>
                <a:spcPts val="0"/>
              </a:spcBef>
              <a:spcAft>
                <a:spcPts val="0"/>
              </a:spcAft>
              <a:buSzPts val="1400"/>
              <a:buNone/>
            </a:pPr>
            <a:endParaRPr/>
          </a:p>
        </p:txBody>
      </p:sp>
      <p:sp>
        <p:nvSpPr>
          <p:cNvPr id="583" name="Google Shape;583;p14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l" rtl="0">
              <a:lnSpc>
                <a:spcPct val="100000"/>
              </a:lnSpc>
              <a:spcBef>
                <a:spcPts val="0"/>
              </a:spcBef>
              <a:spcAft>
                <a:spcPts val="0"/>
              </a:spcAft>
              <a:buNone/>
            </a:pPr>
            <a:fld id="{00000000-1234-1234-1234-123412341234}" type="slidenum">
              <a:rPr lang="en-GB"/>
              <a:t>61</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62</a:t>
            </a:fld>
            <a:endParaRPr lang="en-GB"/>
          </a:p>
        </p:txBody>
      </p:sp>
    </p:spTree>
    <p:extLst>
      <p:ext uri="{BB962C8B-B14F-4D97-AF65-F5344CB8AC3E}">
        <p14:creationId xmlns:p14="http://schemas.microsoft.com/office/powerpoint/2010/main" val="1436646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6</a:t>
            </a:fld>
            <a:endParaRPr lang="en-GB"/>
          </a:p>
        </p:txBody>
      </p:sp>
    </p:spTree>
    <p:extLst>
      <p:ext uri="{BB962C8B-B14F-4D97-AF65-F5344CB8AC3E}">
        <p14:creationId xmlns:p14="http://schemas.microsoft.com/office/powerpoint/2010/main" val="8895719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14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14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457200" marR="0" lvl="0" indent="-228600" algn="l" rtl="0">
              <a:lnSpc>
                <a:spcPct val="100000"/>
              </a:lnSpc>
              <a:spcBef>
                <a:spcPts val="0"/>
              </a:spcBef>
              <a:spcAft>
                <a:spcPts val="0"/>
              </a:spcAft>
              <a:buSzPts val="1400"/>
              <a:buNone/>
            </a:pPr>
            <a:endParaRPr/>
          </a:p>
        </p:txBody>
      </p:sp>
      <p:sp>
        <p:nvSpPr>
          <p:cNvPr id="599" name="Google Shape;599;p14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l" rtl="0">
              <a:lnSpc>
                <a:spcPct val="100000"/>
              </a:lnSpc>
              <a:spcBef>
                <a:spcPts val="0"/>
              </a:spcBef>
              <a:spcAft>
                <a:spcPts val="0"/>
              </a:spcAft>
              <a:buNone/>
            </a:pPr>
            <a:fld id="{00000000-1234-1234-1234-123412341234}" type="slidenum">
              <a:rPr lang="en-GB"/>
              <a:t>63</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solidFill>
                  <a:prstClr val="black"/>
                </a:solidFill>
                <a:latin typeface="Calibri"/>
              </a:rPr>
              <a:pPr/>
              <a:t>64</a:t>
            </a:fld>
            <a:endParaRPr lang="en-GB">
              <a:solidFill>
                <a:prstClr val="black"/>
              </a:solidFill>
              <a:latin typeface="Calibri"/>
            </a:endParaRPr>
          </a:p>
        </p:txBody>
      </p:sp>
    </p:spTree>
    <p:extLst>
      <p:ext uri="{BB962C8B-B14F-4D97-AF65-F5344CB8AC3E}">
        <p14:creationId xmlns:p14="http://schemas.microsoft.com/office/powerpoint/2010/main" val="5426743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6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6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35" name="Google Shape;635;p6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65</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14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14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41" name="Google Shape;641;p14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66</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67</a:t>
            </a:fld>
            <a:endParaRPr lang="en-GB"/>
          </a:p>
        </p:txBody>
      </p:sp>
    </p:spTree>
    <p:extLst>
      <p:ext uri="{BB962C8B-B14F-4D97-AF65-F5344CB8AC3E}">
        <p14:creationId xmlns:p14="http://schemas.microsoft.com/office/powerpoint/2010/main" val="9369943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pPr defTabSz="1382781">
              <a:defRPr/>
            </a:pPr>
            <a:endParaRPr lang="en-NZ" sz="1800"/>
          </a:p>
        </p:txBody>
      </p:sp>
      <p:sp>
        <p:nvSpPr>
          <p:cNvPr id="4" name="Slide Number Placeholder 3"/>
          <p:cNvSpPr>
            <a:spLocks noGrp="1"/>
          </p:cNvSpPr>
          <p:nvPr>
            <p:ph type="sldNum" sz="quarter" idx="10"/>
          </p:nvPr>
        </p:nvSpPr>
        <p:spPr/>
        <p:txBody>
          <a:bodyPr/>
          <a:lstStyle/>
          <a:p>
            <a:fld id="{66A96CF3-FF14-413A-A6F6-1451B2B663D0}" type="slidenum">
              <a:rPr lang="en-GB" smtClean="0"/>
              <a:t>68</a:t>
            </a:fld>
            <a:endParaRPr lang="en-GB"/>
          </a:p>
        </p:txBody>
      </p:sp>
    </p:spTree>
    <p:extLst>
      <p:ext uri="{BB962C8B-B14F-4D97-AF65-F5344CB8AC3E}">
        <p14:creationId xmlns:p14="http://schemas.microsoft.com/office/powerpoint/2010/main" val="10989743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69</a:t>
            </a:fld>
            <a:endParaRPr lang="en-GB"/>
          </a:p>
        </p:txBody>
      </p:sp>
    </p:spTree>
    <p:extLst>
      <p:ext uri="{BB962C8B-B14F-4D97-AF65-F5344CB8AC3E}">
        <p14:creationId xmlns:p14="http://schemas.microsoft.com/office/powerpoint/2010/main" val="23095686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004888" y="1293813"/>
            <a:ext cx="11530013" cy="6486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NZ" sz="1800"/>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chemeClr val="tx1"/>
                </a:solidFill>
                <a:latin typeface="Arial" pitchFamily="34" charset="0"/>
                <a:ea typeface="ＭＳ Ｐゴシック" pitchFamily="34" charset="-128"/>
              </a:defRPr>
            </a:lvl1pPr>
            <a:lvl2pPr marL="1123510" indent="-432119" eaLnBrk="0" hangingPunct="0">
              <a:defRPr sz="3700">
                <a:solidFill>
                  <a:schemeClr val="tx1"/>
                </a:solidFill>
                <a:latin typeface="Arial" pitchFamily="34" charset="0"/>
                <a:ea typeface="ＭＳ Ｐゴシック" pitchFamily="34" charset="-128"/>
              </a:defRPr>
            </a:lvl2pPr>
            <a:lvl3pPr marL="1728476" indent="-345696" eaLnBrk="0" hangingPunct="0">
              <a:defRPr sz="3700">
                <a:solidFill>
                  <a:schemeClr val="tx1"/>
                </a:solidFill>
                <a:latin typeface="Arial" pitchFamily="34" charset="0"/>
                <a:ea typeface="ＭＳ Ｐゴシック" pitchFamily="34" charset="-128"/>
              </a:defRPr>
            </a:lvl3pPr>
            <a:lvl4pPr marL="2419866" indent="-345696" eaLnBrk="0" hangingPunct="0">
              <a:defRPr sz="3700">
                <a:solidFill>
                  <a:schemeClr val="tx1"/>
                </a:solidFill>
                <a:latin typeface="Arial" pitchFamily="34" charset="0"/>
                <a:ea typeface="ＭＳ Ｐゴシック" pitchFamily="34" charset="-128"/>
              </a:defRPr>
            </a:lvl4pPr>
            <a:lvl5pPr marL="3111257" indent="-345696" eaLnBrk="0" hangingPunct="0">
              <a:defRPr sz="3700">
                <a:solidFill>
                  <a:schemeClr val="tx1"/>
                </a:solidFill>
                <a:latin typeface="Arial" pitchFamily="34" charset="0"/>
                <a:ea typeface="ＭＳ Ｐゴシック" pitchFamily="34" charset="-128"/>
              </a:defRPr>
            </a:lvl5pPr>
            <a:lvl6pPr marL="380264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6pPr>
            <a:lvl7pPr marL="449403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7pPr>
            <a:lvl8pPr marL="518542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8pPr>
            <a:lvl9pPr marL="587681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9pPr>
          </a:lstStyle>
          <a:p>
            <a:pPr eaLnBrk="1" hangingPunct="1"/>
            <a:fld id="{DB60A0B6-9CBE-4776-AA1A-ED59D3CAFE5E}" type="slidenum">
              <a:rPr lang="en-GB" altLang="en-US" sz="1800">
                <a:latin typeface="Calibri" pitchFamily="34" charset="0"/>
              </a:rPr>
              <a:pPr eaLnBrk="1" hangingPunct="1"/>
              <a:t>70</a:t>
            </a:fld>
            <a:endParaRPr lang="en-GB" altLang="en-US" sz="1800">
              <a:latin typeface="Calibri" pitchFamily="34" charset="0"/>
            </a:endParaRPr>
          </a:p>
        </p:txBody>
      </p:sp>
    </p:spTree>
    <p:extLst>
      <p:ext uri="{BB962C8B-B14F-4D97-AF65-F5344CB8AC3E}">
        <p14:creationId xmlns:p14="http://schemas.microsoft.com/office/powerpoint/2010/main" val="11579151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pPr defTabSz="1382781">
              <a:defRPr/>
            </a:pPr>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71</a:t>
            </a:fld>
            <a:endParaRPr lang="en-GB"/>
          </a:p>
        </p:txBody>
      </p:sp>
    </p:spTree>
    <p:extLst>
      <p:ext uri="{BB962C8B-B14F-4D97-AF65-F5344CB8AC3E}">
        <p14:creationId xmlns:p14="http://schemas.microsoft.com/office/powerpoint/2010/main" val="36658975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72</a:t>
            </a:fld>
            <a:endParaRPr lang="en-GB"/>
          </a:p>
        </p:txBody>
      </p:sp>
    </p:spTree>
    <p:extLst>
      <p:ext uri="{BB962C8B-B14F-4D97-AF65-F5344CB8AC3E}">
        <p14:creationId xmlns:p14="http://schemas.microsoft.com/office/powerpoint/2010/main" val="1940259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7</a:t>
            </a:fld>
            <a:endParaRPr lang="en-GB"/>
          </a:p>
        </p:txBody>
      </p:sp>
    </p:spTree>
    <p:extLst>
      <p:ext uri="{BB962C8B-B14F-4D97-AF65-F5344CB8AC3E}">
        <p14:creationId xmlns:p14="http://schemas.microsoft.com/office/powerpoint/2010/main" val="14366466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73</a:t>
            </a:fld>
            <a:endParaRPr lang="en-GB"/>
          </a:p>
        </p:txBody>
      </p:sp>
    </p:spTree>
    <p:extLst>
      <p:ext uri="{BB962C8B-B14F-4D97-AF65-F5344CB8AC3E}">
        <p14:creationId xmlns:p14="http://schemas.microsoft.com/office/powerpoint/2010/main" val="33542636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1004888" y="1293813"/>
            <a:ext cx="11530013" cy="6486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chemeClr val="tx1"/>
                </a:solidFill>
                <a:latin typeface="Arial" pitchFamily="34" charset="0"/>
                <a:ea typeface="ＭＳ Ｐゴシック" pitchFamily="34" charset="-128"/>
              </a:defRPr>
            </a:lvl1pPr>
            <a:lvl2pPr marL="1123510" indent="-432119" eaLnBrk="0" hangingPunct="0">
              <a:defRPr sz="3700">
                <a:solidFill>
                  <a:schemeClr val="tx1"/>
                </a:solidFill>
                <a:latin typeface="Arial" pitchFamily="34" charset="0"/>
                <a:ea typeface="ＭＳ Ｐゴシック" pitchFamily="34" charset="-128"/>
              </a:defRPr>
            </a:lvl2pPr>
            <a:lvl3pPr marL="1728476" indent="-345696" eaLnBrk="0" hangingPunct="0">
              <a:defRPr sz="3700">
                <a:solidFill>
                  <a:schemeClr val="tx1"/>
                </a:solidFill>
                <a:latin typeface="Arial" pitchFamily="34" charset="0"/>
                <a:ea typeface="ＭＳ Ｐゴシック" pitchFamily="34" charset="-128"/>
              </a:defRPr>
            </a:lvl3pPr>
            <a:lvl4pPr marL="2419866" indent="-345696" eaLnBrk="0" hangingPunct="0">
              <a:defRPr sz="3700">
                <a:solidFill>
                  <a:schemeClr val="tx1"/>
                </a:solidFill>
                <a:latin typeface="Arial" pitchFamily="34" charset="0"/>
                <a:ea typeface="ＭＳ Ｐゴシック" pitchFamily="34" charset="-128"/>
              </a:defRPr>
            </a:lvl4pPr>
            <a:lvl5pPr marL="3111257" indent="-345696" eaLnBrk="0" hangingPunct="0">
              <a:defRPr sz="3700">
                <a:solidFill>
                  <a:schemeClr val="tx1"/>
                </a:solidFill>
                <a:latin typeface="Arial" pitchFamily="34" charset="0"/>
                <a:ea typeface="ＭＳ Ｐゴシック" pitchFamily="34" charset="-128"/>
              </a:defRPr>
            </a:lvl5pPr>
            <a:lvl6pPr marL="380264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6pPr>
            <a:lvl7pPr marL="449403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7pPr>
            <a:lvl8pPr marL="518542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8pPr>
            <a:lvl9pPr marL="587681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9pPr>
          </a:lstStyle>
          <a:p>
            <a:pPr eaLnBrk="1" hangingPunct="1"/>
            <a:fld id="{AC0C9AB2-AD2C-49CC-BB13-ACE22CCFD459}" type="slidenum">
              <a:rPr lang="en-GB" altLang="en-US" sz="1800">
                <a:latin typeface="Calibri" pitchFamily="34" charset="0"/>
              </a:rPr>
              <a:pPr eaLnBrk="1" hangingPunct="1"/>
              <a:t>74</a:t>
            </a:fld>
            <a:endParaRPr lang="en-GB" altLang="en-US" sz="1800">
              <a:latin typeface="Calibri" pitchFamily="34" charset="0"/>
            </a:endParaRPr>
          </a:p>
        </p:txBody>
      </p:sp>
    </p:spTree>
    <p:extLst>
      <p:ext uri="{BB962C8B-B14F-4D97-AF65-F5344CB8AC3E}">
        <p14:creationId xmlns:p14="http://schemas.microsoft.com/office/powerpoint/2010/main" val="20763951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75</a:t>
            </a:fld>
            <a:endParaRPr lang="en-GB"/>
          </a:p>
        </p:txBody>
      </p:sp>
    </p:spTree>
    <p:extLst>
      <p:ext uri="{BB962C8B-B14F-4D97-AF65-F5344CB8AC3E}">
        <p14:creationId xmlns:p14="http://schemas.microsoft.com/office/powerpoint/2010/main" val="38545347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004888" y="1293813"/>
            <a:ext cx="11530013" cy="6486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chemeClr val="tx1"/>
                </a:solidFill>
                <a:latin typeface="Arial" pitchFamily="34" charset="0"/>
                <a:ea typeface="ＭＳ Ｐゴシック" pitchFamily="34" charset="-128"/>
              </a:defRPr>
            </a:lvl1pPr>
            <a:lvl2pPr marL="1123510" indent="-432119" eaLnBrk="0" hangingPunct="0">
              <a:defRPr sz="3700">
                <a:solidFill>
                  <a:schemeClr val="tx1"/>
                </a:solidFill>
                <a:latin typeface="Arial" pitchFamily="34" charset="0"/>
                <a:ea typeface="ＭＳ Ｐゴシック" pitchFamily="34" charset="-128"/>
              </a:defRPr>
            </a:lvl2pPr>
            <a:lvl3pPr marL="1728476" indent="-345696" eaLnBrk="0" hangingPunct="0">
              <a:defRPr sz="3700">
                <a:solidFill>
                  <a:schemeClr val="tx1"/>
                </a:solidFill>
                <a:latin typeface="Arial" pitchFamily="34" charset="0"/>
                <a:ea typeface="ＭＳ Ｐゴシック" pitchFamily="34" charset="-128"/>
              </a:defRPr>
            </a:lvl3pPr>
            <a:lvl4pPr marL="2419866" indent="-345696" eaLnBrk="0" hangingPunct="0">
              <a:defRPr sz="3700">
                <a:solidFill>
                  <a:schemeClr val="tx1"/>
                </a:solidFill>
                <a:latin typeface="Arial" pitchFamily="34" charset="0"/>
                <a:ea typeface="ＭＳ Ｐゴシック" pitchFamily="34" charset="-128"/>
              </a:defRPr>
            </a:lvl4pPr>
            <a:lvl5pPr marL="3111257" indent="-345696" eaLnBrk="0" hangingPunct="0">
              <a:defRPr sz="3700">
                <a:solidFill>
                  <a:schemeClr val="tx1"/>
                </a:solidFill>
                <a:latin typeface="Arial" pitchFamily="34" charset="0"/>
                <a:ea typeface="ＭＳ Ｐゴシック" pitchFamily="34" charset="-128"/>
              </a:defRPr>
            </a:lvl5pPr>
            <a:lvl6pPr marL="380264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6pPr>
            <a:lvl7pPr marL="449403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7pPr>
            <a:lvl8pPr marL="518542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8pPr>
            <a:lvl9pPr marL="587681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9pPr>
          </a:lstStyle>
          <a:p>
            <a:pPr eaLnBrk="1" hangingPunct="1"/>
            <a:fld id="{DB60A0B6-9CBE-4776-AA1A-ED59D3CAFE5E}" type="slidenum">
              <a:rPr lang="en-GB" altLang="en-US" sz="1800">
                <a:latin typeface="Calibri" pitchFamily="34" charset="0"/>
              </a:rPr>
              <a:pPr eaLnBrk="1" hangingPunct="1"/>
              <a:t>76</a:t>
            </a:fld>
            <a:endParaRPr lang="en-GB" altLang="en-US" sz="1800">
              <a:latin typeface="Calibri" pitchFamily="34" charset="0"/>
            </a:endParaRPr>
          </a:p>
        </p:txBody>
      </p:sp>
    </p:spTree>
    <p:extLst>
      <p:ext uri="{BB962C8B-B14F-4D97-AF65-F5344CB8AC3E}">
        <p14:creationId xmlns:p14="http://schemas.microsoft.com/office/powerpoint/2010/main" val="28056718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004888" y="1293813"/>
            <a:ext cx="11530013" cy="6486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chemeClr val="tx1"/>
                </a:solidFill>
                <a:latin typeface="Arial" pitchFamily="34" charset="0"/>
                <a:ea typeface="ＭＳ Ｐゴシック" pitchFamily="34" charset="-128"/>
              </a:defRPr>
            </a:lvl1pPr>
            <a:lvl2pPr marL="1123510" indent="-432119" eaLnBrk="0" hangingPunct="0">
              <a:defRPr sz="3700">
                <a:solidFill>
                  <a:schemeClr val="tx1"/>
                </a:solidFill>
                <a:latin typeface="Arial" pitchFamily="34" charset="0"/>
                <a:ea typeface="ＭＳ Ｐゴシック" pitchFamily="34" charset="-128"/>
              </a:defRPr>
            </a:lvl2pPr>
            <a:lvl3pPr marL="1728476" indent="-345696" eaLnBrk="0" hangingPunct="0">
              <a:defRPr sz="3700">
                <a:solidFill>
                  <a:schemeClr val="tx1"/>
                </a:solidFill>
                <a:latin typeface="Arial" pitchFamily="34" charset="0"/>
                <a:ea typeface="ＭＳ Ｐゴシック" pitchFamily="34" charset="-128"/>
              </a:defRPr>
            </a:lvl3pPr>
            <a:lvl4pPr marL="2419866" indent="-345696" eaLnBrk="0" hangingPunct="0">
              <a:defRPr sz="3700">
                <a:solidFill>
                  <a:schemeClr val="tx1"/>
                </a:solidFill>
                <a:latin typeface="Arial" pitchFamily="34" charset="0"/>
                <a:ea typeface="ＭＳ Ｐゴシック" pitchFamily="34" charset="-128"/>
              </a:defRPr>
            </a:lvl4pPr>
            <a:lvl5pPr marL="3111257" indent="-345696" eaLnBrk="0" hangingPunct="0">
              <a:defRPr sz="3700">
                <a:solidFill>
                  <a:schemeClr val="tx1"/>
                </a:solidFill>
                <a:latin typeface="Arial" pitchFamily="34" charset="0"/>
                <a:ea typeface="ＭＳ Ｐゴシック" pitchFamily="34" charset="-128"/>
              </a:defRPr>
            </a:lvl5pPr>
            <a:lvl6pPr marL="380264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6pPr>
            <a:lvl7pPr marL="449403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7pPr>
            <a:lvl8pPr marL="518542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8pPr>
            <a:lvl9pPr marL="587681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9pPr>
          </a:lstStyle>
          <a:p>
            <a:pPr eaLnBrk="1" hangingPunct="1"/>
            <a:fld id="{DB60A0B6-9CBE-4776-AA1A-ED59D3CAFE5E}" type="slidenum">
              <a:rPr lang="en-GB" altLang="en-US" sz="1800">
                <a:latin typeface="Calibri" pitchFamily="34" charset="0"/>
              </a:rPr>
              <a:pPr eaLnBrk="1" hangingPunct="1"/>
              <a:t>77</a:t>
            </a:fld>
            <a:endParaRPr lang="en-GB" altLang="en-US" sz="1800">
              <a:latin typeface="Calibri" pitchFamily="34" charset="0"/>
            </a:endParaRPr>
          </a:p>
        </p:txBody>
      </p:sp>
    </p:spTree>
    <p:extLst>
      <p:ext uri="{BB962C8B-B14F-4D97-AF65-F5344CB8AC3E}">
        <p14:creationId xmlns:p14="http://schemas.microsoft.com/office/powerpoint/2010/main" val="7529873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78</a:t>
            </a:fld>
            <a:endParaRPr lang="en-GB"/>
          </a:p>
        </p:txBody>
      </p:sp>
    </p:spTree>
    <p:extLst>
      <p:ext uri="{BB962C8B-B14F-4D97-AF65-F5344CB8AC3E}">
        <p14:creationId xmlns:p14="http://schemas.microsoft.com/office/powerpoint/2010/main" val="20949776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xfrm>
            <a:off x="-1004888" y="1293813"/>
            <a:ext cx="11530013" cy="6486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chemeClr val="tx1"/>
                </a:solidFill>
                <a:latin typeface="Arial" pitchFamily="34" charset="0"/>
                <a:ea typeface="ＭＳ Ｐゴシック" pitchFamily="34" charset="-128"/>
              </a:defRPr>
            </a:lvl1pPr>
            <a:lvl2pPr marL="1123510" indent="-432119" eaLnBrk="0" hangingPunct="0">
              <a:defRPr sz="3700">
                <a:solidFill>
                  <a:schemeClr val="tx1"/>
                </a:solidFill>
                <a:latin typeface="Arial" pitchFamily="34" charset="0"/>
                <a:ea typeface="ＭＳ Ｐゴシック" pitchFamily="34" charset="-128"/>
              </a:defRPr>
            </a:lvl2pPr>
            <a:lvl3pPr marL="1728476" indent="-345696" eaLnBrk="0" hangingPunct="0">
              <a:defRPr sz="3700">
                <a:solidFill>
                  <a:schemeClr val="tx1"/>
                </a:solidFill>
                <a:latin typeface="Arial" pitchFamily="34" charset="0"/>
                <a:ea typeface="ＭＳ Ｐゴシック" pitchFamily="34" charset="-128"/>
              </a:defRPr>
            </a:lvl3pPr>
            <a:lvl4pPr marL="2419866" indent="-345696" eaLnBrk="0" hangingPunct="0">
              <a:defRPr sz="3700">
                <a:solidFill>
                  <a:schemeClr val="tx1"/>
                </a:solidFill>
                <a:latin typeface="Arial" pitchFamily="34" charset="0"/>
                <a:ea typeface="ＭＳ Ｐゴシック" pitchFamily="34" charset="-128"/>
              </a:defRPr>
            </a:lvl4pPr>
            <a:lvl5pPr marL="3111257" indent="-345696" eaLnBrk="0" hangingPunct="0">
              <a:defRPr sz="3700">
                <a:solidFill>
                  <a:schemeClr val="tx1"/>
                </a:solidFill>
                <a:latin typeface="Arial" pitchFamily="34" charset="0"/>
                <a:ea typeface="ＭＳ Ｐゴシック" pitchFamily="34" charset="-128"/>
              </a:defRPr>
            </a:lvl5pPr>
            <a:lvl6pPr marL="380264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6pPr>
            <a:lvl7pPr marL="449403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7pPr>
            <a:lvl8pPr marL="518542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8pPr>
            <a:lvl9pPr marL="587681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9pPr>
          </a:lstStyle>
          <a:p>
            <a:pPr eaLnBrk="1" hangingPunct="1"/>
            <a:fld id="{FEB6ED56-3E3E-480A-BACB-F5A1EC149868}" type="slidenum">
              <a:rPr lang="en-GB" altLang="en-US" sz="1800">
                <a:latin typeface="Calibri" pitchFamily="34" charset="0"/>
              </a:rPr>
              <a:pPr eaLnBrk="1" hangingPunct="1"/>
              <a:t>81</a:t>
            </a:fld>
            <a:endParaRPr lang="en-GB" altLang="en-US" sz="1800">
              <a:latin typeface="Calibri" pitchFamily="34" charset="0"/>
            </a:endParaRPr>
          </a:p>
        </p:txBody>
      </p:sp>
    </p:spTree>
    <p:extLst>
      <p:ext uri="{BB962C8B-B14F-4D97-AF65-F5344CB8AC3E}">
        <p14:creationId xmlns:p14="http://schemas.microsoft.com/office/powerpoint/2010/main" val="5833461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82</a:t>
            </a:fld>
            <a:endParaRPr lang="en-GB"/>
          </a:p>
        </p:txBody>
      </p:sp>
    </p:spTree>
    <p:extLst>
      <p:ext uri="{BB962C8B-B14F-4D97-AF65-F5344CB8AC3E}">
        <p14:creationId xmlns:p14="http://schemas.microsoft.com/office/powerpoint/2010/main" val="5898222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83</a:t>
            </a:fld>
            <a:endParaRPr lang="en-GB"/>
          </a:p>
        </p:txBody>
      </p:sp>
    </p:spTree>
    <p:extLst>
      <p:ext uri="{BB962C8B-B14F-4D97-AF65-F5344CB8AC3E}">
        <p14:creationId xmlns:p14="http://schemas.microsoft.com/office/powerpoint/2010/main" val="13530920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17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3" name="Google Shape;843;p17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44" name="Google Shape;844;p17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84</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xfrm>
            <a:off x="-1004888" y="1293813"/>
            <a:ext cx="11530013" cy="6486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chemeClr val="tx1"/>
                </a:solidFill>
                <a:latin typeface="Arial" pitchFamily="34" charset="0"/>
                <a:ea typeface="ＭＳ Ｐゴシック" pitchFamily="34" charset="-128"/>
              </a:defRPr>
            </a:lvl1pPr>
            <a:lvl2pPr marL="1123510" indent="-432119" eaLnBrk="0" hangingPunct="0">
              <a:defRPr sz="3700">
                <a:solidFill>
                  <a:schemeClr val="tx1"/>
                </a:solidFill>
                <a:latin typeface="Arial" pitchFamily="34" charset="0"/>
                <a:ea typeface="ＭＳ Ｐゴシック" pitchFamily="34" charset="-128"/>
              </a:defRPr>
            </a:lvl2pPr>
            <a:lvl3pPr marL="1728476" indent="-345696" eaLnBrk="0" hangingPunct="0">
              <a:defRPr sz="3700">
                <a:solidFill>
                  <a:schemeClr val="tx1"/>
                </a:solidFill>
                <a:latin typeface="Arial" pitchFamily="34" charset="0"/>
                <a:ea typeface="ＭＳ Ｐゴシック" pitchFamily="34" charset="-128"/>
              </a:defRPr>
            </a:lvl3pPr>
            <a:lvl4pPr marL="2419866" indent="-345696" eaLnBrk="0" hangingPunct="0">
              <a:defRPr sz="3700">
                <a:solidFill>
                  <a:schemeClr val="tx1"/>
                </a:solidFill>
                <a:latin typeface="Arial" pitchFamily="34" charset="0"/>
                <a:ea typeface="ＭＳ Ｐゴシック" pitchFamily="34" charset="-128"/>
              </a:defRPr>
            </a:lvl4pPr>
            <a:lvl5pPr marL="3111257" indent="-345696" eaLnBrk="0" hangingPunct="0">
              <a:defRPr sz="3700">
                <a:solidFill>
                  <a:schemeClr val="tx1"/>
                </a:solidFill>
                <a:latin typeface="Arial" pitchFamily="34" charset="0"/>
                <a:ea typeface="ＭＳ Ｐゴシック" pitchFamily="34" charset="-128"/>
              </a:defRPr>
            </a:lvl5pPr>
            <a:lvl6pPr marL="380264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6pPr>
            <a:lvl7pPr marL="449403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7pPr>
            <a:lvl8pPr marL="518542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8pPr>
            <a:lvl9pPr marL="587681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9pPr>
          </a:lstStyle>
          <a:p>
            <a:pPr eaLnBrk="1" hangingPunct="1"/>
            <a:fld id="{4B270B78-9103-4898-B9C2-CC7814D7C695}" type="slidenum">
              <a:rPr lang="en-GB" altLang="en-US" sz="1800">
                <a:latin typeface="Calibri" pitchFamily="34" charset="0"/>
              </a:rPr>
              <a:pPr eaLnBrk="1" hangingPunct="1"/>
              <a:t>8</a:t>
            </a:fld>
            <a:endParaRPr lang="en-GB" altLang="en-US" sz="1800">
              <a:latin typeface="Calibri" pitchFamily="34" charset="0"/>
            </a:endParaRPr>
          </a:p>
        </p:txBody>
      </p:sp>
    </p:spTree>
    <p:extLst>
      <p:ext uri="{BB962C8B-B14F-4D97-AF65-F5344CB8AC3E}">
        <p14:creationId xmlns:p14="http://schemas.microsoft.com/office/powerpoint/2010/main" val="30366006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85</a:t>
            </a:fld>
            <a:endParaRPr lang="en-GB"/>
          </a:p>
        </p:txBody>
      </p:sp>
    </p:spTree>
    <p:extLst>
      <p:ext uri="{BB962C8B-B14F-4D97-AF65-F5344CB8AC3E}">
        <p14:creationId xmlns:p14="http://schemas.microsoft.com/office/powerpoint/2010/main" val="343066009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86</a:t>
            </a:fld>
            <a:endParaRPr lang="en-GB"/>
          </a:p>
        </p:txBody>
      </p:sp>
    </p:spTree>
    <p:extLst>
      <p:ext uri="{BB962C8B-B14F-4D97-AF65-F5344CB8AC3E}">
        <p14:creationId xmlns:p14="http://schemas.microsoft.com/office/powerpoint/2010/main" val="23054252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87</a:t>
            </a:fld>
            <a:endParaRPr lang="en-GB"/>
          </a:p>
        </p:txBody>
      </p:sp>
    </p:spTree>
    <p:extLst>
      <p:ext uri="{BB962C8B-B14F-4D97-AF65-F5344CB8AC3E}">
        <p14:creationId xmlns:p14="http://schemas.microsoft.com/office/powerpoint/2010/main" val="23103431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1293813"/>
            <a:ext cx="11530013" cy="6486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88</a:t>
            </a:fld>
            <a:endParaRPr lang="en-GB"/>
          </a:p>
        </p:txBody>
      </p:sp>
    </p:spTree>
    <p:extLst>
      <p:ext uri="{BB962C8B-B14F-4D97-AF65-F5344CB8AC3E}">
        <p14:creationId xmlns:p14="http://schemas.microsoft.com/office/powerpoint/2010/main" val="375875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xfrm>
            <a:off x="-1004888" y="1293813"/>
            <a:ext cx="11530013" cy="6486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chemeClr val="tx1"/>
                </a:solidFill>
                <a:latin typeface="Arial" pitchFamily="34" charset="0"/>
                <a:ea typeface="ＭＳ Ｐゴシック" pitchFamily="34" charset="-128"/>
              </a:defRPr>
            </a:lvl1pPr>
            <a:lvl2pPr marL="1123510" indent="-432119" eaLnBrk="0" hangingPunct="0">
              <a:defRPr sz="3700">
                <a:solidFill>
                  <a:schemeClr val="tx1"/>
                </a:solidFill>
                <a:latin typeface="Arial" pitchFamily="34" charset="0"/>
                <a:ea typeface="ＭＳ Ｐゴシック" pitchFamily="34" charset="-128"/>
              </a:defRPr>
            </a:lvl2pPr>
            <a:lvl3pPr marL="1728476" indent="-345696" eaLnBrk="0" hangingPunct="0">
              <a:defRPr sz="3700">
                <a:solidFill>
                  <a:schemeClr val="tx1"/>
                </a:solidFill>
                <a:latin typeface="Arial" pitchFamily="34" charset="0"/>
                <a:ea typeface="ＭＳ Ｐゴシック" pitchFamily="34" charset="-128"/>
              </a:defRPr>
            </a:lvl3pPr>
            <a:lvl4pPr marL="2419866" indent="-345696" eaLnBrk="0" hangingPunct="0">
              <a:defRPr sz="3700">
                <a:solidFill>
                  <a:schemeClr val="tx1"/>
                </a:solidFill>
                <a:latin typeface="Arial" pitchFamily="34" charset="0"/>
                <a:ea typeface="ＭＳ Ｐゴシック" pitchFamily="34" charset="-128"/>
              </a:defRPr>
            </a:lvl4pPr>
            <a:lvl5pPr marL="3111257" indent="-345696" eaLnBrk="0" hangingPunct="0">
              <a:defRPr sz="3700">
                <a:solidFill>
                  <a:schemeClr val="tx1"/>
                </a:solidFill>
                <a:latin typeface="Arial" pitchFamily="34" charset="0"/>
                <a:ea typeface="ＭＳ Ｐゴシック" pitchFamily="34" charset="-128"/>
              </a:defRPr>
            </a:lvl5pPr>
            <a:lvl6pPr marL="380264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6pPr>
            <a:lvl7pPr marL="449403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7pPr>
            <a:lvl8pPr marL="518542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8pPr>
            <a:lvl9pPr marL="587681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9pPr>
          </a:lstStyle>
          <a:p>
            <a:pPr eaLnBrk="1" hangingPunct="1"/>
            <a:fld id="{9AA1A846-0450-4544-B379-6655C2F2EDA8}" type="slidenum">
              <a:rPr lang="en-GB" altLang="en-US" sz="1800">
                <a:latin typeface="Calibri" pitchFamily="34" charset="0"/>
              </a:rPr>
              <a:pPr eaLnBrk="1" hangingPunct="1"/>
              <a:t>9</a:t>
            </a:fld>
            <a:endParaRPr lang="en-GB" altLang="en-US" sz="1800">
              <a:latin typeface="Calibri" pitchFamily="34" charset="0"/>
            </a:endParaRPr>
          </a:p>
        </p:txBody>
      </p:sp>
    </p:spTree>
    <p:extLst>
      <p:ext uri="{BB962C8B-B14F-4D97-AF65-F5344CB8AC3E}">
        <p14:creationId xmlns:p14="http://schemas.microsoft.com/office/powerpoint/2010/main" val="30266054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GCP Logo 4:3"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 y="0"/>
            <a:ext cx="3195662" cy="1368691"/>
          </a:xfrm>
          <a:prstGeom prst="rect">
            <a:avLst/>
          </a:prstGeom>
        </p:spPr>
      </p:pic>
      <p:sp>
        <p:nvSpPr>
          <p:cNvPr id="11" name="Title 10"/>
          <p:cNvSpPr>
            <a:spLocks noGrp="1"/>
          </p:cNvSpPr>
          <p:nvPr>
            <p:ph type="title"/>
          </p:nvPr>
        </p:nvSpPr>
        <p:spPr>
          <a:xfrm>
            <a:off x="744084" y="1934633"/>
            <a:ext cx="10972800" cy="1143000"/>
          </a:xfrm>
        </p:spPr>
        <p:txBody>
          <a:bodyPr/>
          <a:lstStyle>
            <a:lvl1pPr>
              <a:defRPr b="0">
                <a:solidFill>
                  <a:srgbClr val="4C9BDB"/>
                </a:solidFill>
                <a:latin typeface="Calibri"/>
                <a:cs typeface="Calibri"/>
              </a:defRPr>
            </a:lvl1pPr>
          </a:lstStyle>
          <a:p>
            <a:r>
              <a:rPr lang="en-GB"/>
              <a:t>Click to edit Master title style</a:t>
            </a:r>
            <a:endParaRPr lang="en-US"/>
          </a:p>
        </p:txBody>
      </p:sp>
      <p:sp>
        <p:nvSpPr>
          <p:cNvPr id="20" name="Text Placeholder 19"/>
          <p:cNvSpPr>
            <a:spLocks noGrp="1"/>
          </p:cNvSpPr>
          <p:nvPr>
            <p:ph type="body" sz="quarter" idx="11"/>
          </p:nvPr>
        </p:nvSpPr>
        <p:spPr>
          <a:xfrm>
            <a:off x="744090" y="2930241"/>
            <a:ext cx="10972799" cy="2211388"/>
          </a:xfrm>
        </p:spPr>
        <p:txBody>
          <a:bodyPr/>
          <a:lstStyle>
            <a:lvl1pPr marL="0" indent="0" algn="ctr">
              <a:buFontTx/>
              <a:buNone/>
              <a:defRPr sz="13000" b="0">
                <a:solidFill>
                  <a:srgbClr val="4C9BDB"/>
                </a:solidFill>
                <a:latin typeface="Calibri"/>
                <a:cs typeface="Calibri"/>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pic>
        <p:nvPicPr>
          <p:cNvPr id="6" name="GCP Logo Widescreen" descr="GCProject-white-CMJN.jpg"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1285"/>
            <a:ext cx="3176645" cy="1361030"/>
          </a:xfrm>
          <a:prstGeom prst="rect">
            <a:avLst/>
          </a:prstGeom>
        </p:spPr>
      </p:pic>
    </p:spTree>
    <p:extLst>
      <p:ext uri="{BB962C8B-B14F-4D97-AF65-F5344CB8AC3E}">
        <p14:creationId xmlns:p14="http://schemas.microsoft.com/office/powerpoint/2010/main" val="58635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Title 1"/>
          <p:cNvSpPr>
            <a:spLocks noGrp="1"/>
          </p:cNvSpPr>
          <p:nvPr>
            <p:ph type="title"/>
          </p:nvPr>
        </p:nvSpPr>
        <p:spPr>
          <a:xfrm>
            <a:off x="609600" y="2857500"/>
            <a:ext cx="10972800" cy="1143000"/>
          </a:xfrm>
        </p:spPr>
        <p:txBody>
          <a:bodyPr/>
          <a:lstStyle>
            <a:lvl1pPr>
              <a:defRPr b="1">
                <a:solidFill>
                  <a:srgbClr val="4C9BDB"/>
                </a:solidFill>
                <a:latin typeface="Calibri"/>
                <a:cs typeface="Calibri"/>
              </a:defRPr>
            </a:lvl1pPr>
          </a:lstStyle>
          <a:p>
            <a:r>
              <a:rPr lang="en-GB"/>
              <a:t>Click to edit Master title style</a:t>
            </a:r>
            <a:endParaRPr lang="en-US"/>
          </a:p>
        </p:txBody>
      </p:sp>
      <p:sp>
        <p:nvSpPr>
          <p:cNvPr id="4" name="Text Placeholder 3"/>
          <p:cNvSpPr>
            <a:spLocks noGrp="1"/>
          </p:cNvSpPr>
          <p:nvPr>
            <p:ph type="body" sz="quarter" idx="10"/>
          </p:nvPr>
        </p:nvSpPr>
        <p:spPr>
          <a:xfrm>
            <a:off x="609600" y="4440247"/>
            <a:ext cx="10972800" cy="1633537"/>
          </a:xfrm>
        </p:spPr>
        <p:txBody>
          <a:bodyPr anchor="ctr"/>
          <a:lstStyle>
            <a:lvl1pPr marL="0" indent="0" algn="ctr">
              <a:buFontTx/>
              <a:buNone/>
              <a:defRPr>
                <a:solidFill>
                  <a:srgbClr val="4C9BDB"/>
                </a:solidFill>
                <a:latin typeface="Calibri"/>
                <a:cs typeface="Calibri"/>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pic>
        <p:nvPicPr>
          <p:cNvPr id="8" name="GCP Logo 4:3"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9"/>
            <a:ext cx="1741516" cy="743989"/>
          </a:xfrm>
          <a:prstGeom prst="rect">
            <a:avLst/>
          </a:prstGeom>
        </p:spPr>
      </p:pic>
      <p:cxnSp>
        <p:nvCxnSpPr>
          <p:cNvPr id="6" name="Straight Connector 5"/>
          <p:cNvCxnSpPr/>
          <p:nvPr userDrawn="1"/>
        </p:nvCxnSpPr>
        <p:spPr>
          <a:xfrm>
            <a:off x="0" y="746125"/>
            <a:ext cx="12192000"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31917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2474811" y="119647"/>
            <a:ext cx="9717188" cy="506849"/>
          </a:xfrm>
        </p:spPr>
        <p:txBody>
          <a:bodyPr anchor="ctr">
            <a:normAutofit/>
          </a:bodyPr>
          <a:lstStyle>
            <a:lvl1pPr algn="l">
              <a:defRPr sz="2400" b="1">
                <a:solidFill>
                  <a:srgbClr val="4C9BDB"/>
                </a:solidFill>
                <a:latin typeface="Calibri"/>
                <a:cs typeface="Calibri"/>
              </a:defRPr>
            </a:lvl1pPr>
          </a:lstStyle>
          <a:p>
            <a:r>
              <a:rPr lang="en-GB"/>
              <a:t>Click to edit master title style</a:t>
            </a:r>
            <a:endParaRPr lang="en-US"/>
          </a:p>
        </p:txBody>
      </p:sp>
      <p:pic>
        <p:nvPicPr>
          <p:cNvPr id="5" name="GCP Logo 4:3"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9"/>
            <a:ext cx="1741516" cy="743989"/>
          </a:xfrm>
          <a:prstGeom prst="rect">
            <a:avLst/>
          </a:prstGeom>
        </p:spPr>
      </p:pic>
      <p:cxnSp>
        <p:nvCxnSpPr>
          <p:cNvPr id="6" name="Straight Connector 5"/>
          <p:cNvCxnSpPr/>
          <p:nvPr userDrawn="1"/>
        </p:nvCxnSpPr>
        <p:spPr>
          <a:xfrm>
            <a:off x="0" y="746125"/>
            <a:ext cx="12192000"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37116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2474811" y="119647"/>
            <a:ext cx="9717188" cy="506849"/>
          </a:xfrm>
        </p:spPr>
        <p:txBody>
          <a:bodyPr>
            <a:normAutofit/>
          </a:bodyPr>
          <a:lstStyle>
            <a:lvl1pPr algn="l">
              <a:defRPr sz="2400" b="1">
                <a:solidFill>
                  <a:srgbClr val="4C9BDB"/>
                </a:solidFill>
                <a:latin typeface="Calibri"/>
                <a:cs typeface="Calibri"/>
              </a:defRPr>
            </a:lvl1pPr>
          </a:lstStyle>
          <a:p>
            <a:r>
              <a:rPr lang="en-GB"/>
              <a:t>Click to edit master title style</a:t>
            </a:r>
            <a:endParaRPr lang="en-US"/>
          </a:p>
        </p:txBody>
      </p:sp>
      <p:sp>
        <p:nvSpPr>
          <p:cNvPr id="3" name="Text Placeholder 2"/>
          <p:cNvSpPr>
            <a:spLocks noGrp="1"/>
          </p:cNvSpPr>
          <p:nvPr>
            <p:ph type="body" sz="quarter" idx="10"/>
          </p:nvPr>
        </p:nvSpPr>
        <p:spPr>
          <a:xfrm>
            <a:off x="130261" y="823853"/>
            <a:ext cx="11944513" cy="684212"/>
          </a:xfrm>
        </p:spPr>
        <p:txBody>
          <a:bodyPr anchor="ctr">
            <a:normAutofit/>
          </a:bodyPr>
          <a:lstStyle>
            <a:lvl1pPr marL="0" indent="0" algn="ctr">
              <a:buNone/>
              <a:defRPr sz="1800" b="0">
                <a:solidFill>
                  <a:srgbClr val="4C9BDB"/>
                </a:solidFill>
                <a:latin typeface="Calibri"/>
                <a:cs typeface="Calibri"/>
              </a:defRPr>
            </a:lvl1pPr>
            <a:lvl3pPr marL="914400" indent="0">
              <a:buNone/>
              <a:defRPr/>
            </a:lvl3pPr>
          </a:lstStyle>
          <a:p>
            <a:pPr lvl="0"/>
            <a:r>
              <a:rPr lang="en-GB"/>
              <a:t>Click to edit Master text styles</a:t>
            </a:r>
          </a:p>
        </p:txBody>
      </p:sp>
      <p:sp>
        <p:nvSpPr>
          <p:cNvPr id="11" name="Text Placeholder 2"/>
          <p:cNvSpPr>
            <a:spLocks noGrp="1"/>
          </p:cNvSpPr>
          <p:nvPr>
            <p:ph type="body" sz="quarter" idx="12"/>
          </p:nvPr>
        </p:nvSpPr>
        <p:spPr>
          <a:xfrm>
            <a:off x="130261" y="5692801"/>
            <a:ext cx="11944513" cy="1077321"/>
          </a:xfrm>
        </p:spPr>
        <p:txBody>
          <a:bodyPr anchor="b" anchorCtr="0">
            <a:normAutofit/>
          </a:bodyPr>
          <a:lstStyle>
            <a:lvl1pPr marL="0" indent="0" algn="ctr">
              <a:buNone/>
              <a:defRPr sz="1400" b="0">
                <a:solidFill>
                  <a:srgbClr val="4C9BDB"/>
                </a:solidFill>
                <a:latin typeface="Calibri"/>
                <a:cs typeface="Calibri"/>
              </a:defRPr>
            </a:lvl1pPr>
            <a:lvl3pPr marL="914400" indent="0">
              <a:buNone/>
              <a:defRPr/>
            </a:lvl3pPr>
          </a:lstStyle>
          <a:p>
            <a:pPr lvl="0"/>
            <a:r>
              <a:rPr lang="en-GB"/>
              <a:t>Click to edit Master text styles</a:t>
            </a:r>
          </a:p>
        </p:txBody>
      </p:sp>
      <p:pic>
        <p:nvPicPr>
          <p:cNvPr id="9" name="GCP Logo 4:3"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9"/>
            <a:ext cx="1741516" cy="743989"/>
          </a:xfrm>
          <a:prstGeom prst="rect">
            <a:avLst/>
          </a:prstGeom>
        </p:spPr>
      </p:pic>
      <p:cxnSp>
        <p:nvCxnSpPr>
          <p:cNvPr id="6" name="Straight Connector 5"/>
          <p:cNvCxnSpPr/>
          <p:nvPr userDrawn="1"/>
        </p:nvCxnSpPr>
        <p:spPr>
          <a:xfrm>
            <a:off x="0" y="746125"/>
            <a:ext cx="12192000"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
        <p:nvSpPr>
          <p:cNvPr id="4" name="Content Placeholder 3">
            <a:extLst>
              <a:ext uri="{FF2B5EF4-FFF2-40B4-BE49-F238E27FC236}">
                <a16:creationId xmlns:a16="http://schemas.microsoft.com/office/drawing/2014/main" id="{203D10DC-741B-4095-9E7A-228E2D2E86FD}"/>
              </a:ext>
            </a:extLst>
          </p:cNvPr>
          <p:cNvSpPr>
            <a:spLocks noGrp="1"/>
          </p:cNvSpPr>
          <p:nvPr>
            <p:ph sz="quarter" idx="13"/>
          </p:nvPr>
        </p:nvSpPr>
        <p:spPr>
          <a:xfrm>
            <a:off x="720725" y="1439863"/>
            <a:ext cx="10772775" cy="467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90934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7" name="GCP Logo Widescre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6413" y="9"/>
            <a:ext cx="1749112" cy="746125"/>
          </a:xfrm>
          <a:prstGeom prst="rect">
            <a:avLst/>
          </a:prstGeom>
        </p:spPr>
      </p:pic>
      <p:pic>
        <p:nvPicPr>
          <p:cNvPr id="5" name="GCP Logo 4:3" descr="GCProject-white-CMJN.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9"/>
            <a:ext cx="2321941" cy="746125"/>
          </a:xfrm>
          <a:prstGeom prst="rect">
            <a:avLst/>
          </a:prstGeom>
        </p:spPr>
      </p:pic>
      <p:cxnSp>
        <p:nvCxnSpPr>
          <p:cNvPr id="6" name="Straight Connector 5"/>
          <p:cNvCxnSpPr/>
          <p:nvPr userDrawn="1"/>
        </p:nvCxnSpPr>
        <p:spPr>
          <a:xfrm>
            <a:off x="0" y="746125"/>
            <a:ext cx="12192000"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2474811" y="119647"/>
            <a:ext cx="9717188" cy="506849"/>
          </a:xfrm>
        </p:spPr>
        <p:txBody>
          <a:bodyPr anchor="ctr">
            <a:normAutofit/>
          </a:bodyPr>
          <a:lstStyle>
            <a:lvl1pPr algn="l">
              <a:defRPr sz="2400" b="1">
                <a:solidFill>
                  <a:srgbClr val="4C9BDB"/>
                </a:solidFill>
                <a:latin typeface="Calibri"/>
                <a:cs typeface="Calibri"/>
              </a:defRPr>
            </a:lvl1pPr>
          </a:lstStyle>
          <a:p>
            <a:r>
              <a:rPr lang="en-GB"/>
              <a:t>Click to edit Master title style</a:t>
            </a:r>
            <a:endParaRPr lang="en-US"/>
          </a:p>
        </p:txBody>
      </p:sp>
    </p:spTree>
    <p:extLst>
      <p:ext uri="{BB962C8B-B14F-4D97-AF65-F5344CB8AC3E}">
        <p14:creationId xmlns:p14="http://schemas.microsoft.com/office/powerpoint/2010/main" val="35277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Blank">
  <p:cSld name="5_Blank">
    <p:spTree>
      <p:nvGrpSpPr>
        <p:cNvPr id="1" name="Shape 30"/>
        <p:cNvGrpSpPr/>
        <p:nvPr/>
      </p:nvGrpSpPr>
      <p:grpSpPr>
        <a:xfrm>
          <a:off x="0" y="0"/>
          <a:ext cx="0" cy="0"/>
          <a:chOff x="0" y="0"/>
          <a:chExt cx="0" cy="0"/>
        </a:xfrm>
      </p:grpSpPr>
      <p:sp>
        <p:nvSpPr>
          <p:cNvPr id="31" name="Google Shape;31;p93"/>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4C9BDB"/>
              </a:buClr>
              <a:buSzPts val="4400"/>
              <a:buFont typeface="Calibri"/>
              <a:buNone/>
              <a:defRPr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3"/>
          <p:cNvSpPr txBox="1">
            <a:spLocks noGrp="1"/>
          </p:cNvSpPr>
          <p:nvPr>
            <p:ph type="body" idx="1"/>
          </p:nvPr>
        </p:nvSpPr>
        <p:spPr>
          <a:xfrm>
            <a:off x="609600" y="4440247"/>
            <a:ext cx="10972800" cy="1633537"/>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640"/>
              </a:spcBef>
              <a:spcAft>
                <a:spcPts val="0"/>
              </a:spcAft>
              <a:buClr>
                <a:srgbClr val="4C9BDB"/>
              </a:buClr>
              <a:buSzPts val="3200"/>
              <a:buFont typeface="Calibri"/>
              <a:buNone/>
              <a:defRPr>
                <a:solidFill>
                  <a:srgbClr val="4C9BDB"/>
                </a:solidFill>
                <a:latin typeface="Calibri"/>
                <a:ea typeface="Calibri"/>
                <a:cs typeface="Calibri"/>
                <a:sym typeface="Calibri"/>
              </a:defRPr>
            </a:lvl1pPr>
            <a:lvl2pPr marL="914400" lvl="1" indent="-228600" algn="ctr">
              <a:lnSpc>
                <a:spcPct val="100000"/>
              </a:lnSpc>
              <a:spcBef>
                <a:spcPts val="560"/>
              </a:spcBef>
              <a:spcAft>
                <a:spcPts val="0"/>
              </a:spcAft>
              <a:buClr>
                <a:srgbClr val="4C9BDB"/>
              </a:buClr>
              <a:buSzPts val="2800"/>
              <a:buFont typeface="Calibri"/>
              <a:buNone/>
              <a:defRPr/>
            </a:lvl2pPr>
            <a:lvl3pPr marL="1371600" lvl="2" indent="-228600" algn="ctr">
              <a:lnSpc>
                <a:spcPct val="100000"/>
              </a:lnSpc>
              <a:spcBef>
                <a:spcPts val="480"/>
              </a:spcBef>
              <a:spcAft>
                <a:spcPts val="0"/>
              </a:spcAft>
              <a:buClr>
                <a:srgbClr val="4C9BDB"/>
              </a:buClr>
              <a:buSzPts val="2400"/>
              <a:buFont typeface="Calibri"/>
              <a:buNone/>
              <a:defRPr/>
            </a:lvl3pPr>
            <a:lvl4pPr marL="1828800" lvl="3" indent="-228600" algn="ctr">
              <a:lnSpc>
                <a:spcPct val="100000"/>
              </a:lnSpc>
              <a:spcBef>
                <a:spcPts val="400"/>
              </a:spcBef>
              <a:spcAft>
                <a:spcPts val="0"/>
              </a:spcAft>
              <a:buClr>
                <a:srgbClr val="4C9BDB"/>
              </a:buClr>
              <a:buSzPts val="2000"/>
              <a:buFont typeface="Calibri"/>
              <a:buNone/>
              <a:defRPr/>
            </a:lvl4pPr>
            <a:lvl5pPr marL="2286000" lvl="4" indent="-228600" algn="ctr">
              <a:lnSpc>
                <a:spcPct val="100000"/>
              </a:lnSpc>
              <a:spcBef>
                <a:spcPts val="400"/>
              </a:spcBef>
              <a:spcAft>
                <a:spcPts val="0"/>
              </a:spcAft>
              <a:buClr>
                <a:srgbClr val="4C9BDB"/>
              </a:buClr>
              <a:buSzPts val="2000"/>
              <a:buFont typeface="Calibri"/>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3" name="Google Shape;33;p93" descr="GCProject-white-CMJN.jpg"/>
          <p:cNvPicPr preferRelativeResize="0"/>
          <p:nvPr/>
        </p:nvPicPr>
        <p:blipFill rotWithShape="1">
          <a:blip r:embed="rId2">
            <a:alphaModFix/>
          </a:blip>
          <a:srcRect/>
          <a:stretch/>
        </p:blipFill>
        <p:spPr>
          <a:xfrm>
            <a:off x="0" y="9"/>
            <a:ext cx="1741516" cy="743989"/>
          </a:xfrm>
          <a:prstGeom prst="rect">
            <a:avLst/>
          </a:prstGeom>
          <a:noFill/>
          <a:ln>
            <a:noFill/>
          </a:ln>
        </p:spPr>
      </p:pic>
      <p:cxnSp>
        <p:nvCxnSpPr>
          <p:cNvPr id="34" name="Google Shape;34;p93"/>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spTree>
    <p:extLst>
      <p:ext uri="{BB962C8B-B14F-4D97-AF65-F5344CB8AC3E}">
        <p14:creationId xmlns:p14="http://schemas.microsoft.com/office/powerpoint/2010/main" val="42427301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rgbClr val="4CB2FF"/>
                </a:solidFill>
              </a:defRPr>
            </a:lvl1pPr>
          </a:lstStyle>
          <a:p>
            <a:fld id="{9D1B81D1-339F-824C-BF8B-C1100CBE37FC}" type="datetimeFigureOut">
              <a:rPr lang="en-US" smtClean="0"/>
              <a:pPr/>
              <a:t>3/17/21</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rgbClr val="4CB2FF"/>
                </a:solidFill>
              </a:defRPr>
            </a:lvl1pPr>
          </a:lstStyle>
          <a:p>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rgbClr val="4CB2FF"/>
                </a:solidFill>
              </a:defRPr>
            </a:lvl1pPr>
          </a:lstStyle>
          <a:p>
            <a:fld id="{15A9F3D0-B985-0345-B86B-74512F59448E}" type="slidenum">
              <a:rPr lang="en-US" smtClean="0"/>
              <a:pPr/>
              <a:t>‹#›</a:t>
            </a:fld>
            <a:endParaRPr lang="en-US"/>
          </a:p>
        </p:txBody>
      </p:sp>
    </p:spTree>
    <p:extLst>
      <p:ext uri="{BB962C8B-B14F-4D97-AF65-F5344CB8AC3E}">
        <p14:creationId xmlns:p14="http://schemas.microsoft.com/office/powerpoint/2010/main" val="2884718407"/>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68" r:id="rId3"/>
    <p:sldLayoutId id="2147483677" r:id="rId4"/>
    <p:sldLayoutId id="2147483681" r:id="rId5"/>
    <p:sldLayoutId id="2147483682" r:id="rId6"/>
  </p:sldLayoutIdLst>
  <p:txStyles>
    <p:titleStyle>
      <a:lvl1pPr algn="ctr" defTabSz="457200" rtl="0" eaLnBrk="1" latinLnBrk="0" hangingPunct="1">
        <a:spcBef>
          <a:spcPct val="0"/>
        </a:spcBef>
        <a:buNone/>
        <a:defRPr sz="4400" kern="1200">
          <a:solidFill>
            <a:srgbClr val="4C9BDB"/>
          </a:solidFill>
          <a:latin typeface=""/>
          <a:ea typeface="+mj-ea"/>
          <a:cs typeface=""/>
        </a:defRPr>
      </a:lvl1pPr>
    </p:titleStyle>
    <p:bodyStyle>
      <a:lvl1pPr marL="342900" indent="-342900" algn="l" defTabSz="457200" rtl="0" eaLnBrk="1" latinLnBrk="0" hangingPunct="1">
        <a:spcBef>
          <a:spcPct val="20000"/>
        </a:spcBef>
        <a:buFont typeface="Arial"/>
        <a:buChar char="•"/>
        <a:defRPr sz="3200" kern="1200">
          <a:solidFill>
            <a:srgbClr val="4C9BD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hyperlink" Target="https://doi.org/10.1038/s41558-020-0883-0" TargetMode="External"/><Relationship Id="rId3" Type="http://schemas.openxmlformats.org/officeDocument/2006/relationships/hyperlink" Target="https://doi.org/10.1038/s41467-020-18922-7" TargetMode="External"/><Relationship Id="rId7"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5.emf"/><Relationship Id="rId5" Type="http://schemas.openxmlformats.org/officeDocument/2006/relationships/image" Target="../media/image14.emf"/><Relationship Id="rId10" Type="http://schemas.openxmlformats.org/officeDocument/2006/relationships/hyperlink" Target="https://doi.org/10.5194/essd-12-3269-2020" TargetMode="External"/><Relationship Id="rId4" Type="http://schemas.openxmlformats.org/officeDocument/2006/relationships/hyperlink" Target="https://doi.org/10.1038/s41558-020-0797-x" TargetMode="External"/><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5194/essd-12-3269-2020"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www.globalcarbonproject.org/carbonbudget/"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2-3269-202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2-3269-202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esrl.noaa.gov/gmd/ccgg/trends/"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5194/essd-12-3269-2020"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hyperlink" Target="http://www.globalcarbonproject.org/carbonbudget/"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doi.org/10.5194/essd-12-3269-2020" TargetMode="External"/><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hyperlink" Target="http://www.globalcarbonproject.org/carbonbudget/"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2-3269-2020"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doi.org/10.5194/essd-12-3269-2020"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038/s41558-020-0797-x"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hyperlink" Target="https://www.icos-cp.eu/gcp-covid19"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038/s41558-020-0797-x"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hyperlink" Target="https://www.icos-cp.eu/gcp-covid19"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038/s41467-020-18922-7"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hyperlink" Target="https://carbonmonitor.or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038/s41467-020-18922-7"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hyperlink" Target="https://carbonmonitor.org/"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2-3269-202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hyperlink" Target="http://www.globalcarbonproject.org/carbonbudget/" TargetMode="External"/><Relationship Id="rId5" Type="http://schemas.openxmlformats.org/officeDocument/2006/relationships/hyperlink" Target="https://doi.org/10.5194/essd-12-3269-2020" TargetMode="External"/><Relationship Id="rId4" Type="http://schemas.openxmlformats.org/officeDocument/2006/relationships/hyperlink" Target="https://doi.org/10.1038/s41558-019-0659-6"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2-3269-2020"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2-3269-2020"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2-3269-202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hyperlink" Target="http://www.globalcarbonproject.org/carbonbudget/"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2-3269-2020"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2-3269-2020"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7"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hyperlink" Target="http://www.globalcarbonproject.org/carbonbudget/" TargetMode="External"/><Relationship Id="rId5" Type="http://schemas.openxmlformats.org/officeDocument/2006/relationships/hyperlink" Target="https://doi.org/10.5194/essd-12-3269-2020" TargetMode="External"/><Relationship Id="rId4" Type="http://schemas.openxmlformats.org/officeDocument/2006/relationships/hyperlink" Target="https://www.eia.gov/outlooks/steo/archives/Oct20.pd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2-3269-2020"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2-3269-2020"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2-3269-2020"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doi.org/10.5194/essd-11-1675-2019" TargetMode="External"/><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hyperlink" Target="https://doi.org/10.5194/essd-12-3269-2020" TargetMode="External"/><Relationship Id="rId5" Type="http://schemas.openxmlformats.org/officeDocument/2006/relationships/hyperlink" Target="https://doi.org/10.1038/s41467-020-17583-w" TargetMode="External"/><Relationship Id="rId4" Type="http://schemas.openxmlformats.org/officeDocument/2006/relationships/hyperlink" Target="https://doi.org/10.5194/essd-2020-275"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www.globalcarbonproject.org/carbonbudget" TargetMode="External"/><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mailto:philippe.ciais@lsce.ipsl.fr" TargetMode="External"/><Relationship Id="rId5" Type="http://schemas.openxmlformats.org/officeDocument/2006/relationships/hyperlink" Target="http://www.globalcarbonatlas.org/" TargetMode="External"/><Relationship Id="rId4" Type="http://schemas.openxmlformats.org/officeDocument/2006/relationships/hyperlink" Target="mailto:Pep.Canadell@csiro.au"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www.globalcarbonproject.org/carbonbudget/" TargetMode="External"/><Relationship Id="rId2" Type="http://schemas.openxmlformats.org/officeDocument/2006/relationships/hyperlink" Target="http://www.bp.com/en/global/corporate/energy-economics/statistical-review-of-world-energy.html" TargetMode="Externa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088/1748-9326/ab57b3" TargetMode="External"/><Relationship Id="rId2" Type="http://schemas.openxmlformats.org/officeDocument/2006/relationships/hyperlink" Target="http://www.bp.com/en/global/corporate/energy-economics/statistical-review-of-world-energy.html" TargetMode="Externa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hyperlink" Target="http://www.globalcarbonproject.org/carbonbudget/"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bp.com/en/global/corporate/energy-economics/statistical-review-of-world-energy.html"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hyperlink" Target="http://www.globalcarbonproject.org/carbonbudget/" TargetMode="External"/><Relationship Id="rId4" Type="http://schemas.openxmlformats.org/officeDocument/2006/relationships/hyperlink" Target="https://doi.org/10.1088/1748-9326/ab57b3"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bp.com/en/global/corporate/energy-economics/statistical-review-of-world-energy.html"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hyperlink" Target="http://www.globalcarbonproject.org/carbonbudget/" TargetMode="External"/><Relationship Id="rId4" Type="http://schemas.openxmlformats.org/officeDocument/2006/relationships/hyperlink" Target="https://doi.org/10.1088/1748-9326/ab57b3"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www.bp.com/en/global/corporate/energy-economics/statistical-review-of-world-energy.html"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hyperlink" Target="http://www.globalcarbonproject.org/carbonbudget/" TargetMode="External"/><Relationship Id="rId4" Type="http://schemas.openxmlformats.org/officeDocument/2006/relationships/hyperlink" Target="https://doi.org/10.1088/1748-9326/ab57b3"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bp.com/en/global/corporate/energy-economics/statistical-review-of-world-energy.html"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hyperlink" Target="http://www.globalcarbonproject.org/carbonbudget/" TargetMode="External"/><Relationship Id="rId4" Type="http://schemas.openxmlformats.org/officeDocument/2006/relationships/hyperlink" Target="https://doi.org/10.1088/1748-9326/ab57b3"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hyperlink" Target="https://doi.org/10.5194/essd-12-3269-2020" TargetMode="External"/><Relationship Id="rId3" Type="http://schemas.openxmlformats.org/officeDocument/2006/relationships/image" Target="../media/image51.png"/><Relationship Id="rId7" Type="http://schemas.openxmlformats.org/officeDocument/2006/relationships/hyperlink" Target="https://doi.org/10.5194/acp-10-11707-2010"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hyperlink" Target="https://doi.org/10.5194/bg-17-4075-2020" TargetMode="External"/><Relationship Id="rId5" Type="http://schemas.openxmlformats.org/officeDocument/2006/relationships/hyperlink" Target="http://dx.doi.org/10.1002/2014GB004997" TargetMode="External"/><Relationship Id="rId10" Type="http://schemas.openxmlformats.org/officeDocument/2006/relationships/image" Target="../media/image52.png"/><Relationship Id="rId4" Type="http://schemas.openxmlformats.org/officeDocument/2006/relationships/hyperlink" Target="https://dx.doi.org/10.1002/2016GB005546" TargetMode="External"/><Relationship Id="rId9" Type="http://schemas.openxmlformats.org/officeDocument/2006/relationships/hyperlink" Target="http://www.globalcarbonproject.org/carbonbudget/"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doi.org/10.5194/acp-10-11707-2010" TargetMode="External"/><Relationship Id="rId3" Type="http://schemas.openxmlformats.org/officeDocument/2006/relationships/image" Target="../media/image53.png"/><Relationship Id="rId7" Type="http://schemas.openxmlformats.org/officeDocument/2006/relationships/hyperlink" Target="https://doi.org/10.5194/bg-17-4075-2020" TargetMode="External"/><Relationship Id="rId12"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hyperlink" Target="http://dx.doi.org/10.1002/2014GB004997" TargetMode="External"/><Relationship Id="rId11" Type="http://schemas.openxmlformats.org/officeDocument/2006/relationships/image" Target="../media/image54.png"/><Relationship Id="rId5" Type="http://schemas.openxmlformats.org/officeDocument/2006/relationships/hyperlink" Target="https://dx.doi.org/10.1002/2016GB005546" TargetMode="External"/><Relationship Id="rId10" Type="http://schemas.openxmlformats.org/officeDocument/2006/relationships/hyperlink" Target="http://www.globalcarbonproject.org/carbonbudget/" TargetMode="External"/><Relationship Id="rId4" Type="http://schemas.openxmlformats.org/officeDocument/2006/relationships/hyperlink" Target="https://energy.appstate.edu/research/work-areas/cdiac-appstate" TargetMode="External"/><Relationship Id="rId9" Type="http://schemas.openxmlformats.org/officeDocument/2006/relationships/hyperlink" Target="https://doi.org/10.5194/essd-12-3269-202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tinyurl.com/GCB20fig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hyperlink" Target="https://doi.org/10.5194/essd-12-3269-2020" TargetMode="External"/><Relationship Id="rId7"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hyperlink" Target="http://www.globalcarbonproject.org/carbonbudget/" TargetMode="External"/><Relationship Id="rId9" Type="http://schemas.openxmlformats.org/officeDocument/2006/relationships/image" Target="../media/image60.jpeg"/></Relationships>
</file>

<file path=ppt/slides/_rels/slide52.xml.rels><?xml version="1.0" encoding="UTF-8" standalone="yes"?>
<Relationships xmlns="http://schemas.openxmlformats.org/package/2006/relationships"><Relationship Id="rId3" Type="http://schemas.openxmlformats.org/officeDocument/2006/relationships/hyperlink" Target="https://doi.org/10.5194/essd-12-3269-2020"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hyperlink" Target="http://www.globalcarbonproject.org/carbonbudget/"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hyperlink" Target="http://www.globalcarbonproject.org/carbonbudget/" TargetMode="External"/><Relationship Id="rId10" Type="http://schemas.openxmlformats.org/officeDocument/2006/relationships/image" Target="../media/image67.png"/><Relationship Id="rId4" Type="http://schemas.openxmlformats.org/officeDocument/2006/relationships/hyperlink" Target="https://doi.org/10.5194/essd-12-3269-2020" TargetMode="External"/><Relationship Id="rId9"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hyperlink" Target="http://www.esrl.noaa.gov/gmd/ccgg/trends/"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2-3269-2020"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esrl.noaa.gov/gmd/ccgg/trends/"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hyperlink" Target="http://www.globalcarbonproject.org/carbonbudget/"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socat.info/" TargetMode="External"/><Relationship Id="rId7"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hyperlink" Target="http://www.globalcarbonproject.org/carbonbudget/" TargetMode="External"/><Relationship Id="rId5" Type="http://schemas.openxmlformats.org/officeDocument/2006/relationships/hyperlink" Target="https://doi.org/10.5194/essd-12-3269-2020" TargetMode="External"/><Relationship Id="rId4" Type="http://schemas.openxmlformats.org/officeDocument/2006/relationships/hyperlink" Target="https://doi.org/10.5194/essd-8-383-2016"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doi.org/10.5194/essd-12-3269-2020"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hyperlink" Target="https://doi.org/10.5194/essd-12-3269-2020"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2-3269-202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globalcarbonbudget.org/carbonbudget"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tinyurl.com/GCB20figs"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doi.org/10.5194/essd-12-3269-2020"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hyperlink" Target="http://www.globalcarbonproject.org/carbonbudget/"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hyperlink" Target="http://www.globalcarbonproject.org/carbonbudget/20/infographics.htm" TargetMode="External"/><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8" Type="http://schemas.openxmlformats.org/officeDocument/2006/relationships/hyperlink" Target="https://doi.org/10.5194/essd-12-3269-2020" TargetMode="External"/><Relationship Id="rId13" Type="http://schemas.openxmlformats.org/officeDocument/2006/relationships/hyperlink" Target="http://www.lsce.ipsl.fr/en/" TargetMode="External"/><Relationship Id="rId18" Type="http://schemas.openxmlformats.org/officeDocument/2006/relationships/image" Target="../media/image86.jpeg"/><Relationship Id="rId3" Type="http://schemas.openxmlformats.org/officeDocument/2006/relationships/hyperlink" Target="http://www.nies.go.jp/" TargetMode="External"/><Relationship Id="rId7" Type="http://schemas.openxmlformats.org/officeDocument/2006/relationships/image" Target="../media/image5.png"/><Relationship Id="rId12" Type="http://schemas.openxmlformats.org/officeDocument/2006/relationships/image" Target="../media/image81.png"/><Relationship Id="rId17" Type="http://schemas.openxmlformats.org/officeDocument/2006/relationships/image" Target="../media/image85.png"/><Relationship Id="rId2" Type="http://schemas.openxmlformats.org/officeDocument/2006/relationships/notesSlide" Target="../notesSlides/notesSlide61.xml"/><Relationship Id="rId16" Type="http://schemas.openxmlformats.org/officeDocument/2006/relationships/image" Target="../media/image84.png"/><Relationship Id="rId20" Type="http://schemas.openxmlformats.org/officeDocument/2006/relationships/image" Target="../media/image88.jpeg"/><Relationship Id="rId1" Type="http://schemas.openxmlformats.org/officeDocument/2006/relationships/slideLayout" Target="../slideLayouts/slideLayout3.xml"/><Relationship Id="rId6" Type="http://schemas.openxmlformats.org/officeDocument/2006/relationships/image" Target="../media/image77.png"/><Relationship Id="rId11" Type="http://schemas.openxmlformats.org/officeDocument/2006/relationships/image" Target="../media/image80.png"/><Relationship Id="rId5" Type="http://schemas.openxmlformats.org/officeDocument/2006/relationships/hyperlink" Target="https://www.carboncyclescience.us/" TargetMode="External"/><Relationship Id="rId15" Type="http://schemas.openxmlformats.org/officeDocument/2006/relationships/image" Target="../media/image83.png"/><Relationship Id="rId10" Type="http://schemas.openxmlformats.org/officeDocument/2006/relationships/image" Target="../media/image79.png"/><Relationship Id="rId19" Type="http://schemas.openxmlformats.org/officeDocument/2006/relationships/image" Target="../media/image87.png"/><Relationship Id="rId4" Type="http://schemas.openxmlformats.org/officeDocument/2006/relationships/image" Target="../media/image76.png"/><Relationship Id="rId9" Type="http://schemas.openxmlformats.org/officeDocument/2006/relationships/image" Target="../media/image78.jpeg"/><Relationship Id="rId14" Type="http://schemas.openxmlformats.org/officeDocument/2006/relationships/image" Target="../media/image82.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7"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hyperlink" Target="http://www.globalcarbonproject.org/carbonbudget/" TargetMode="External"/><Relationship Id="rId5" Type="http://schemas.openxmlformats.org/officeDocument/2006/relationships/hyperlink" Target="https://doi.org/10.5194/essd-12-3269-2020" TargetMode="External"/><Relationship Id="rId4" Type="http://schemas.openxmlformats.org/officeDocument/2006/relationships/hyperlink" Target="https://doi.org/10.1088/1748-9326/ab57b3"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doi.org/10.1088/1748-9326/ab57b3"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90.png"/><Relationship Id="rId4" Type="http://schemas.openxmlformats.org/officeDocument/2006/relationships/hyperlink" Target="http://www.globalcarbonproject.org/carbonbudget/"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7"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hyperlink" Target="http://www.globalcarbonproject.org/carbonbudget/" TargetMode="External"/><Relationship Id="rId5" Type="http://schemas.openxmlformats.org/officeDocument/2006/relationships/hyperlink" Target="https://doi.org/10.5194/essd-12-3269-2020" TargetMode="External"/><Relationship Id="rId4" Type="http://schemas.openxmlformats.org/officeDocument/2006/relationships/hyperlink" Target="http://dx.doi.org/10.1038/nclimate1783"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hyperlink" Target="https://energy.appstate.edu/research/work-areas/cdiac-appstate" TargetMode="External"/><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hyperlink" Target="https://doi.org/10.5194/essd-12-3269-2020" TargetMode="External"/><Relationship Id="rId5" Type="http://schemas.openxmlformats.org/officeDocument/2006/relationships/hyperlink" Target="https://www.imf.org/en/publications/weo" TargetMode="External"/><Relationship Id="rId4" Type="http://schemas.openxmlformats.org/officeDocument/2006/relationships/hyperlink" Target="https://webstore.iea.org/co2-emissions-from-fuel-combustion-2019"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openxmlformats.org/officeDocument/2006/relationships/hyperlink" Target="http://www.globalcarbonproject.org/carbonbudget/" TargetMode="External"/><Relationship Id="rId4" Type="http://schemas.openxmlformats.org/officeDocument/2006/relationships/hyperlink" Target="https://doi.org/10.1088/1748-9326/ab57b3"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www.globalcarbonproject.org/carbonbudget/" TargetMode="External"/><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73.xml.rels><?xml version="1.0" encoding="UTF-8" standalone="yes"?>
<Relationships xmlns="http://schemas.openxmlformats.org/package/2006/relationships"><Relationship Id="rId3" Type="http://schemas.openxmlformats.org/officeDocument/2006/relationships/hyperlink" Target="http://www.globalcarbonproject.org/carbonbudget/" TargetMode="External"/><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74.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7" Type="http://schemas.openxmlformats.org/officeDocument/2006/relationships/image" Target="../media/image96.png"/><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hyperlink" Target="http://www.globalcarbonproject.org/carbonbudget/" TargetMode="External"/><Relationship Id="rId5" Type="http://schemas.openxmlformats.org/officeDocument/2006/relationships/hyperlink" Target="https://doi.org/10.5194/essd-12-3269-2020" TargetMode="External"/><Relationship Id="rId4" Type="http://schemas.openxmlformats.org/officeDocument/2006/relationships/hyperlink" Target="http://unstats.un.org/unsd/default.htm"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2-3269-2020"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2-3269-2020"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2-3269-2020"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doi.org/10.5194/essd-12-3269-2020" TargetMode="External"/><Relationship Id="rId2" Type="http://schemas.openxmlformats.org/officeDocument/2006/relationships/hyperlink" Target="http://www.pnas.org/content/108/21/8903" TargetMode="External"/><Relationship Id="rId1" Type="http://schemas.openxmlformats.org/officeDocument/2006/relationships/slideLayout" Target="../slideLayouts/slideLayout4.xml"/><Relationship Id="rId5" Type="http://schemas.openxmlformats.org/officeDocument/2006/relationships/image" Target="../media/image100.png"/><Relationship Id="rId4" Type="http://schemas.openxmlformats.org/officeDocument/2006/relationships/hyperlink" Target="http://www.globalcarbonproject.or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esrl.noaa.gov/gmd/ccgg/trends/" TargetMode="External"/><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www.globalcarbonproject.org/carbonbudget/" TargetMode="External"/><Relationship Id="rId5" Type="http://schemas.openxmlformats.org/officeDocument/2006/relationships/hyperlink" Target="https://doi.org/10.5194/essd-12-3269-2020" TargetMode="External"/><Relationship Id="rId4" Type="http://schemas.openxmlformats.org/officeDocument/2006/relationships/hyperlink" Target="https://scripps.ucsd.edu/"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doi.org/10.5194/essd-12-3269-2020" TargetMode="External"/><Relationship Id="rId2" Type="http://schemas.openxmlformats.org/officeDocument/2006/relationships/hyperlink" Target="http://www.pnas.org/content/108/21/8903" TargetMode="External"/><Relationship Id="rId1" Type="http://schemas.openxmlformats.org/officeDocument/2006/relationships/slideLayout" Target="../slideLayouts/slideLayout4.xml"/><Relationship Id="rId5" Type="http://schemas.openxmlformats.org/officeDocument/2006/relationships/image" Target="../media/image101.png"/><Relationship Id="rId4" Type="http://schemas.openxmlformats.org/officeDocument/2006/relationships/hyperlink" Target="http://www.globalcarbonproject.org/"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7" Type="http://schemas.openxmlformats.org/officeDocument/2006/relationships/image" Target="../media/image102.png"/><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hyperlink" Target="http://www.globalcarbonproject.org/carbonbudget/" TargetMode="External"/><Relationship Id="rId5" Type="http://schemas.openxmlformats.org/officeDocument/2006/relationships/hyperlink" Target="https://doi.org/10.5194/essd-12-3269-2020" TargetMode="External"/><Relationship Id="rId4" Type="http://schemas.openxmlformats.org/officeDocument/2006/relationships/hyperlink" Target="http://www.pnas.org/content/108/21/8903"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www.biogeosciences.net/9/3247/2012/bg-9-3247-2012.html" TargetMode="External"/><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103.jpeg"/></Relationships>
</file>

<file path=ppt/slides/_rels/slide83.xml.rels><?xml version="1.0" encoding="UTF-8" standalone="yes"?>
<Relationships xmlns="http://schemas.openxmlformats.org/package/2006/relationships"><Relationship Id="rId3" Type="http://schemas.openxmlformats.org/officeDocument/2006/relationships/hyperlink" Target="http://dx.doi.org/10.1088/1748-9326/8/3/034011" TargetMode="External"/><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104.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8" Type="http://schemas.openxmlformats.org/officeDocument/2006/relationships/hyperlink" Target="http://www.globalcarbonproject.org/carbonbudget/" TargetMode="External"/><Relationship Id="rId3" Type="http://schemas.openxmlformats.org/officeDocument/2006/relationships/hyperlink" Target="https://energy.appstate.edu/research/work-areas/cdiac-appstate" TargetMode="External"/><Relationship Id="rId7" Type="http://schemas.openxmlformats.org/officeDocument/2006/relationships/hyperlink" Target="https://doi.org/10.5194/essd-12-3269-2020" TargetMode="External"/><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hyperlink" Target="https://doi.org/10.5194/bg-17-4075-2020" TargetMode="External"/><Relationship Id="rId5" Type="http://schemas.openxmlformats.org/officeDocument/2006/relationships/hyperlink" Target="http://dx.doi.org/10.1002/2014GB004997" TargetMode="External"/><Relationship Id="rId4" Type="http://schemas.openxmlformats.org/officeDocument/2006/relationships/hyperlink" Target="https://dx.doi.org/10.1002/2016GB005546" TargetMode="External"/><Relationship Id="rId9" Type="http://schemas.openxmlformats.org/officeDocument/2006/relationships/image" Target="../media/image105.png"/></Relationships>
</file>

<file path=ppt/slides/_rels/slide86.xml.rels><?xml version="1.0" encoding="UTF-8" standalone="yes"?>
<Relationships xmlns="http://schemas.openxmlformats.org/package/2006/relationships"><Relationship Id="rId8" Type="http://schemas.openxmlformats.org/officeDocument/2006/relationships/hyperlink" Target="http://www.globalcarbonproject.org/carbonbudget/" TargetMode="External"/><Relationship Id="rId3" Type="http://schemas.openxmlformats.org/officeDocument/2006/relationships/hyperlink" Target="https://energy.appstate.edu/research/work-areas/cdiac-appstate" TargetMode="External"/><Relationship Id="rId7" Type="http://schemas.openxmlformats.org/officeDocument/2006/relationships/hyperlink" Target="https://doi.org/10.5194/essd-12-3269-2020" TargetMode="External"/><Relationship Id="rId2" Type="http://schemas.openxmlformats.org/officeDocument/2006/relationships/notesSlide" Target="../notesSlides/notesSlide81.xml"/><Relationship Id="rId1" Type="http://schemas.openxmlformats.org/officeDocument/2006/relationships/slideLayout" Target="../slideLayouts/slideLayout4.xml"/><Relationship Id="rId6" Type="http://schemas.openxmlformats.org/officeDocument/2006/relationships/hyperlink" Target="https://doi.org/10.5194/bg-17-4075-2020" TargetMode="External"/><Relationship Id="rId5" Type="http://schemas.openxmlformats.org/officeDocument/2006/relationships/hyperlink" Target="http://dx.doi.org/10.1002/2014GB004997" TargetMode="External"/><Relationship Id="rId4" Type="http://schemas.openxmlformats.org/officeDocument/2006/relationships/hyperlink" Target="https://dx.doi.org/10.1002/2016GB005546" TargetMode="External"/><Relationship Id="rId9" Type="http://schemas.openxmlformats.org/officeDocument/2006/relationships/image" Target="../media/image106.png"/></Relationships>
</file>

<file path=ppt/slides/_rels/slide87.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2" Type="http://schemas.openxmlformats.org/officeDocument/2006/relationships/notesSlide" Target="../notesSlides/notesSlide82.xml"/><Relationship Id="rId1" Type="http://schemas.openxmlformats.org/officeDocument/2006/relationships/slideLayout" Target="../slideLayouts/slideLayout4.xml"/><Relationship Id="rId6" Type="http://schemas.openxmlformats.org/officeDocument/2006/relationships/image" Target="../media/image107.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2-3269-2020"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image" Target="../media/image108.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2-3269-2020"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www.globalcarbonproject.org/carbonbudget/" TargetMode="External"/><Relationship Id="rId3" Type="http://schemas.openxmlformats.org/officeDocument/2006/relationships/image" Target="../media/image13.png"/><Relationship Id="rId7" Type="http://schemas.openxmlformats.org/officeDocument/2006/relationships/hyperlink" Target="http://www.climatechange2013.org/"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doi.org/10.5194/essd-12-3269-2020" TargetMode="External"/><Relationship Id="rId5" Type="http://schemas.openxmlformats.org/officeDocument/2006/relationships/hyperlink" Target="http://www.esrl.noaa.gov/gmd/ccgg/trends/" TargetMode="External"/><Relationship Id="rId4" Type="http://schemas.openxmlformats.org/officeDocument/2006/relationships/hyperlink" Target="https://energy.appstate.edu/research/work-areas/cdiac-appstat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2063" y="2232667"/>
            <a:ext cx="8229600" cy="1143000"/>
          </a:xfrm>
        </p:spPr>
        <p:txBody>
          <a:bodyPr/>
          <a:lstStyle/>
          <a:p>
            <a:r>
              <a:rPr lang="en-GB" b="1" noProof="1">
                <a:solidFill>
                  <a:schemeClr val="tx1">
                    <a:lumMod val="65000"/>
                    <a:lumOff val="35000"/>
                  </a:schemeClr>
                </a:solidFill>
                <a:latin typeface="+mn-lt"/>
                <a:cs typeface="Arial"/>
              </a:rPr>
              <a:t>Global Carbon Budget</a:t>
            </a:r>
          </a:p>
        </p:txBody>
      </p:sp>
      <p:sp>
        <p:nvSpPr>
          <p:cNvPr id="3" name="Text Placeholder 2"/>
          <p:cNvSpPr>
            <a:spLocks noGrp="1"/>
          </p:cNvSpPr>
          <p:nvPr>
            <p:ph type="body" sz="quarter" idx="4294967295"/>
          </p:nvPr>
        </p:nvSpPr>
        <p:spPr>
          <a:xfrm>
            <a:off x="7197725" y="6257489"/>
            <a:ext cx="4994275" cy="558800"/>
          </a:xfrm>
        </p:spPr>
        <p:txBody>
          <a:bodyPr>
            <a:normAutofit/>
          </a:bodyPr>
          <a:lstStyle/>
          <a:p>
            <a:pPr marL="0" indent="0" algn="r">
              <a:buNone/>
            </a:pPr>
            <a:r>
              <a:rPr lang="en-GB" altLang="en-US" sz="1600" noProof="1"/>
              <a:t>Published on 11 December 2020</a:t>
            </a:r>
          </a:p>
        </p:txBody>
      </p:sp>
      <p:sp>
        <p:nvSpPr>
          <p:cNvPr id="4" name="Text Placeholder 3"/>
          <p:cNvSpPr>
            <a:spLocks noGrp="1"/>
          </p:cNvSpPr>
          <p:nvPr>
            <p:ph type="body" sz="quarter" idx="11"/>
          </p:nvPr>
        </p:nvSpPr>
        <p:spPr>
          <a:xfrm>
            <a:off x="2962427" y="3383780"/>
            <a:ext cx="6466403" cy="1416829"/>
          </a:xfrm>
        </p:spPr>
        <p:txBody>
          <a:bodyPr>
            <a:normAutofit fontScale="77500" lnSpcReduction="20000"/>
          </a:bodyPr>
          <a:lstStyle/>
          <a:p>
            <a:r>
              <a:rPr lang="en-GB" noProof="1">
                <a:solidFill>
                  <a:schemeClr val="tx1">
                    <a:lumMod val="65000"/>
                    <a:lumOff val="35000"/>
                  </a:schemeClr>
                </a:solidFill>
                <a:latin typeface="+mn-lt"/>
                <a:cs typeface="Arial"/>
              </a:rPr>
              <a:t>2020</a:t>
            </a:r>
          </a:p>
        </p:txBody>
      </p:sp>
      <p:sp>
        <p:nvSpPr>
          <p:cNvPr id="5" name="Text Placeholder 4"/>
          <p:cNvSpPr>
            <a:spLocks noGrp="1"/>
          </p:cNvSpPr>
          <p:nvPr>
            <p:ph type="body" sz="quarter" idx="4294967295"/>
          </p:nvPr>
        </p:nvSpPr>
        <p:spPr>
          <a:xfrm>
            <a:off x="7197725" y="6550574"/>
            <a:ext cx="4994275" cy="386742"/>
          </a:xfrm>
        </p:spPr>
        <p:txBody>
          <a:bodyPr>
            <a:normAutofit/>
          </a:bodyPr>
          <a:lstStyle/>
          <a:p>
            <a:pPr marL="0" indent="0" algn="r">
              <a:buNone/>
            </a:pPr>
            <a:r>
              <a:rPr lang="en-GB" altLang="en-US" sz="1000" noProof="1"/>
              <a:t>PowerPoint version 1.0 (released 11 December 2020)</a:t>
            </a:r>
          </a:p>
          <a:p>
            <a:pPr marL="0" indent="0">
              <a:buNone/>
            </a:pPr>
            <a:endParaRPr lang="en-GB" sz="1000" noProof="1"/>
          </a:p>
        </p:txBody>
      </p:sp>
      <p:pic>
        <p:nvPicPr>
          <p:cNvPr id="8" name="Picture 2">
            <a:extLst>
              <a:ext uri="{FF2B5EF4-FFF2-40B4-BE49-F238E27FC236}">
                <a16:creationId xmlns:a16="http://schemas.microsoft.com/office/drawing/2014/main" id="{2C8E91EF-3F70-4DB7-9E7F-FA3C8F1BA5B5}"/>
              </a:ext>
            </a:extLst>
          </p:cNvPr>
          <p:cNvPicPr>
            <a:picLocks noChangeAspect="1" noChangeArrowheads="1"/>
          </p:cNvPicPr>
          <p:nvPr/>
        </p:nvPicPr>
        <p:blipFill>
          <a:blip r:embed="rId3"/>
          <a:stretch>
            <a:fillRect/>
          </a:stretch>
        </p:blipFill>
        <p:spPr bwMode="auto">
          <a:xfrm>
            <a:off x="1670600" y="6310685"/>
            <a:ext cx="1483305" cy="4524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3EF9E6F-2258-4E10-8E72-4ED0A54573A0}"/>
              </a:ext>
            </a:extLst>
          </p:cNvPr>
          <p:cNvSpPr txBox="1"/>
          <p:nvPr/>
        </p:nvSpPr>
        <p:spPr>
          <a:xfrm>
            <a:off x="278296" y="6299966"/>
            <a:ext cx="1392304" cy="461665"/>
          </a:xfrm>
          <a:prstGeom prst="rect">
            <a:avLst/>
          </a:prstGeom>
          <a:noFill/>
        </p:spPr>
        <p:txBody>
          <a:bodyPr wrap="none" rtlCol="0">
            <a:spAutoFit/>
          </a:bodyPr>
          <a:lstStyle/>
          <a:p>
            <a:pPr algn="r"/>
            <a:r>
              <a:rPr lang="en-US" sz="1200">
                <a:solidFill>
                  <a:schemeClr val="tx1">
                    <a:lumMod val="50000"/>
                    <a:lumOff val="50000"/>
                  </a:schemeClr>
                </a:solidFill>
              </a:rPr>
              <a:t>The GCP is a Global</a:t>
            </a:r>
            <a:br>
              <a:rPr lang="en-US" sz="1200">
                <a:solidFill>
                  <a:schemeClr val="tx1">
                    <a:lumMod val="50000"/>
                    <a:lumOff val="50000"/>
                  </a:schemeClr>
                </a:solidFill>
              </a:rPr>
            </a:br>
            <a:r>
              <a:rPr lang="en-US" sz="1200">
                <a:solidFill>
                  <a:schemeClr val="tx1">
                    <a:lumMod val="50000"/>
                    <a:lumOff val="50000"/>
                  </a:schemeClr>
                </a:solidFill>
              </a:rPr>
              <a:t>Research Project of</a:t>
            </a:r>
          </a:p>
        </p:txBody>
      </p:sp>
      <p:sp>
        <p:nvSpPr>
          <p:cNvPr id="10" name="TextBox 9">
            <a:extLst>
              <a:ext uri="{FF2B5EF4-FFF2-40B4-BE49-F238E27FC236}">
                <a16:creationId xmlns:a16="http://schemas.microsoft.com/office/drawing/2014/main" id="{B9E05E43-5C50-4769-91F9-CA8EB89E4206}"/>
              </a:ext>
            </a:extLst>
          </p:cNvPr>
          <p:cNvSpPr txBox="1"/>
          <p:nvPr/>
        </p:nvSpPr>
        <p:spPr>
          <a:xfrm>
            <a:off x="3379503" y="6299965"/>
            <a:ext cx="1128707" cy="461665"/>
          </a:xfrm>
          <a:prstGeom prst="rect">
            <a:avLst/>
          </a:prstGeom>
          <a:noFill/>
        </p:spPr>
        <p:txBody>
          <a:bodyPr wrap="none" rtlCol="0">
            <a:spAutoFit/>
          </a:bodyPr>
          <a:lstStyle/>
          <a:p>
            <a:pPr algn="r"/>
            <a:r>
              <a:rPr lang="en-US" sz="1200">
                <a:solidFill>
                  <a:schemeClr val="tx1">
                    <a:lumMod val="50000"/>
                    <a:lumOff val="50000"/>
                  </a:schemeClr>
                </a:solidFill>
              </a:rPr>
              <a:t>and a Research</a:t>
            </a:r>
            <a:br>
              <a:rPr lang="en-US" sz="1200">
                <a:solidFill>
                  <a:schemeClr val="tx1">
                    <a:lumMod val="50000"/>
                    <a:lumOff val="50000"/>
                  </a:schemeClr>
                </a:solidFill>
              </a:rPr>
            </a:br>
            <a:r>
              <a:rPr lang="en-US" sz="1200">
                <a:solidFill>
                  <a:schemeClr val="tx1">
                    <a:lumMod val="50000"/>
                    <a:lumOff val="50000"/>
                  </a:schemeClr>
                </a:solidFill>
              </a:rPr>
              <a:t>Partner of</a:t>
            </a:r>
          </a:p>
        </p:txBody>
      </p:sp>
      <p:pic>
        <p:nvPicPr>
          <p:cNvPr id="11" name="Picture 10">
            <a:extLst>
              <a:ext uri="{FF2B5EF4-FFF2-40B4-BE49-F238E27FC236}">
                <a16:creationId xmlns:a16="http://schemas.microsoft.com/office/drawing/2014/main" id="{1F73836D-C1BA-4B84-9267-F3A975BB133D}"/>
              </a:ext>
            </a:extLst>
          </p:cNvPr>
          <p:cNvPicPr>
            <a:picLocks noChangeAspect="1"/>
          </p:cNvPicPr>
          <p:nvPr/>
        </p:nvPicPr>
        <p:blipFill rotWithShape="1">
          <a:blip r:embed="rId4"/>
          <a:srcRect t="15084"/>
          <a:stretch/>
        </p:blipFill>
        <p:spPr>
          <a:xfrm>
            <a:off x="4508210" y="6230695"/>
            <a:ext cx="1684618" cy="548917"/>
          </a:xfrm>
          <a:prstGeom prst="rect">
            <a:avLst/>
          </a:prstGeom>
        </p:spPr>
      </p:pic>
      <p:cxnSp>
        <p:nvCxnSpPr>
          <p:cNvPr id="13" name="Straight Connector 12"/>
          <p:cNvCxnSpPr>
            <a:cxnSpLocks/>
          </p:cNvCxnSpPr>
          <p:nvPr/>
        </p:nvCxnSpPr>
        <p:spPr>
          <a:xfrm>
            <a:off x="0" y="6219821"/>
            <a:ext cx="12192000" cy="0"/>
          </a:xfrm>
          <a:prstGeom prst="line">
            <a:avLst/>
          </a:prstGeom>
          <a:ln w="1905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6199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981200" y="1081391"/>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altLang="en-US" b="1">
              <a:latin typeface="Arial Narrow"/>
              <a:ea typeface="ＭＳ Ｐゴシック" pitchFamily="34" charset="-128"/>
              <a:cs typeface="Arial Narrow"/>
            </a:endParaRPr>
          </a:p>
        </p:txBody>
      </p:sp>
      <p:sp>
        <p:nvSpPr>
          <p:cNvPr id="4" name="Title 3"/>
          <p:cNvSpPr>
            <a:spLocks noGrp="1"/>
          </p:cNvSpPr>
          <p:nvPr>
            <p:ph type="title"/>
          </p:nvPr>
        </p:nvSpPr>
        <p:spPr/>
        <p:txBody>
          <a:bodyPr>
            <a:normAutofit/>
          </a:bodyPr>
          <a:lstStyle/>
          <a:p>
            <a:r>
              <a:rPr lang="en-GB" altLang="en-US" noProof="1">
                <a:ea typeface="ＭＳ Ｐゴシック" pitchFamily="34" charset="-128"/>
              </a:rPr>
              <a:t>Focus on 2020’s CO</a:t>
            </a:r>
            <a:r>
              <a:rPr lang="en-GB" altLang="en-US" baseline="-25000" noProof="1">
                <a:ea typeface="ＭＳ Ｐゴシック" pitchFamily="34" charset="-128"/>
              </a:rPr>
              <a:t>2</a:t>
            </a:r>
            <a:r>
              <a:rPr lang="en-GB" altLang="en-US" noProof="1">
                <a:ea typeface="ＭＳ Ｐゴシック" pitchFamily="34" charset="-128"/>
              </a:rPr>
              <a:t> Emissions</a:t>
            </a:r>
            <a:endParaRPr lang="en-GB" noProof="1"/>
          </a:p>
        </p:txBody>
      </p:sp>
    </p:spTree>
    <p:extLst>
      <p:ext uri="{BB962C8B-B14F-4D97-AF65-F5344CB8AC3E}">
        <p14:creationId xmlns:p14="http://schemas.microsoft.com/office/powerpoint/2010/main" val="3117003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050EA-BB05-4360-8B13-52C738454FCA}"/>
              </a:ext>
            </a:extLst>
          </p:cNvPr>
          <p:cNvSpPr>
            <a:spLocks noGrp="1"/>
          </p:cNvSpPr>
          <p:nvPr>
            <p:ph type="title"/>
          </p:nvPr>
        </p:nvSpPr>
        <p:spPr/>
        <p:txBody>
          <a:bodyPr/>
          <a:lstStyle/>
          <a:p>
            <a:r>
              <a:rPr lang="en-GB" altLang="en-US" noProof="1">
                <a:ea typeface="ＭＳ Ｐゴシック" pitchFamily="34" charset="-128"/>
              </a:rPr>
              <a:t>Focus on 2020’s CO</a:t>
            </a:r>
            <a:r>
              <a:rPr lang="en-GB" altLang="en-US" baseline="-25000" noProof="1">
                <a:ea typeface="ＭＳ Ｐゴシック" pitchFamily="34" charset="-128"/>
              </a:rPr>
              <a:t>2</a:t>
            </a:r>
            <a:r>
              <a:rPr lang="en-GB" altLang="en-US" noProof="1">
                <a:ea typeface="ＭＳ Ｐゴシック" pitchFamily="34" charset="-128"/>
              </a:rPr>
              <a:t> Emissions</a:t>
            </a:r>
            <a:endParaRPr lang="nb-NO" dirty="0"/>
          </a:p>
        </p:txBody>
      </p:sp>
      <p:sp>
        <p:nvSpPr>
          <p:cNvPr id="5" name="Content Placeholder 4">
            <a:extLst>
              <a:ext uri="{FF2B5EF4-FFF2-40B4-BE49-F238E27FC236}">
                <a16:creationId xmlns:a16="http://schemas.microsoft.com/office/drawing/2014/main" id="{6F067579-C25B-4E2A-AC4C-90CD897561AF}"/>
              </a:ext>
            </a:extLst>
          </p:cNvPr>
          <p:cNvSpPr>
            <a:spLocks noGrp="1"/>
          </p:cNvSpPr>
          <p:nvPr>
            <p:ph sz="quarter" idx="13"/>
          </p:nvPr>
        </p:nvSpPr>
        <p:spPr>
          <a:xfrm>
            <a:off x="709612" y="1089025"/>
            <a:ext cx="10772775" cy="4679950"/>
          </a:xfrm>
        </p:spPr>
        <p:txBody>
          <a:bodyPr>
            <a:normAutofit/>
          </a:bodyPr>
          <a:lstStyle/>
          <a:p>
            <a:pPr marL="0" indent="0">
              <a:buNone/>
            </a:pPr>
            <a:r>
              <a:rPr lang="en-GB" dirty="0"/>
              <a:t>We have used four methods to estimate 2020 CO</a:t>
            </a:r>
            <a:r>
              <a:rPr lang="en-GB" baseline="-25000" dirty="0"/>
              <a:t>2</a:t>
            </a:r>
            <a:r>
              <a:rPr lang="en-GB" dirty="0"/>
              <a:t> emissions</a:t>
            </a:r>
          </a:p>
          <a:p>
            <a:r>
              <a:rPr lang="en-US" b="1" dirty="0">
                <a:solidFill>
                  <a:srgbClr val="4C9BDB"/>
                </a:solidFill>
              </a:rPr>
              <a:t>Global Carbon Project (GCP)</a:t>
            </a:r>
            <a:r>
              <a:rPr lang="en-US" dirty="0">
                <a:solidFill>
                  <a:srgbClr val="4C9BDB"/>
                </a:solidFill>
              </a:rPr>
              <a:t>: Based on monthly energy data</a:t>
            </a:r>
          </a:p>
          <a:p>
            <a:r>
              <a:rPr lang="en-US" b="1" dirty="0">
                <a:solidFill>
                  <a:srgbClr val="4C9BDB"/>
                </a:solidFill>
              </a:rPr>
              <a:t>Carbon Monitor (CM)</a:t>
            </a:r>
            <a:r>
              <a:rPr lang="en-US" dirty="0">
                <a:solidFill>
                  <a:srgbClr val="4C9BDB"/>
                </a:solidFill>
              </a:rPr>
              <a:t>: Daily absolute difference in emissions between 2019 and 2020</a:t>
            </a:r>
          </a:p>
          <a:p>
            <a:r>
              <a:rPr lang="en-US" b="1" dirty="0">
                <a:solidFill>
                  <a:srgbClr val="4C9BDB"/>
                </a:solidFill>
              </a:rPr>
              <a:t>University of East Anglia (UEA)</a:t>
            </a:r>
            <a:r>
              <a:rPr lang="en-US" dirty="0">
                <a:solidFill>
                  <a:srgbClr val="4C9BDB"/>
                </a:solidFill>
              </a:rPr>
              <a:t>: Daily relative difference in emissions between 2019 and 2020 using confinement levels</a:t>
            </a:r>
          </a:p>
          <a:p>
            <a:r>
              <a:rPr lang="en-US" b="1" dirty="0">
                <a:solidFill>
                  <a:srgbClr val="4C9BDB"/>
                </a:solidFill>
              </a:rPr>
              <a:t>Priestley Centre</a:t>
            </a:r>
            <a:r>
              <a:rPr lang="en-US" dirty="0">
                <a:solidFill>
                  <a:srgbClr val="4C9BDB"/>
                </a:solidFill>
              </a:rPr>
              <a:t>: Daily relative difference in emissions between 2019 and 2020 using Google Mobility data</a:t>
            </a:r>
          </a:p>
          <a:p>
            <a:endParaRPr lang="nb-NO" dirty="0"/>
          </a:p>
        </p:txBody>
      </p:sp>
    </p:spTree>
    <p:extLst>
      <p:ext uri="{BB962C8B-B14F-4D97-AF65-F5344CB8AC3E}">
        <p14:creationId xmlns:p14="http://schemas.microsoft.com/office/powerpoint/2010/main" val="3569990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p:cNvSpPr txBox="1">
            <a:spLocks/>
          </p:cNvSpPr>
          <p:nvPr/>
        </p:nvSpPr>
        <p:spPr bwMode="auto">
          <a:xfrm>
            <a:off x="933463" y="6501266"/>
            <a:ext cx="4484857" cy="4469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400" dirty="0">
                <a:solidFill>
                  <a:srgbClr val="4C9BDB"/>
                </a:solidFill>
                <a:ea typeface="ＭＳ Ｐゴシック" charset="0"/>
                <a:cs typeface="Calibri"/>
                <a:hlinkClick r:id="rId3"/>
              </a:rPr>
              <a:t>https://doi.org/10.1038/s41467-020-18922-7</a:t>
            </a:r>
            <a:r>
              <a:rPr lang="en-AU" sz="1400" dirty="0">
                <a:solidFill>
                  <a:srgbClr val="4C9BDB"/>
                </a:solidFill>
                <a:ea typeface="ＭＳ Ｐゴシック" charset="0"/>
                <a:cs typeface="Calibri"/>
              </a:rPr>
              <a:t> </a:t>
            </a:r>
            <a:endParaRPr lang="en-AU" sz="1400" dirty="0">
              <a:solidFill>
                <a:srgbClr val="4C9BDB"/>
              </a:solidFill>
              <a:latin typeface="Calibri"/>
              <a:ea typeface="ＭＳ Ｐゴシック" charset="0"/>
              <a:cs typeface="Calibri"/>
            </a:endParaRPr>
          </a:p>
        </p:txBody>
      </p:sp>
      <p:sp>
        <p:nvSpPr>
          <p:cNvPr id="6" name="Rectangle 5">
            <a:extLst>
              <a:ext uri="{FF2B5EF4-FFF2-40B4-BE49-F238E27FC236}">
                <a16:creationId xmlns:a16="http://schemas.microsoft.com/office/drawing/2014/main" id="{CF033888-5CB6-4A83-BD77-123EC3E42BC1}"/>
              </a:ext>
            </a:extLst>
          </p:cNvPr>
          <p:cNvSpPr/>
          <p:nvPr/>
        </p:nvSpPr>
        <p:spPr>
          <a:xfrm>
            <a:off x="6700735" y="3127323"/>
            <a:ext cx="312764" cy="188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 Placeholder 2"/>
          <p:cNvSpPr txBox="1">
            <a:spLocks/>
          </p:cNvSpPr>
          <p:nvPr/>
        </p:nvSpPr>
        <p:spPr bwMode="auto">
          <a:xfrm>
            <a:off x="1131159" y="3221327"/>
            <a:ext cx="4484857" cy="4469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400">
                <a:solidFill>
                  <a:srgbClr val="4C9BDB"/>
                </a:solidFill>
                <a:ea typeface="ＭＳ Ｐゴシック" charset="0"/>
                <a:cs typeface="Calibri"/>
                <a:hlinkClick r:id="rId4"/>
              </a:rPr>
              <a:t>https://doi.org/10.1038/s41558-020-0797-x</a:t>
            </a:r>
            <a:endParaRPr lang="en-AU" sz="1400">
              <a:solidFill>
                <a:srgbClr val="4C9BDB"/>
              </a:solidFill>
              <a:latin typeface="Calibri"/>
              <a:ea typeface="ＭＳ Ｐゴシック" charset="0"/>
              <a:cs typeface="Calibri"/>
            </a:endParaRPr>
          </a:p>
        </p:txBody>
      </p:sp>
      <p:pic>
        <p:nvPicPr>
          <p:cNvPr id="15" name="Picture 14">
            <a:extLst>
              <a:ext uri="{FF2B5EF4-FFF2-40B4-BE49-F238E27FC236}">
                <a16:creationId xmlns:a16="http://schemas.microsoft.com/office/drawing/2014/main" id="{5FD83047-9DD7-8445-A4F2-346D35177A8D}"/>
              </a:ext>
            </a:extLst>
          </p:cNvPr>
          <p:cNvPicPr>
            <a:picLocks noChangeAspect="1"/>
          </p:cNvPicPr>
          <p:nvPr/>
        </p:nvPicPr>
        <p:blipFill>
          <a:blip r:embed="rId5"/>
          <a:stretch>
            <a:fillRect/>
          </a:stretch>
        </p:blipFill>
        <p:spPr>
          <a:xfrm>
            <a:off x="990600" y="1344858"/>
            <a:ext cx="4670426" cy="1810799"/>
          </a:xfrm>
          <a:prstGeom prst="rect">
            <a:avLst/>
          </a:prstGeom>
        </p:spPr>
      </p:pic>
      <p:pic>
        <p:nvPicPr>
          <p:cNvPr id="17" name="Picture 16">
            <a:extLst>
              <a:ext uri="{FF2B5EF4-FFF2-40B4-BE49-F238E27FC236}">
                <a16:creationId xmlns:a16="http://schemas.microsoft.com/office/drawing/2014/main" id="{06D3D5AF-29FF-A243-BCCE-1ED75544D155}"/>
              </a:ext>
            </a:extLst>
          </p:cNvPr>
          <p:cNvPicPr>
            <a:picLocks noChangeAspect="1"/>
          </p:cNvPicPr>
          <p:nvPr/>
        </p:nvPicPr>
        <p:blipFill>
          <a:blip r:embed="rId6"/>
          <a:stretch>
            <a:fillRect/>
          </a:stretch>
        </p:blipFill>
        <p:spPr>
          <a:xfrm>
            <a:off x="6998556" y="1344858"/>
            <a:ext cx="4202843" cy="1708150"/>
          </a:xfrm>
          <a:prstGeom prst="rect">
            <a:avLst/>
          </a:prstGeom>
        </p:spPr>
      </p:pic>
      <p:pic>
        <p:nvPicPr>
          <p:cNvPr id="19" name="Picture 18">
            <a:extLst>
              <a:ext uri="{FF2B5EF4-FFF2-40B4-BE49-F238E27FC236}">
                <a16:creationId xmlns:a16="http://schemas.microsoft.com/office/drawing/2014/main" id="{30664C0F-BC3D-BD4F-A1C7-9870CC99C805}"/>
              </a:ext>
            </a:extLst>
          </p:cNvPr>
          <p:cNvPicPr>
            <a:picLocks noChangeAspect="1"/>
          </p:cNvPicPr>
          <p:nvPr/>
        </p:nvPicPr>
        <p:blipFill>
          <a:blip r:embed="rId7"/>
          <a:stretch>
            <a:fillRect/>
          </a:stretch>
        </p:blipFill>
        <p:spPr>
          <a:xfrm>
            <a:off x="477723" y="4243351"/>
            <a:ext cx="5396339" cy="2185744"/>
          </a:xfrm>
          <a:prstGeom prst="rect">
            <a:avLst/>
          </a:prstGeom>
        </p:spPr>
      </p:pic>
      <p:sp>
        <p:nvSpPr>
          <p:cNvPr id="20" name="Text Placeholder 2">
            <a:extLst>
              <a:ext uri="{FF2B5EF4-FFF2-40B4-BE49-F238E27FC236}">
                <a16:creationId xmlns:a16="http://schemas.microsoft.com/office/drawing/2014/main" id="{B3A7B853-98D0-41BA-81EE-DF1FAB300ACE}"/>
              </a:ext>
            </a:extLst>
          </p:cNvPr>
          <p:cNvSpPr txBox="1">
            <a:spLocks/>
          </p:cNvSpPr>
          <p:nvPr/>
        </p:nvSpPr>
        <p:spPr bwMode="auto">
          <a:xfrm>
            <a:off x="6716542" y="3221327"/>
            <a:ext cx="4484857" cy="4469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400">
                <a:solidFill>
                  <a:srgbClr val="4C9BDB"/>
                </a:solidFill>
                <a:ea typeface="ＭＳ Ｐゴシック" charset="0"/>
                <a:cs typeface="Calibri"/>
                <a:hlinkClick r:id="rId8"/>
              </a:rPr>
              <a:t>https://doi.org/10.1038/s41558-020-0883-0</a:t>
            </a:r>
            <a:r>
              <a:rPr lang="en-AU" sz="1400">
                <a:solidFill>
                  <a:srgbClr val="4C9BDB"/>
                </a:solidFill>
                <a:ea typeface="ＭＳ Ｐゴシック" charset="0"/>
                <a:cs typeface="Calibri"/>
              </a:rPr>
              <a:t> </a:t>
            </a:r>
            <a:endParaRPr lang="en-AU" sz="1400">
              <a:solidFill>
                <a:srgbClr val="4C9BDB"/>
              </a:solidFill>
              <a:latin typeface="Calibri"/>
              <a:ea typeface="ＭＳ Ｐゴシック" charset="0"/>
              <a:cs typeface="Calibri"/>
            </a:endParaRPr>
          </a:p>
        </p:txBody>
      </p:sp>
      <p:sp>
        <p:nvSpPr>
          <p:cNvPr id="21" name="Title 5">
            <a:extLst>
              <a:ext uri="{FF2B5EF4-FFF2-40B4-BE49-F238E27FC236}">
                <a16:creationId xmlns:a16="http://schemas.microsoft.com/office/drawing/2014/main" id="{19B49D1C-9079-417D-86E4-9BD6CD98F14C}"/>
              </a:ext>
            </a:extLst>
          </p:cNvPr>
          <p:cNvSpPr txBox="1">
            <a:spLocks/>
          </p:cNvSpPr>
          <p:nvPr/>
        </p:nvSpPr>
        <p:spPr>
          <a:xfrm>
            <a:off x="2474811" y="119647"/>
            <a:ext cx="9717188" cy="50684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kern="1200">
                <a:solidFill>
                  <a:srgbClr val="4C9BDB"/>
                </a:solidFill>
                <a:latin typeface="Calibri"/>
                <a:ea typeface="+mj-ea"/>
                <a:cs typeface="Calibri"/>
              </a:defRPr>
            </a:lvl1pPr>
          </a:lstStyle>
          <a:p>
            <a:r>
              <a:rPr lang="en-GB" dirty="0"/>
              <a:t>2020 and COVID-19: Synthesis of four separate studies</a:t>
            </a:r>
          </a:p>
        </p:txBody>
      </p:sp>
      <p:sp>
        <p:nvSpPr>
          <p:cNvPr id="2" name="TextBox 1">
            <a:extLst>
              <a:ext uri="{FF2B5EF4-FFF2-40B4-BE49-F238E27FC236}">
                <a16:creationId xmlns:a16="http://schemas.microsoft.com/office/drawing/2014/main" id="{D319502C-765B-4B27-82A3-7D0C7978CAE4}"/>
              </a:ext>
            </a:extLst>
          </p:cNvPr>
          <p:cNvSpPr txBox="1"/>
          <p:nvPr/>
        </p:nvSpPr>
        <p:spPr>
          <a:xfrm>
            <a:off x="2137778" y="3874019"/>
            <a:ext cx="2076226" cy="369332"/>
          </a:xfrm>
          <a:prstGeom prst="rect">
            <a:avLst/>
          </a:prstGeom>
          <a:noFill/>
        </p:spPr>
        <p:txBody>
          <a:bodyPr wrap="square" rtlCol="0">
            <a:spAutoFit/>
          </a:bodyPr>
          <a:lstStyle/>
          <a:p>
            <a:pPr algn="ctr"/>
            <a:r>
              <a:rPr lang="en-US" b="1" dirty="0">
                <a:solidFill>
                  <a:srgbClr val="4C9BDB"/>
                </a:solidFill>
              </a:rPr>
              <a:t>Carbon Monitor</a:t>
            </a:r>
            <a:endParaRPr lang="nb-NO" dirty="0"/>
          </a:p>
        </p:txBody>
      </p:sp>
      <p:sp>
        <p:nvSpPr>
          <p:cNvPr id="11" name="TextBox 10">
            <a:extLst>
              <a:ext uri="{FF2B5EF4-FFF2-40B4-BE49-F238E27FC236}">
                <a16:creationId xmlns:a16="http://schemas.microsoft.com/office/drawing/2014/main" id="{DCFB3684-EB74-4162-9C7E-110065F2FB30}"/>
              </a:ext>
            </a:extLst>
          </p:cNvPr>
          <p:cNvSpPr txBox="1"/>
          <p:nvPr/>
        </p:nvSpPr>
        <p:spPr>
          <a:xfrm>
            <a:off x="1298184" y="995828"/>
            <a:ext cx="3755413" cy="369332"/>
          </a:xfrm>
          <a:prstGeom prst="rect">
            <a:avLst/>
          </a:prstGeom>
          <a:noFill/>
        </p:spPr>
        <p:txBody>
          <a:bodyPr wrap="square" rtlCol="0">
            <a:spAutoFit/>
          </a:bodyPr>
          <a:lstStyle/>
          <a:p>
            <a:pPr algn="ctr"/>
            <a:r>
              <a:rPr lang="en-US" b="1" dirty="0">
                <a:solidFill>
                  <a:srgbClr val="4C9BDB"/>
                </a:solidFill>
              </a:rPr>
              <a:t>University of East Anglia (UEA)</a:t>
            </a:r>
            <a:endParaRPr lang="nb-NO" dirty="0"/>
          </a:p>
        </p:txBody>
      </p:sp>
      <p:sp>
        <p:nvSpPr>
          <p:cNvPr id="12" name="TextBox 11">
            <a:extLst>
              <a:ext uri="{FF2B5EF4-FFF2-40B4-BE49-F238E27FC236}">
                <a16:creationId xmlns:a16="http://schemas.microsoft.com/office/drawing/2014/main" id="{8F282D4E-68CC-4961-A05B-9243638DFC24}"/>
              </a:ext>
            </a:extLst>
          </p:cNvPr>
          <p:cNvSpPr txBox="1"/>
          <p:nvPr/>
        </p:nvSpPr>
        <p:spPr>
          <a:xfrm>
            <a:off x="7222270" y="995828"/>
            <a:ext cx="3755413" cy="369332"/>
          </a:xfrm>
          <a:prstGeom prst="rect">
            <a:avLst/>
          </a:prstGeom>
          <a:noFill/>
        </p:spPr>
        <p:txBody>
          <a:bodyPr wrap="square" rtlCol="0">
            <a:spAutoFit/>
          </a:bodyPr>
          <a:lstStyle/>
          <a:p>
            <a:pPr algn="ctr"/>
            <a:r>
              <a:rPr lang="en-US" b="1" dirty="0">
                <a:solidFill>
                  <a:srgbClr val="4C9BDB"/>
                </a:solidFill>
              </a:rPr>
              <a:t>Priestley Centre</a:t>
            </a:r>
            <a:endParaRPr lang="nb-NO" dirty="0"/>
          </a:p>
        </p:txBody>
      </p:sp>
      <p:sp>
        <p:nvSpPr>
          <p:cNvPr id="13" name="TextBox 12">
            <a:extLst>
              <a:ext uri="{FF2B5EF4-FFF2-40B4-BE49-F238E27FC236}">
                <a16:creationId xmlns:a16="http://schemas.microsoft.com/office/drawing/2014/main" id="{CE793923-2861-4BA8-AAA3-B1B1403C6297}"/>
              </a:ext>
            </a:extLst>
          </p:cNvPr>
          <p:cNvSpPr txBox="1"/>
          <p:nvPr/>
        </p:nvSpPr>
        <p:spPr>
          <a:xfrm>
            <a:off x="7348490" y="3874019"/>
            <a:ext cx="3696406" cy="369332"/>
          </a:xfrm>
          <a:prstGeom prst="rect">
            <a:avLst/>
          </a:prstGeom>
          <a:noFill/>
        </p:spPr>
        <p:txBody>
          <a:bodyPr wrap="square" rtlCol="0">
            <a:spAutoFit/>
          </a:bodyPr>
          <a:lstStyle/>
          <a:p>
            <a:pPr algn="ctr"/>
            <a:r>
              <a:rPr lang="en-US" b="1" dirty="0">
                <a:solidFill>
                  <a:srgbClr val="4C9BDB"/>
                </a:solidFill>
              </a:rPr>
              <a:t>Global Carbon Project (GCP)</a:t>
            </a:r>
            <a:endParaRPr lang="nb-NO" dirty="0"/>
          </a:p>
        </p:txBody>
      </p:sp>
      <p:pic>
        <p:nvPicPr>
          <p:cNvPr id="4" name="Picture 3">
            <a:extLst>
              <a:ext uri="{FF2B5EF4-FFF2-40B4-BE49-F238E27FC236}">
                <a16:creationId xmlns:a16="http://schemas.microsoft.com/office/drawing/2014/main" id="{1604F151-6E2B-43F4-A820-568093A8D3D5}"/>
              </a:ext>
            </a:extLst>
          </p:cNvPr>
          <p:cNvPicPr>
            <a:picLocks noChangeAspect="1"/>
          </p:cNvPicPr>
          <p:nvPr/>
        </p:nvPicPr>
        <p:blipFill rotWithShape="1">
          <a:blip r:embed="rId9"/>
          <a:srcRect b="10532"/>
          <a:stretch/>
        </p:blipFill>
        <p:spPr>
          <a:xfrm>
            <a:off x="6998556" y="4285956"/>
            <a:ext cx="4396275" cy="1981982"/>
          </a:xfrm>
          <a:prstGeom prst="rect">
            <a:avLst/>
          </a:prstGeom>
        </p:spPr>
      </p:pic>
      <p:sp>
        <p:nvSpPr>
          <p:cNvPr id="16" name="Text Placeholder 2">
            <a:extLst>
              <a:ext uri="{FF2B5EF4-FFF2-40B4-BE49-F238E27FC236}">
                <a16:creationId xmlns:a16="http://schemas.microsoft.com/office/drawing/2014/main" id="{07155553-64FE-44A0-9DE9-75E2FB9387AE}"/>
              </a:ext>
            </a:extLst>
          </p:cNvPr>
          <p:cNvSpPr txBox="1">
            <a:spLocks/>
          </p:cNvSpPr>
          <p:nvPr/>
        </p:nvSpPr>
        <p:spPr bwMode="auto">
          <a:xfrm>
            <a:off x="6954264" y="6501266"/>
            <a:ext cx="4484857" cy="4469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400" dirty="0">
                <a:solidFill>
                  <a:srgbClr val="4C9BDB"/>
                </a:solidFill>
                <a:ea typeface="ＭＳ Ｐゴシック" charset="0"/>
                <a:cs typeface="Calibri"/>
                <a:hlinkClick r:id="rId10"/>
              </a:rPr>
              <a:t>https://doi.org/10.5194/essd-12-3269-2020</a:t>
            </a:r>
            <a:r>
              <a:rPr lang="en-AU" sz="1400" dirty="0">
                <a:solidFill>
                  <a:srgbClr val="4C9BDB"/>
                </a:solidFill>
                <a:ea typeface="ＭＳ Ｐゴシック" charset="0"/>
                <a:cs typeface="Calibri"/>
              </a:rPr>
              <a:t> </a:t>
            </a:r>
            <a:endParaRPr lang="en-AU" sz="1400" dirty="0">
              <a:solidFill>
                <a:srgbClr val="4C9BDB"/>
              </a:solidFill>
              <a:latin typeface="Calibri"/>
              <a:ea typeface="ＭＳ Ｐゴシック" charset="0"/>
              <a:cs typeface="Calibri"/>
            </a:endParaRPr>
          </a:p>
        </p:txBody>
      </p:sp>
    </p:spTree>
    <p:extLst>
      <p:ext uri="{BB962C8B-B14F-4D97-AF65-F5344CB8AC3E}">
        <p14:creationId xmlns:p14="http://schemas.microsoft.com/office/powerpoint/2010/main" val="4105721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706328230"/>
              </p:ext>
            </p:extLst>
          </p:nvPr>
        </p:nvGraphicFramePr>
        <p:xfrm>
          <a:off x="1951948" y="1242875"/>
          <a:ext cx="8288104" cy="4039200"/>
        </p:xfrm>
        <a:graphic>
          <a:graphicData uri="http://schemas.openxmlformats.org/drawingml/2006/table">
            <a:tbl>
              <a:tblPr/>
              <a:tblGrid>
                <a:gridCol w="1648744">
                  <a:extLst>
                    <a:ext uri="{9D8B030D-6E8A-4147-A177-3AD203B41FA5}">
                      <a16:colId xmlns:a16="http://schemas.microsoft.com/office/drawing/2014/main" val="20000"/>
                    </a:ext>
                  </a:extLst>
                </a:gridCol>
                <a:gridCol w="1284362">
                  <a:extLst>
                    <a:ext uri="{9D8B030D-6E8A-4147-A177-3AD203B41FA5}">
                      <a16:colId xmlns:a16="http://schemas.microsoft.com/office/drawing/2014/main" val="20001"/>
                    </a:ext>
                  </a:extLst>
                </a:gridCol>
                <a:gridCol w="1530858">
                  <a:extLst>
                    <a:ext uri="{9D8B030D-6E8A-4147-A177-3AD203B41FA5}">
                      <a16:colId xmlns:a16="http://schemas.microsoft.com/office/drawing/2014/main" val="20004"/>
                    </a:ext>
                  </a:extLst>
                </a:gridCol>
                <a:gridCol w="1912070">
                  <a:extLst>
                    <a:ext uri="{9D8B030D-6E8A-4147-A177-3AD203B41FA5}">
                      <a16:colId xmlns:a16="http://schemas.microsoft.com/office/drawing/2014/main" val="20005"/>
                    </a:ext>
                  </a:extLst>
                </a:gridCol>
                <a:gridCol w="1912070">
                  <a:extLst>
                    <a:ext uri="{9D8B030D-6E8A-4147-A177-3AD203B41FA5}">
                      <a16:colId xmlns:a16="http://schemas.microsoft.com/office/drawing/2014/main" val="2292754359"/>
                    </a:ext>
                  </a:extLst>
                </a:gridCol>
              </a:tblGrid>
              <a:tr h="0">
                <a:tc>
                  <a:txBody>
                    <a:bodyPr/>
                    <a:lstStyle/>
                    <a:p>
                      <a:pPr algn="l" fontAlgn="b"/>
                      <a:r>
                        <a:rPr lang="en-GB" sz="1800" b="0" i="0" u="none" strike="noStrike" noProof="0" dirty="0">
                          <a:solidFill>
                            <a:srgbClr val="4C9BDB"/>
                          </a:solidFill>
                          <a:effectLst/>
                          <a:latin typeface="Calibri" panose="020F0502020204030204" pitchFamily="34" charset="0"/>
                        </a:rPr>
                        <a:t>Region / Country</a:t>
                      </a:r>
                    </a:p>
                  </a:txBody>
                  <a:tcPr marL="9525" marR="9525" marT="108000" marB="10800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800" b="0" i="0" u="none" strike="noStrike" noProof="0">
                          <a:solidFill>
                            <a:srgbClr val="4C9BDB"/>
                          </a:solidFill>
                          <a:effectLst/>
                          <a:latin typeface="Calibri" panose="020F0502020204030204" pitchFamily="34" charset="0"/>
                        </a:rPr>
                        <a:t>2019 emissions (billion tonnes/yr)</a:t>
                      </a:r>
                    </a:p>
                  </a:txBody>
                  <a:tcPr marL="9525" marR="9525" marT="108000" marB="10800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800" b="0" i="0" u="none" strike="noStrike" noProof="0">
                          <a:solidFill>
                            <a:srgbClr val="4C9BDB"/>
                          </a:solidFill>
                          <a:effectLst/>
                          <a:latin typeface="Calibri" panose="020F0502020204030204" pitchFamily="34" charset="0"/>
                        </a:rPr>
                        <a:t>2019 growth (percent)</a:t>
                      </a:r>
                    </a:p>
                  </a:txBody>
                  <a:tcPr marL="9525" marR="9525" marT="108000" marB="108000" anchor="ctr">
                    <a:lnL w="12700" cmpd="sng">
                      <a:noFill/>
                      <a:prstDash val="soli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800" b="0" i="0" u="none" strike="noStrike" noProof="0" dirty="0">
                          <a:solidFill>
                            <a:srgbClr val="4C9BDB"/>
                          </a:solidFill>
                          <a:effectLst/>
                          <a:latin typeface="Calibri" panose="020F0502020204030204" pitchFamily="34" charset="0"/>
                        </a:rPr>
                        <a:t>2020 projected growth**</a:t>
                      </a:r>
                      <a:br>
                        <a:rPr lang="en-GB" sz="1800" b="0" i="0" u="none" strike="noStrike" noProof="0" dirty="0">
                          <a:solidFill>
                            <a:srgbClr val="4C9BDB"/>
                          </a:solidFill>
                          <a:effectLst/>
                          <a:latin typeface="Calibri" panose="020F0502020204030204" pitchFamily="34" charset="0"/>
                        </a:rPr>
                      </a:br>
                      <a:r>
                        <a:rPr lang="en-GB" sz="1800" b="0" i="0" u="none" strike="noStrike" noProof="0" dirty="0">
                          <a:solidFill>
                            <a:srgbClr val="4C9BDB"/>
                          </a:solidFill>
                          <a:effectLst/>
                          <a:latin typeface="Calibri" panose="020F0502020204030204" pitchFamily="34" charset="0"/>
                        </a:rPr>
                        <a:t>(percent)</a:t>
                      </a:r>
                    </a:p>
                  </a:txBody>
                  <a:tcPr marL="9525" marR="9525" marT="108000" marB="10800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800" b="0" i="0" u="none" strike="noStrike" noProof="0" dirty="0">
                          <a:solidFill>
                            <a:srgbClr val="4C9BDB"/>
                          </a:solidFill>
                          <a:effectLst/>
                          <a:latin typeface="Calibri" panose="020F0502020204030204" pitchFamily="34" charset="0"/>
                        </a:rPr>
                        <a:t>2020 projected emissions**</a:t>
                      </a:r>
                      <a:br>
                        <a:rPr lang="en-GB" sz="1800" b="0" i="0" u="none" strike="noStrike" noProof="0" dirty="0">
                          <a:solidFill>
                            <a:srgbClr val="4C9BDB"/>
                          </a:solidFill>
                          <a:effectLst/>
                          <a:latin typeface="Calibri" panose="020F0502020204030204" pitchFamily="34" charset="0"/>
                        </a:rPr>
                      </a:br>
                      <a:r>
                        <a:rPr lang="en-GB" sz="1800" b="0" i="0" u="none" strike="noStrike" noProof="0" dirty="0">
                          <a:solidFill>
                            <a:srgbClr val="4C9BDB"/>
                          </a:solidFill>
                          <a:effectLst/>
                          <a:latin typeface="Calibri" panose="020F0502020204030204" pitchFamily="34" charset="0"/>
                        </a:rPr>
                        <a:t>(billion tonnes/</a:t>
                      </a:r>
                      <a:r>
                        <a:rPr lang="en-GB" sz="1800" b="0" i="0" u="none" strike="noStrike" noProof="0" dirty="0" err="1">
                          <a:solidFill>
                            <a:srgbClr val="4C9BDB"/>
                          </a:solidFill>
                          <a:effectLst/>
                          <a:latin typeface="Calibri" panose="020F0502020204030204" pitchFamily="34" charset="0"/>
                        </a:rPr>
                        <a:t>yr</a:t>
                      </a:r>
                      <a:r>
                        <a:rPr lang="en-GB" sz="1800" b="0" i="0" u="none" strike="noStrike" noProof="0" dirty="0">
                          <a:solidFill>
                            <a:srgbClr val="4C9BDB"/>
                          </a:solidFill>
                          <a:effectLst/>
                          <a:latin typeface="Calibri" panose="020F0502020204030204" pitchFamily="34" charset="0"/>
                        </a:rPr>
                        <a:t>)</a:t>
                      </a:r>
                    </a:p>
                  </a:txBody>
                  <a:tcPr marL="9525" marR="9525" marT="108000" marB="10800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0">
                <a:tc>
                  <a:txBody>
                    <a:bodyPr/>
                    <a:lstStyle/>
                    <a:p>
                      <a:pPr algn="l" fontAlgn="b"/>
                      <a:r>
                        <a:rPr lang="en-GB" sz="1800" b="0" i="0" u="none" strike="noStrike" noProof="0">
                          <a:solidFill>
                            <a:srgbClr val="4C9BDB"/>
                          </a:solidFill>
                          <a:effectLst/>
                          <a:latin typeface="Calibri" panose="020F0502020204030204" pitchFamily="34" charset="0"/>
                        </a:rPr>
                        <a:t>China</a:t>
                      </a:r>
                    </a:p>
                  </a:txBody>
                  <a:tcPr marL="9525" marR="9525" marT="108000" marB="1080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algn="ctr" fontAlgn="b"/>
                      <a:r>
                        <a:rPr lang="en-GB" sz="1800" b="0" i="0" u="none" strike="noStrike" noProof="0">
                          <a:solidFill>
                            <a:srgbClr val="4C9BDB"/>
                          </a:solidFill>
                          <a:effectLst/>
                          <a:latin typeface="Calibri" panose="020F0502020204030204" pitchFamily="34" charset="0"/>
                        </a:rPr>
                        <a:t>10.2</a:t>
                      </a:r>
                    </a:p>
                  </a:txBody>
                  <a:tcPr marL="9525" marR="9525" marT="108000" marB="10800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b"/>
                      <a:r>
                        <a:rPr lang="en-GB" sz="1800" b="0" i="0" u="none" strike="noStrike" noProof="0">
                          <a:solidFill>
                            <a:srgbClr val="4C9BDB"/>
                          </a:solidFill>
                          <a:effectLst/>
                          <a:latin typeface="Calibri" panose="020F0502020204030204" pitchFamily="34" charset="0"/>
                        </a:rPr>
                        <a:t>2.2%</a:t>
                      </a:r>
                    </a:p>
                  </a:txBody>
                  <a:tcPr marL="9525" marR="9525" marT="108000" marB="10800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b"/>
                      <a:r>
                        <a:rPr lang="en-GB" sz="1800" b="0" i="0" u="none" strike="noStrike" noProof="0">
                          <a:solidFill>
                            <a:srgbClr val="4C9BDB"/>
                          </a:solidFill>
                          <a:effectLst/>
                          <a:latin typeface="Calibri" panose="020F0502020204030204" pitchFamily="34" charset="0"/>
                        </a:rPr>
                        <a:t>-1.7%</a:t>
                      </a:r>
                    </a:p>
                  </a:txBody>
                  <a:tcPr marL="9525" marR="9525" marT="108000" marB="10800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800" b="0" i="0" u="none" strike="noStrike" noProof="0">
                          <a:solidFill>
                            <a:srgbClr val="4C9BDB"/>
                          </a:solidFill>
                          <a:effectLst/>
                          <a:latin typeface="Calibri" panose="020F0502020204030204" pitchFamily="34" charset="0"/>
                        </a:rPr>
                        <a:t>10.0</a:t>
                      </a:r>
                    </a:p>
                  </a:txBody>
                  <a:tcPr marL="9525" marR="9525" marT="108000" marB="10800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0">
                <a:tc>
                  <a:txBody>
                    <a:bodyPr/>
                    <a:lstStyle/>
                    <a:p>
                      <a:pPr algn="l" fontAlgn="b"/>
                      <a:r>
                        <a:rPr lang="en-GB" sz="1800" b="0" i="0" u="none" strike="noStrike" noProof="0">
                          <a:solidFill>
                            <a:srgbClr val="4C9BDB"/>
                          </a:solidFill>
                          <a:effectLst/>
                          <a:latin typeface="Calibri" panose="020F0502020204030204" pitchFamily="34" charset="0"/>
                        </a:rPr>
                        <a:t>USA</a:t>
                      </a:r>
                    </a:p>
                  </a:txBody>
                  <a:tcPr marL="9525" marR="9525" marT="108000" marB="10800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r>
                        <a:rPr lang="en-GB" sz="1800" b="0" i="0" u="none" strike="noStrike" noProof="0">
                          <a:solidFill>
                            <a:srgbClr val="4C9BDB"/>
                          </a:solidFill>
                          <a:effectLst/>
                          <a:latin typeface="Calibri" panose="020F0502020204030204" pitchFamily="34" charset="0"/>
                        </a:rPr>
                        <a:t>5.3</a:t>
                      </a:r>
                    </a:p>
                  </a:txBody>
                  <a:tcPr marL="9525" marR="9525" marT="108000" marB="10800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r>
                        <a:rPr lang="en-GB" sz="1800" b="0" i="0" u="none" strike="noStrike" noProof="0">
                          <a:solidFill>
                            <a:srgbClr val="4C9BDB"/>
                          </a:solidFill>
                          <a:effectLst/>
                          <a:latin typeface="Calibri" panose="020F0502020204030204" pitchFamily="34" charset="0"/>
                        </a:rPr>
                        <a:t>-2.6%</a:t>
                      </a:r>
                    </a:p>
                  </a:txBody>
                  <a:tcPr marL="9525" marR="9525" marT="108000" marB="10800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r>
                        <a:rPr lang="en-GB" sz="1800" b="0" i="0" u="none" strike="noStrike" noProof="0">
                          <a:solidFill>
                            <a:srgbClr val="4C9BDB"/>
                          </a:solidFill>
                          <a:effectLst/>
                          <a:latin typeface="Calibri" panose="020F0502020204030204" pitchFamily="34" charset="0"/>
                        </a:rPr>
                        <a:t>-12.2%</a:t>
                      </a:r>
                    </a:p>
                  </a:txBody>
                  <a:tcPr marL="9525" marR="9525" marT="108000" marB="10800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800" b="0" i="0" u="none" strike="noStrike" noProof="0">
                          <a:solidFill>
                            <a:srgbClr val="4C9BDB"/>
                          </a:solidFill>
                          <a:effectLst/>
                          <a:latin typeface="Calibri" panose="020F0502020204030204" pitchFamily="34" charset="0"/>
                        </a:rPr>
                        <a:t>4.7</a:t>
                      </a:r>
                    </a:p>
                  </a:txBody>
                  <a:tcPr marL="9525" marR="9525" marT="108000" marB="10800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0">
                <a:tc>
                  <a:txBody>
                    <a:bodyPr/>
                    <a:lstStyle/>
                    <a:p>
                      <a:pPr algn="l" fontAlgn="b"/>
                      <a:r>
                        <a:rPr lang="en-GB" sz="1800" b="0" i="0" u="none" strike="noStrike" noProof="0">
                          <a:solidFill>
                            <a:srgbClr val="4C9BDB"/>
                          </a:solidFill>
                          <a:effectLst/>
                          <a:latin typeface="Calibri" panose="020F0502020204030204" pitchFamily="34" charset="0"/>
                        </a:rPr>
                        <a:t>EU27</a:t>
                      </a:r>
                    </a:p>
                  </a:txBody>
                  <a:tcPr marL="9525" marR="9525" marT="108000" marB="108000"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800" b="0" i="0" u="none" strike="noStrike" noProof="0">
                          <a:solidFill>
                            <a:srgbClr val="4C9BDB"/>
                          </a:solidFill>
                          <a:effectLst/>
                          <a:latin typeface="Calibri" panose="020F0502020204030204" pitchFamily="34" charset="0"/>
                        </a:rPr>
                        <a:t>2.9</a:t>
                      </a:r>
                    </a:p>
                  </a:txBody>
                  <a:tcPr marL="9525" marR="9525" marT="108000" marB="108000"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800" b="0" i="0" u="none" strike="noStrike" noProof="0">
                          <a:solidFill>
                            <a:srgbClr val="4C9BDB"/>
                          </a:solidFill>
                          <a:effectLst/>
                          <a:latin typeface="Calibri" panose="020F0502020204030204" pitchFamily="34" charset="0"/>
                        </a:rPr>
                        <a:t>-4.5%</a:t>
                      </a:r>
                    </a:p>
                  </a:txBody>
                  <a:tcPr marL="9525" marR="95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fontAlgn="b"/>
                      <a:r>
                        <a:rPr lang="en-GB" sz="1800" b="0" i="0" u="none" strike="noStrike" noProof="0">
                          <a:solidFill>
                            <a:srgbClr val="4C9BDB"/>
                          </a:solidFill>
                          <a:effectLst/>
                          <a:latin typeface="Calibri" panose="020F0502020204030204" pitchFamily="34" charset="0"/>
                        </a:rPr>
                        <a:t>-11.3%</a:t>
                      </a:r>
                    </a:p>
                  </a:txBody>
                  <a:tcPr marL="9525" marR="95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800" b="0" i="0" u="none" strike="noStrike" noProof="0">
                          <a:solidFill>
                            <a:srgbClr val="4C9BDB"/>
                          </a:solidFill>
                          <a:effectLst/>
                          <a:latin typeface="Calibri" panose="020F0502020204030204" pitchFamily="34" charset="0"/>
                        </a:rPr>
                        <a:t>2.6</a:t>
                      </a:r>
                    </a:p>
                  </a:txBody>
                  <a:tcPr marL="9525" marR="95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247119">
                <a:tc>
                  <a:txBody>
                    <a:bodyPr/>
                    <a:lstStyle/>
                    <a:p>
                      <a:pPr algn="l" fontAlgn="b"/>
                      <a:r>
                        <a:rPr lang="en-GB" sz="1800" b="0" i="0" u="none" strike="noStrike" noProof="0">
                          <a:solidFill>
                            <a:srgbClr val="4C9BDB"/>
                          </a:solidFill>
                          <a:effectLst/>
                          <a:latin typeface="Calibri" panose="020F0502020204030204" pitchFamily="34" charset="0"/>
                        </a:rPr>
                        <a:t>India</a:t>
                      </a:r>
                    </a:p>
                  </a:txBody>
                  <a:tcPr marL="9525" marR="9525" marT="108000" marB="108000" anchor="ctr">
                    <a:lnL w="1905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800" b="0" i="0" u="none" strike="noStrike" noProof="0">
                          <a:solidFill>
                            <a:srgbClr val="4C9BDB"/>
                          </a:solidFill>
                          <a:effectLst/>
                          <a:latin typeface="Calibri" panose="020F0502020204030204" pitchFamily="34" charset="0"/>
                        </a:rPr>
                        <a:t>2.6</a:t>
                      </a:r>
                    </a:p>
                  </a:txBody>
                  <a:tcPr marL="9525" marR="9525" marT="108000" marB="108000"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800" b="0" i="0" u="none" strike="noStrike" noProof="0">
                          <a:solidFill>
                            <a:srgbClr val="4C9BDB"/>
                          </a:solidFill>
                          <a:effectLst/>
                          <a:latin typeface="Calibri" panose="020F0502020204030204" pitchFamily="34" charset="0"/>
                        </a:rPr>
                        <a:t>1.0%</a:t>
                      </a:r>
                    </a:p>
                  </a:txBody>
                  <a:tcPr marL="9525" marR="9525" marT="108000" marB="108000"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800" b="0" i="0" u="none" strike="noStrike" noProof="0">
                          <a:solidFill>
                            <a:srgbClr val="4C9BDB"/>
                          </a:solidFill>
                          <a:effectLst/>
                          <a:latin typeface="Calibri" panose="020F0502020204030204" pitchFamily="34" charset="0"/>
                        </a:rPr>
                        <a:t>-9.1%</a:t>
                      </a:r>
                    </a:p>
                  </a:txBody>
                  <a:tcPr marL="9525" marR="9525" marT="108000" marB="108000" anchor="ctr">
                    <a:lnL>
                      <a:noFill/>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800" b="0" i="0" u="none" strike="noStrike" noProof="0">
                          <a:solidFill>
                            <a:srgbClr val="4C9BDB"/>
                          </a:solidFill>
                          <a:effectLst/>
                          <a:latin typeface="Calibri" panose="020F0502020204030204" pitchFamily="34" charset="0"/>
                        </a:rPr>
                        <a:t>2.4</a:t>
                      </a:r>
                    </a:p>
                  </a:txBody>
                  <a:tcPr marL="9525" marR="9525" marT="108000" marB="108000" anchor="ctr">
                    <a:lnL>
                      <a:noFill/>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r h="0">
                <a:tc>
                  <a:txBody>
                    <a:bodyPr/>
                    <a:lstStyle/>
                    <a:p>
                      <a:pPr algn="l" fontAlgn="b"/>
                      <a:r>
                        <a:rPr lang="en-GB" sz="1800" b="0" i="0" u="none" strike="noStrike" noProof="0">
                          <a:solidFill>
                            <a:srgbClr val="4C9BDB"/>
                          </a:solidFill>
                          <a:effectLst/>
                          <a:latin typeface="Calibri" panose="020F0502020204030204" pitchFamily="34" charset="0"/>
                        </a:rPr>
                        <a:t>World (incl. bunkers*)</a:t>
                      </a:r>
                    </a:p>
                  </a:txBody>
                  <a:tcPr marL="9525" marR="9525" marT="108000" marB="108000" anchor="ctr">
                    <a:lnL>
                      <a:noFill/>
                    </a:lnL>
                    <a:lnR>
                      <a:noFill/>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b"/>
                      <a:r>
                        <a:rPr lang="en-GB" sz="1800" b="0" i="0" u="none" strike="noStrike" noProof="0">
                          <a:solidFill>
                            <a:srgbClr val="4C9BDB"/>
                          </a:solidFill>
                          <a:effectLst/>
                          <a:latin typeface="Calibri" panose="020F0502020204030204" pitchFamily="34" charset="0"/>
                        </a:rPr>
                        <a:t>36.4</a:t>
                      </a:r>
                    </a:p>
                  </a:txBody>
                  <a:tcPr marL="9525" marR="9525" marT="108000" marB="108000" anchor="ctr">
                    <a:lnL>
                      <a:noFill/>
                    </a:lnL>
                    <a:lnR>
                      <a:noFill/>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b"/>
                      <a:r>
                        <a:rPr lang="en-GB" sz="1800" b="0" i="0" u="none" strike="noStrike" noProof="0">
                          <a:solidFill>
                            <a:srgbClr val="4C9BDB"/>
                          </a:solidFill>
                          <a:effectLst/>
                          <a:latin typeface="Calibri" panose="020F0502020204030204" pitchFamily="34" charset="0"/>
                        </a:rPr>
                        <a:t>0.1%</a:t>
                      </a:r>
                    </a:p>
                  </a:txBody>
                  <a:tcPr marL="9525" marR="9525" marT="108000" marB="108000" anchor="ctr">
                    <a:lnL>
                      <a:noFill/>
                    </a:lnL>
                    <a:lnR>
                      <a:noFill/>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b"/>
                      <a:r>
                        <a:rPr lang="en-GB" sz="1800" b="0" i="0" u="none" strike="noStrike" noProof="0">
                          <a:solidFill>
                            <a:srgbClr val="4C9BDB"/>
                          </a:solidFill>
                          <a:effectLst/>
                          <a:latin typeface="Calibri" panose="020F0502020204030204" pitchFamily="34" charset="0"/>
                        </a:rPr>
                        <a:t>-6.7%</a:t>
                      </a:r>
                    </a:p>
                  </a:txBody>
                  <a:tcPr marL="9525" marR="9525" marT="108000" marB="108000" anchor="ctr">
                    <a:lnL>
                      <a:noFill/>
                    </a:lnL>
                    <a:lnR>
                      <a:noFill/>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800" b="0" i="0" u="none" strike="noStrike" noProof="0" dirty="0">
                          <a:solidFill>
                            <a:srgbClr val="4C9BDB"/>
                          </a:solidFill>
                          <a:effectLst/>
                          <a:latin typeface="Calibri" panose="020F0502020204030204" pitchFamily="34" charset="0"/>
                        </a:rPr>
                        <a:t>34.1</a:t>
                      </a:r>
                    </a:p>
                  </a:txBody>
                  <a:tcPr marL="9525" marR="9525" marT="108000" marB="108000" anchor="ctr">
                    <a:lnL>
                      <a:noFill/>
                    </a:lnL>
                    <a:lnR>
                      <a:noFill/>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5" name="Title 4"/>
          <p:cNvSpPr>
            <a:spLocks noGrp="1"/>
          </p:cNvSpPr>
          <p:nvPr>
            <p:ph type="title"/>
          </p:nvPr>
        </p:nvSpPr>
        <p:spPr/>
        <p:txBody>
          <a:bodyPr>
            <a:normAutofit/>
          </a:bodyPr>
          <a:lstStyle/>
          <a:p>
            <a:r>
              <a:rPr lang="en-GB" altLang="en-US" noProof="1">
                <a:ea typeface="ＭＳ Ｐゴシック" pitchFamily="34" charset="-128"/>
              </a:rPr>
              <a:t>2020 Results Summary</a:t>
            </a:r>
            <a:endParaRPr lang="en-GB" noProof="1"/>
          </a:p>
        </p:txBody>
      </p:sp>
      <p:sp>
        <p:nvSpPr>
          <p:cNvPr id="6" name="Text Placeholder 5"/>
          <p:cNvSpPr>
            <a:spLocks noGrp="1"/>
          </p:cNvSpPr>
          <p:nvPr>
            <p:ph type="body" sz="quarter" idx="4294967295"/>
          </p:nvPr>
        </p:nvSpPr>
        <p:spPr>
          <a:xfrm>
            <a:off x="289170" y="5898454"/>
            <a:ext cx="11613678" cy="896046"/>
          </a:xfrm>
        </p:spPr>
        <p:txBody>
          <a:bodyPr anchor="b" anchorCtr="0">
            <a:normAutofit/>
          </a:bodyPr>
          <a:lstStyle/>
          <a:p>
            <a:pPr marL="0" indent="0" algn="ctr">
              <a:buNone/>
            </a:pPr>
            <a:r>
              <a:rPr lang="en-US" sz="1400" dirty="0">
                <a:solidFill>
                  <a:srgbClr val="4C9BDB"/>
                </a:solidFill>
              </a:rPr>
              <a:t>*bunkers: Emissions from use of international aviation and maritime navigation bunker fuels are not usually included in national totals</a:t>
            </a:r>
            <a:br>
              <a:rPr lang="en-US" sz="1400" dirty="0">
                <a:solidFill>
                  <a:srgbClr val="4C9BDB"/>
                </a:solidFill>
              </a:rPr>
            </a:br>
            <a:r>
              <a:rPr lang="en-US" sz="1400" dirty="0">
                <a:solidFill>
                  <a:srgbClr val="4C9BDB"/>
                </a:solidFill>
              </a:rPr>
              <a:t>**Median of the four studies</a:t>
            </a:r>
            <a:br>
              <a:rPr lang="en-GB" sz="1400" dirty="0"/>
            </a:br>
            <a:r>
              <a:rPr lang="en-GB" altLang="en-US" sz="1400" noProof="1">
                <a:latin typeface="Calibri"/>
                <a:ea typeface="ＭＳ Ｐゴシック" pitchFamily="34" charset="-128"/>
                <a:cs typeface="Calibri"/>
              </a:rPr>
              <a:t>Source: </a:t>
            </a:r>
            <a:r>
              <a:rPr lang="en-GB" altLang="en-US" sz="1400" noProof="1">
                <a:ea typeface="ＭＳ Ｐゴシック" pitchFamily="34" charset="-128"/>
                <a:hlinkClick r:id="rId3"/>
              </a:rPr>
              <a:t>Friedlingstein et al 2020</a:t>
            </a:r>
            <a:r>
              <a:rPr lang="en-GB" altLang="en-US" sz="1400" noProof="1">
                <a:latin typeface="Calibri"/>
                <a:ea typeface="ＭＳ Ｐゴシック" pitchFamily="34" charset="-128"/>
                <a:cs typeface="Calibri"/>
              </a:rPr>
              <a:t>;</a:t>
            </a:r>
            <a:r>
              <a:rPr lang="en-GB" altLang="en-US" sz="1400" noProof="1">
                <a:solidFill>
                  <a:srgbClr val="000000"/>
                </a:solidFill>
                <a:latin typeface="Calibri"/>
                <a:ea typeface="ＭＳ Ｐゴシック" pitchFamily="34" charset="-128"/>
                <a:cs typeface="Calibri"/>
              </a:rPr>
              <a:t> </a:t>
            </a:r>
            <a:r>
              <a:rPr lang="en-GB" altLang="en-US" sz="1400" noProof="1">
                <a:latin typeface="Calibri"/>
                <a:ea typeface="ＭＳ Ｐゴシック" pitchFamily="34" charset="-128"/>
                <a:cs typeface="Calibri"/>
                <a:hlinkClick r:id="rId4"/>
              </a:rPr>
              <a:t>Global Carbon Budget 2020</a:t>
            </a:r>
            <a:endParaRPr lang="en-GB" altLang="en-US" sz="1400" noProof="1">
              <a:latin typeface="Calibri"/>
              <a:ea typeface="ＭＳ Ｐゴシック" pitchFamily="34" charset="-128"/>
              <a:cs typeface="Calibri"/>
            </a:endParaRPr>
          </a:p>
        </p:txBody>
      </p:sp>
    </p:spTree>
    <p:extLst>
      <p:ext uri="{BB962C8B-B14F-4D97-AF65-F5344CB8AC3E}">
        <p14:creationId xmlns:p14="http://schemas.microsoft.com/office/powerpoint/2010/main" val="534190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p:txBody>
          <a:bodyPr>
            <a:normAutofit/>
          </a:bodyPr>
          <a:lstStyle/>
          <a:p>
            <a:r>
              <a:rPr lang="en-GB" altLang="en-US" noProof="1">
                <a:ea typeface="ＭＳ Ｐゴシック" pitchFamily="34" charset="-128"/>
              </a:rPr>
              <a:t>The 2020 projection is based on preliminary data and modelling, and is the median of the four studies.</a:t>
            </a:r>
            <a:br>
              <a:rPr lang="en-GB" altLang="en-US" noProof="1">
                <a:ea typeface="ＭＳ Ｐゴシック" pitchFamily="34" charset="-128"/>
              </a:rPr>
            </a:br>
            <a:r>
              <a:rPr lang="en-GB" altLang="en-US" noProof="1">
                <a:ea typeface="ＭＳ Ｐゴシック" pitchFamily="34" charset="-128"/>
              </a:rPr>
              <a:t>Source: </a:t>
            </a:r>
            <a:r>
              <a:rPr lang="en-GB" altLang="en-US" noProof="1">
                <a:solidFill>
                  <a:srgbClr val="FF0000"/>
                </a:solidFill>
                <a:ea typeface="ＭＳ Ｐゴシック" pitchFamily="34" charset="-128"/>
                <a:hlinkClick r:id="rId3"/>
              </a:rPr>
              <a:t>CDIAC</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4"/>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5"/>
              </a:rPr>
              <a:t>Global Carbon Budget 2020</a:t>
            </a:r>
            <a:endParaRPr lang="en-GB" altLang="en-US" noProof="1">
              <a:ea typeface="ＭＳ Ｐゴシック" pitchFamily="34" charset="-128"/>
            </a:endParaRPr>
          </a:p>
        </p:txBody>
      </p:sp>
      <p:sp>
        <p:nvSpPr>
          <p:cNvPr id="3" name="Oval 2"/>
          <p:cNvSpPr/>
          <p:nvPr/>
        </p:nvSpPr>
        <p:spPr>
          <a:xfrm>
            <a:off x="3032103" y="1280885"/>
            <a:ext cx="107950" cy="107950"/>
          </a:xfrm>
          <a:prstGeom prst="ellipse">
            <a:avLst/>
          </a:prstGeom>
          <a:solidFill>
            <a:srgbClr val="FF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GB" altLang="en-US" sz="1800">
              <a:solidFill>
                <a:srgbClr val="FFFFFF"/>
              </a:solidFill>
              <a:latin typeface="Calibri" pitchFamily="34" charset="0"/>
            </a:endParaRPr>
          </a:p>
        </p:txBody>
      </p:sp>
      <p:sp>
        <p:nvSpPr>
          <p:cNvPr id="6" name="Title 5"/>
          <p:cNvSpPr>
            <a:spLocks noGrp="1"/>
          </p:cNvSpPr>
          <p:nvPr>
            <p:ph type="title"/>
          </p:nvPr>
        </p:nvSpPr>
        <p:spPr/>
        <p:txBody>
          <a:bodyPr>
            <a:normAutofit/>
          </a:bodyPr>
          <a:lstStyle/>
          <a:p>
            <a:r>
              <a:rPr lang="en-GB" noProof="1"/>
              <a:t>Global Fossil CO</a:t>
            </a:r>
            <a:r>
              <a:rPr lang="en-GB" baseline="-25000" noProof="1"/>
              <a:t>2</a:t>
            </a:r>
            <a:r>
              <a:rPr lang="en-GB" noProof="1"/>
              <a:t> Emissions</a:t>
            </a:r>
          </a:p>
        </p:txBody>
      </p:sp>
      <p:pic>
        <p:nvPicPr>
          <p:cNvPr id="19" name="Picture Placeholder 18">
            <a:extLst>
              <a:ext uri="{FF2B5EF4-FFF2-40B4-BE49-F238E27FC236}">
                <a16:creationId xmlns:a16="http://schemas.microsoft.com/office/drawing/2014/main" id="{24F88882-EB79-4C71-90B0-33E14832E9BC}"/>
              </a:ext>
            </a:extLst>
          </p:cNvPr>
          <p:cNvPicPr>
            <a:picLocks noGrp="1" noChangeAspect="1"/>
          </p:cNvPicPr>
          <p:nvPr>
            <p:ph type="pic" sz="quarter" idx="4294967295"/>
          </p:nvPr>
        </p:nvPicPr>
        <p:blipFill>
          <a:blip r:embed="rId6"/>
          <a:srcRect/>
          <a:stretch/>
        </p:blipFill>
        <p:spPr>
          <a:xfrm>
            <a:off x="2065480" y="1507679"/>
            <a:ext cx="8077424" cy="4544640"/>
          </a:xfrm>
        </p:spPr>
      </p:pic>
      <p:pic>
        <p:nvPicPr>
          <p:cNvPr id="10241" name="Picture 23"/>
          <p:cNvPicPr>
            <a:picLocks noChangeAspect="1" noChangeArrowheads="1"/>
          </p:cNvPicPr>
          <p:nvPr/>
        </p:nvPicPr>
        <p:blipFill>
          <a:blip r:embed="rId7"/>
          <a:srcRect/>
          <a:stretch/>
        </p:blipFill>
        <p:spPr bwMode="auto">
          <a:xfrm>
            <a:off x="8612231" y="3209289"/>
            <a:ext cx="1642975" cy="107950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10" name="Text Placeholder 3"/>
          <p:cNvSpPr txBox="1">
            <a:spLocks/>
          </p:cNvSpPr>
          <p:nvPr/>
        </p:nvSpPr>
        <p:spPr>
          <a:xfrm>
            <a:off x="8300244" y="4454645"/>
            <a:ext cx="2266950" cy="713170"/>
          </a:xfrm>
          <a:prstGeom prst="rect">
            <a:avLst/>
          </a:prstGeom>
        </p:spPr>
        <p:txBody>
          <a:bodyPr vert="horz" lIns="91440" tIns="45720" rIns="91440" bIns="45720" rtlCol="0" anchor="ctr">
            <a:noAutofit/>
          </a:bodyPr>
          <a:lstStyle>
            <a:lvl1pPr marL="0" indent="0" algn="ctr" defTabSz="457200" rtl="0" eaLnBrk="1" latinLnBrk="0" hangingPunct="1">
              <a:spcBef>
                <a:spcPct val="20000"/>
              </a:spcBef>
              <a:buFont typeface="Arial"/>
              <a:buNone/>
              <a:defRPr sz="1800" b="0" kern="1200">
                <a:solidFill>
                  <a:srgbClr val="4C9BDB"/>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914400" indent="0" algn="l" defTabSz="457200" rtl="0" eaLnBrk="1" latinLnBrk="0" hangingPunct="1">
              <a:spcBef>
                <a:spcPct val="20000"/>
              </a:spcBef>
              <a:buFont typeface="Arial"/>
              <a:buNone/>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GB" altLang="en-US" sz="1600">
                <a:ea typeface="ＭＳ Ｐゴシック" pitchFamily="34" charset="-128"/>
              </a:rPr>
              <a:t>Uncertainty is </a:t>
            </a:r>
            <a:r>
              <a:rPr lang="en-GB" sz="1600"/>
              <a:t>±5% for one standard deviation (IPCC “likely” range)</a:t>
            </a:r>
            <a:endParaRPr lang="en-GB" altLang="en-US" sz="1600">
              <a:ea typeface="ＭＳ Ｐゴシック" pitchFamily="34" charset="-128"/>
            </a:endParaRPr>
          </a:p>
        </p:txBody>
      </p:sp>
      <p:sp>
        <p:nvSpPr>
          <p:cNvPr id="4" name="Text Placeholder 3"/>
          <p:cNvSpPr>
            <a:spLocks noGrp="1"/>
          </p:cNvSpPr>
          <p:nvPr>
            <p:ph type="body" sz="quarter" idx="10"/>
          </p:nvPr>
        </p:nvSpPr>
        <p:spPr>
          <a:xfrm>
            <a:off x="130261" y="767149"/>
            <a:ext cx="11944513" cy="848817"/>
          </a:xfrm>
        </p:spPr>
        <p:txBody>
          <a:bodyPr tIns="0" bIns="0">
            <a:normAutofit/>
          </a:bodyPr>
          <a:lstStyle/>
          <a:p>
            <a:pPr>
              <a:lnSpc>
                <a:spcPct val="90000"/>
              </a:lnSpc>
            </a:pPr>
            <a:r>
              <a:rPr lang="en-GB" altLang="en-US" noProof="1">
                <a:ea typeface="ＭＳ Ｐゴシック" pitchFamily="34" charset="-128"/>
              </a:rPr>
              <a:t>Global fossil CO</a:t>
            </a:r>
            <a:r>
              <a:rPr lang="en-GB" altLang="en-US" baseline="-25000" noProof="1">
                <a:ea typeface="ＭＳ Ｐゴシック" pitchFamily="34" charset="-128"/>
              </a:rPr>
              <a:t>2</a:t>
            </a:r>
            <a:r>
              <a:rPr lang="en-GB" altLang="en-US" noProof="1">
                <a:ea typeface="ＭＳ Ｐゴシック" pitchFamily="34" charset="-128"/>
              </a:rPr>
              <a:t> emissions: 36.4 </a:t>
            </a:r>
            <a:r>
              <a:rPr lang="en-GB" noProof="1"/>
              <a:t>± </a:t>
            </a:r>
            <a:r>
              <a:rPr lang="en-GB" altLang="en-US" noProof="1">
                <a:ea typeface="ＭＳ Ｐゴシック" pitchFamily="34" charset="-128"/>
              </a:rPr>
              <a:t>2 GtCO</a:t>
            </a:r>
            <a:r>
              <a:rPr lang="en-GB" altLang="en-US" baseline="-25000" noProof="1">
                <a:ea typeface="ＭＳ Ｐゴシック" pitchFamily="34" charset="-128"/>
              </a:rPr>
              <a:t>2</a:t>
            </a:r>
            <a:r>
              <a:rPr lang="en-GB" altLang="en-US" noProof="1">
                <a:ea typeface="ＭＳ Ｐゴシック" pitchFamily="34" charset="-128"/>
              </a:rPr>
              <a:t> in 2019, 61% over 1990</a:t>
            </a:r>
          </a:p>
          <a:p>
            <a:pPr>
              <a:lnSpc>
                <a:spcPct val="90000"/>
              </a:lnSpc>
            </a:pPr>
            <a:r>
              <a:rPr lang="en-GB" altLang="en-US" noProof="1">
                <a:ea typeface="ＭＳ Ｐゴシック" pitchFamily="34" charset="-128"/>
              </a:rPr>
              <a:t>  Projection for 2020: 34.1 </a:t>
            </a:r>
            <a:r>
              <a:rPr lang="en-GB" noProof="1"/>
              <a:t>±</a:t>
            </a:r>
            <a:r>
              <a:rPr lang="en-GB" altLang="en-US" noProof="1">
                <a:ea typeface="ＭＳ Ｐゴシック" pitchFamily="34" charset="-128"/>
              </a:rPr>
              <a:t> 2 GtCO2, about 7% lower than 2019</a:t>
            </a:r>
          </a:p>
        </p:txBody>
      </p:sp>
    </p:spTree>
    <p:extLst>
      <p:ext uri="{BB962C8B-B14F-4D97-AF65-F5344CB8AC3E}">
        <p14:creationId xmlns:p14="http://schemas.microsoft.com/office/powerpoint/2010/main" val="1894954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1">
                <a:ea typeface="ＭＳ Ｐゴシック" pitchFamily="34" charset="-128"/>
              </a:rPr>
              <a:t>Emissions Projections for 2020</a:t>
            </a:r>
            <a:endParaRPr lang="en-GB" noProof="1"/>
          </a:p>
        </p:txBody>
      </p:sp>
      <p:sp>
        <p:nvSpPr>
          <p:cNvPr id="3" name="Text Placeholder 2"/>
          <p:cNvSpPr>
            <a:spLocks noGrp="1"/>
          </p:cNvSpPr>
          <p:nvPr>
            <p:ph type="body" sz="quarter" idx="10"/>
          </p:nvPr>
        </p:nvSpPr>
        <p:spPr/>
        <p:txBody>
          <a:bodyPr>
            <a:noAutofit/>
          </a:bodyPr>
          <a:lstStyle/>
          <a:p>
            <a:r>
              <a:rPr lang="en-GB" altLang="en-US" noProof="1"/>
              <a:t>Global fossil CO</a:t>
            </a:r>
            <a:r>
              <a:rPr lang="en-GB" altLang="en-US" baseline="-25000" noProof="1"/>
              <a:t>2</a:t>
            </a:r>
            <a:r>
              <a:rPr lang="en-GB" altLang="en-US" noProof="1"/>
              <a:t> emissions are projected to decline by about 7% in 2020</a:t>
            </a:r>
            <a:br>
              <a:rPr lang="en-GB" altLang="en-US" noProof="1"/>
            </a:br>
            <a:r>
              <a:rPr lang="en-GB" altLang="en-US" noProof="1"/>
              <a:t>Based on the median of four different estimates</a:t>
            </a:r>
            <a:endParaRPr lang="en-GB" altLang="en-US" noProof="1">
              <a:highlight>
                <a:srgbClr val="FFFF00"/>
              </a:highlight>
            </a:endParaRPr>
          </a:p>
        </p:txBody>
      </p:sp>
      <p:sp>
        <p:nvSpPr>
          <p:cNvPr id="5" name="Text Placeholder 4"/>
          <p:cNvSpPr>
            <a:spLocks noGrp="1"/>
          </p:cNvSpPr>
          <p:nvPr>
            <p:ph type="body" sz="quarter" idx="12"/>
          </p:nvPr>
        </p:nvSpPr>
        <p:spPr/>
        <p:txBody>
          <a:bodyPr>
            <a:normAutofit/>
          </a:bodyPr>
          <a:lstStyle/>
          <a:p>
            <a:br>
              <a:rPr lang="en-GB" altLang="en-US" noProof="1">
                <a:ea typeface="ＭＳ Ｐゴシック" pitchFamily="34" charset="-128"/>
              </a:rPr>
            </a:br>
            <a:r>
              <a:rPr lang="en-GB" altLang="en-US" noProof="1">
                <a:ea typeface="ＭＳ Ｐゴシック" pitchFamily="34" charset="-128"/>
              </a:rPr>
              <a:t>The 2020 projections are based on preliminary data and modelling, and is the median of the four studies. </a:t>
            </a:r>
            <a:br>
              <a:rPr lang="en-GB" altLang="en-US" noProof="1">
                <a:ea typeface="ＭＳ Ｐゴシック" pitchFamily="34" charset="-128"/>
              </a:rPr>
            </a:br>
            <a:r>
              <a:rPr lang="en-GB" altLang="en-US" noProof="1">
                <a:ea typeface="ＭＳ Ｐゴシック" pitchFamily="34" charset="-128"/>
              </a:rPr>
              <a:t>Source: </a:t>
            </a:r>
            <a:r>
              <a:rPr lang="en-GB" altLang="en-US" noProof="1">
                <a:ea typeface="ＭＳ Ｐゴシック" pitchFamily="34" charset="-128"/>
                <a:hlinkClick r:id="rId3"/>
              </a:rPr>
              <a:t>CDIAC</a:t>
            </a:r>
            <a:r>
              <a:rPr lang="en-GB" altLang="en-US" noProof="1">
                <a:ea typeface="ＭＳ Ｐゴシック" pitchFamily="34" charset="-128"/>
              </a:rPr>
              <a:t>; </a:t>
            </a:r>
            <a:r>
              <a:rPr lang="en-GB" altLang="en-US" noProof="1">
                <a:ea typeface="ＭＳ Ｐゴシック" pitchFamily="34" charset="-128"/>
                <a:hlinkClick r:id="rId4"/>
              </a:rPr>
              <a:t>Friedlingstein et al 2020</a:t>
            </a:r>
            <a:r>
              <a:rPr lang="en-GB" altLang="en-US" noProof="1">
                <a:ea typeface="ＭＳ Ｐゴシック" pitchFamily="34" charset="-128"/>
              </a:rPr>
              <a:t>; </a:t>
            </a:r>
            <a:r>
              <a:rPr lang="en-GB" altLang="en-US" noProof="1">
                <a:ea typeface="ＭＳ Ｐゴシック" pitchFamily="34" charset="-128"/>
                <a:hlinkClick r:id="rId5"/>
              </a:rPr>
              <a:t>Global Carbon Budget 2020</a:t>
            </a:r>
            <a:endParaRPr lang="en-GB" altLang="en-US" noProof="1">
              <a:ea typeface="ＭＳ Ｐゴシック" pitchFamily="34" charset="-128"/>
            </a:endParaRPr>
          </a:p>
        </p:txBody>
      </p:sp>
      <p:pic>
        <p:nvPicPr>
          <p:cNvPr id="12" name="Picture Placeholder 11">
            <a:extLst>
              <a:ext uri="{FF2B5EF4-FFF2-40B4-BE49-F238E27FC236}">
                <a16:creationId xmlns:a16="http://schemas.microsoft.com/office/drawing/2014/main" id="{0ACE8999-17F0-4423-A814-38D98593B233}"/>
              </a:ext>
            </a:extLst>
          </p:cNvPr>
          <p:cNvPicPr>
            <a:picLocks noGrp="1" noChangeAspect="1"/>
          </p:cNvPicPr>
          <p:nvPr>
            <p:ph type="pic" sz="quarter" idx="4294967295"/>
          </p:nvPr>
        </p:nvPicPr>
        <p:blipFill>
          <a:blip r:embed="rId6"/>
          <a:srcRect/>
          <a:stretch/>
        </p:blipFill>
        <p:spPr>
          <a:xfrm>
            <a:off x="2064006" y="1506850"/>
            <a:ext cx="8080371" cy="4546299"/>
          </a:xfrm>
        </p:spPr>
      </p:pic>
    </p:spTree>
    <p:extLst>
      <p:ext uri="{BB962C8B-B14F-4D97-AF65-F5344CB8AC3E}">
        <p14:creationId xmlns:p14="http://schemas.microsoft.com/office/powerpoint/2010/main" val="3970686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noProof="1"/>
              <a:t>Forecast of global atmospheric CO</a:t>
            </a:r>
            <a:r>
              <a:rPr lang="en-GB" baseline="-25000" noProof="1"/>
              <a:t>2</a:t>
            </a:r>
            <a:r>
              <a:rPr lang="en-GB" noProof="1"/>
              <a:t> concentration</a:t>
            </a:r>
          </a:p>
        </p:txBody>
      </p:sp>
      <p:sp>
        <p:nvSpPr>
          <p:cNvPr id="5" name="Text Placeholder 4"/>
          <p:cNvSpPr>
            <a:spLocks noGrp="1"/>
          </p:cNvSpPr>
          <p:nvPr>
            <p:ph type="body" sz="quarter" idx="12"/>
          </p:nvPr>
        </p:nvSpPr>
        <p:spPr/>
        <p:txBody>
          <a:bodyPr/>
          <a:lstStyle/>
          <a:p>
            <a:r>
              <a:rPr lang="en-GB" noProof="1"/>
              <a:t>ppm: parts per million</a:t>
            </a:r>
            <a:br>
              <a:rPr lang="en-GB" noProof="1"/>
            </a:br>
            <a:r>
              <a:rPr lang="en-GB" noProof="1"/>
              <a:t>Data source: Tans and Keeling (2020), </a:t>
            </a:r>
            <a:r>
              <a:rPr lang="en-GB" altLang="en-US" noProof="1">
                <a:solidFill>
                  <a:srgbClr val="FF0000"/>
                </a:solidFill>
                <a:ea typeface="ＭＳ Ｐゴシック" pitchFamily="34" charset="-128"/>
                <a:hlinkClick r:id="rId3"/>
              </a:rPr>
              <a:t>NOAA-ESRL</a:t>
            </a:r>
            <a:endParaRPr lang="en-GB" noProof="1"/>
          </a:p>
        </p:txBody>
      </p:sp>
      <p:sp>
        <p:nvSpPr>
          <p:cNvPr id="4" name="Text Placeholder 3"/>
          <p:cNvSpPr>
            <a:spLocks noGrp="1"/>
          </p:cNvSpPr>
          <p:nvPr>
            <p:ph type="body" sz="quarter" idx="10"/>
          </p:nvPr>
        </p:nvSpPr>
        <p:spPr/>
        <p:txBody>
          <a:bodyPr>
            <a:normAutofit/>
          </a:bodyPr>
          <a:lstStyle/>
          <a:p>
            <a:r>
              <a:rPr lang="en-GB" noProof="1"/>
              <a:t>The global atmospheric CO</a:t>
            </a:r>
            <a:r>
              <a:rPr lang="en-GB" baseline="-25000" noProof="1"/>
              <a:t>2</a:t>
            </a:r>
            <a:r>
              <a:rPr lang="en-GB" noProof="1"/>
              <a:t> concentration is forecast to average 412 ppm in 2020, increasing 2.5 ppm in 2020</a:t>
            </a:r>
            <a:br>
              <a:rPr lang="en-GB" noProof="1"/>
            </a:br>
            <a:r>
              <a:rPr lang="en-GB" noProof="1"/>
              <a:t>Lower emissions in 2020 due to the COVID-19 pandemic have had little effect on the atmospheric CO</a:t>
            </a:r>
            <a:r>
              <a:rPr lang="en-GB" baseline="-25000" noProof="1"/>
              <a:t>2</a:t>
            </a:r>
            <a:r>
              <a:rPr lang="en-GB" noProof="1"/>
              <a:t> concentration </a:t>
            </a:r>
            <a:endParaRPr lang="en-GB" baseline="-25000" noProof="1"/>
          </a:p>
        </p:txBody>
      </p:sp>
      <p:pic>
        <p:nvPicPr>
          <p:cNvPr id="10" name="Picture Placeholder 9">
            <a:extLst>
              <a:ext uri="{FF2B5EF4-FFF2-40B4-BE49-F238E27FC236}">
                <a16:creationId xmlns:a16="http://schemas.microsoft.com/office/drawing/2014/main" id="{409A4493-F159-4489-A257-8E07308E221A}"/>
              </a:ext>
            </a:extLst>
          </p:cNvPr>
          <p:cNvPicPr>
            <a:picLocks noGrp="1" noChangeAspect="1"/>
          </p:cNvPicPr>
          <p:nvPr>
            <p:ph type="pic" sz="quarter" idx="4294967295"/>
          </p:nvPr>
        </p:nvPicPr>
        <p:blipFill rotWithShape="1">
          <a:blip r:embed="rId4"/>
          <a:srcRect l="-18203" r="-18203"/>
          <a:stretch/>
        </p:blipFill>
        <p:spPr>
          <a:xfrm>
            <a:off x="609600" y="1600206"/>
            <a:ext cx="10972800" cy="4525963"/>
          </a:xfrm>
        </p:spPr>
      </p:pic>
    </p:spTree>
    <p:extLst>
      <p:ext uri="{BB962C8B-B14F-4D97-AF65-F5344CB8AC3E}">
        <p14:creationId xmlns:p14="http://schemas.microsoft.com/office/powerpoint/2010/main" val="2550174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p:txBody>
          <a:bodyPr>
            <a:normAutofit/>
          </a:bodyPr>
          <a:lstStyle/>
          <a:p>
            <a:r>
              <a:rPr lang="en-GB" altLang="en-US" noProof="1">
                <a:ea typeface="ＭＳ Ｐゴシック" pitchFamily="34" charset="-128"/>
              </a:rPr>
              <a:t>The GCP only estimates full year emissions: -5.6% </a:t>
            </a:r>
            <a:br>
              <a:rPr lang="en-GB" altLang="en-US" noProof="1">
                <a:ea typeface="ＭＳ Ｐゴシック" pitchFamily="34" charset="-128"/>
              </a:rPr>
            </a:br>
            <a:r>
              <a:rPr lang="en-GB" altLang="en-US" noProof="1">
                <a:ea typeface="ＭＳ Ｐゴシック" pitchFamily="34" charset="-128"/>
              </a:rPr>
              <a:t>Source: </a:t>
            </a:r>
            <a:r>
              <a:rPr lang="en-GB" altLang="en-US" noProof="1">
                <a:ea typeface="ＭＳ Ｐゴシック" pitchFamily="34" charset="-128"/>
                <a:hlinkClick r:id="rId3"/>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4"/>
              </a:rPr>
              <a:t>Global Carbon Budget 2020</a:t>
            </a:r>
            <a:endParaRPr lang="en-GB" altLang="en-US" noProof="1">
              <a:ea typeface="ＭＳ Ｐゴシック" pitchFamily="34" charset="-128"/>
            </a:endParaRPr>
          </a:p>
        </p:txBody>
      </p:sp>
      <p:sp>
        <p:nvSpPr>
          <p:cNvPr id="6" name="Title 5"/>
          <p:cNvSpPr>
            <a:spLocks noGrp="1"/>
          </p:cNvSpPr>
          <p:nvPr>
            <p:ph type="title"/>
          </p:nvPr>
        </p:nvSpPr>
        <p:spPr/>
        <p:txBody>
          <a:bodyPr>
            <a:normAutofit/>
          </a:bodyPr>
          <a:lstStyle/>
          <a:p>
            <a:r>
              <a:rPr lang="en-GB" noProof="1"/>
              <a:t>Global emissions through 2020</a:t>
            </a:r>
          </a:p>
        </p:txBody>
      </p:sp>
      <p:pic>
        <p:nvPicPr>
          <p:cNvPr id="19" name="Picture Placeholder 18">
            <a:extLst>
              <a:ext uri="{FF2B5EF4-FFF2-40B4-BE49-F238E27FC236}">
                <a16:creationId xmlns:a16="http://schemas.microsoft.com/office/drawing/2014/main" id="{24F88882-EB79-4C71-90B0-33E14832E9BC}"/>
              </a:ext>
            </a:extLst>
          </p:cNvPr>
          <p:cNvPicPr>
            <a:picLocks noGrp="1" noChangeAspect="1"/>
          </p:cNvPicPr>
          <p:nvPr>
            <p:ph type="pic" sz="quarter" idx="4294967295"/>
          </p:nvPr>
        </p:nvPicPr>
        <p:blipFill>
          <a:blip r:embed="rId5"/>
          <a:srcRect/>
          <a:stretch/>
        </p:blipFill>
        <p:spPr>
          <a:xfrm>
            <a:off x="2065480" y="1507679"/>
            <a:ext cx="8077424" cy="4544641"/>
          </a:xfrm>
        </p:spPr>
      </p:pic>
      <p:sp>
        <p:nvSpPr>
          <p:cNvPr id="4" name="Text Placeholder 3"/>
          <p:cNvSpPr>
            <a:spLocks noGrp="1"/>
          </p:cNvSpPr>
          <p:nvPr>
            <p:ph type="body" sz="quarter" idx="10"/>
          </p:nvPr>
        </p:nvSpPr>
        <p:spPr>
          <a:xfrm>
            <a:off x="130261" y="767149"/>
            <a:ext cx="11944513" cy="848817"/>
          </a:xfrm>
        </p:spPr>
        <p:txBody>
          <a:bodyPr tIns="0" bIns="0">
            <a:normAutofit/>
          </a:bodyPr>
          <a:lstStyle/>
          <a:p>
            <a:pPr>
              <a:lnSpc>
                <a:spcPct val="90000"/>
              </a:lnSpc>
            </a:pPr>
            <a:r>
              <a:rPr lang="en-GB" altLang="en-US" noProof="1">
                <a:ea typeface="ＭＳ Ｐゴシック" pitchFamily="34" charset="-128"/>
              </a:rPr>
              <a:t>Monthly emissions from three of the real-time fossil CO</a:t>
            </a:r>
            <a:r>
              <a:rPr lang="en-GB" altLang="en-US" baseline="-25000" noProof="1">
                <a:ea typeface="ＭＳ Ｐゴシック" pitchFamily="34" charset="-128"/>
              </a:rPr>
              <a:t>2</a:t>
            </a:r>
            <a:r>
              <a:rPr lang="en-GB" altLang="en-US" noProof="1">
                <a:ea typeface="ＭＳ Ｐゴシック" pitchFamily="34" charset="-128"/>
              </a:rPr>
              <a:t> emissions datasets included in the 2020 Budget</a:t>
            </a:r>
            <a:br>
              <a:rPr lang="en-GB" altLang="en-US" noProof="1">
                <a:ea typeface="ＭＳ Ｐゴシック" pitchFamily="34" charset="-128"/>
              </a:rPr>
            </a:br>
            <a:r>
              <a:rPr lang="en-GB" altLang="en-US" noProof="1">
                <a:ea typeface="ＭＳ Ｐゴシック" pitchFamily="34" charset="-128"/>
              </a:rPr>
              <a:t>Daily datasets: Carbon Monitor, University of East Anglia (UEA), Priestley Centre</a:t>
            </a:r>
          </a:p>
        </p:txBody>
      </p:sp>
    </p:spTree>
    <p:extLst>
      <p:ext uri="{BB962C8B-B14F-4D97-AF65-F5344CB8AC3E}">
        <p14:creationId xmlns:p14="http://schemas.microsoft.com/office/powerpoint/2010/main" val="3271029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noProof="1"/>
              <a:t>Regional emissions through 2020</a:t>
            </a:r>
          </a:p>
        </p:txBody>
      </p:sp>
      <p:sp>
        <p:nvSpPr>
          <p:cNvPr id="4" name="Text Placeholder 3"/>
          <p:cNvSpPr>
            <a:spLocks noGrp="1"/>
          </p:cNvSpPr>
          <p:nvPr>
            <p:ph type="body" sz="quarter" idx="10"/>
          </p:nvPr>
        </p:nvSpPr>
        <p:spPr>
          <a:xfrm>
            <a:off x="130261" y="767149"/>
            <a:ext cx="11944513" cy="848817"/>
          </a:xfrm>
        </p:spPr>
        <p:txBody>
          <a:bodyPr tIns="0" bIns="0">
            <a:normAutofit/>
          </a:bodyPr>
          <a:lstStyle/>
          <a:p>
            <a:pPr>
              <a:lnSpc>
                <a:spcPct val="90000"/>
              </a:lnSpc>
            </a:pPr>
            <a:r>
              <a:rPr lang="en-GB" altLang="en-US" noProof="1">
                <a:ea typeface="ＭＳ Ｐゴシック" pitchFamily="34" charset="-128"/>
              </a:rPr>
              <a:t>Monthly emissions from the real-time fossil CO</a:t>
            </a:r>
            <a:r>
              <a:rPr lang="en-GB" altLang="en-US" baseline="-25000" noProof="1">
                <a:ea typeface="ＭＳ Ｐゴシック" pitchFamily="34" charset="-128"/>
              </a:rPr>
              <a:t>2</a:t>
            </a:r>
            <a:r>
              <a:rPr lang="en-GB" altLang="en-US" noProof="1">
                <a:ea typeface="ＭＳ Ｐゴシック" pitchFamily="34" charset="-128"/>
              </a:rPr>
              <a:t> emissions datasets included in the 2020 Budget</a:t>
            </a:r>
            <a:br>
              <a:rPr lang="en-GB" altLang="en-US" noProof="1">
                <a:ea typeface="ＭＳ Ｐゴシック" pitchFamily="34" charset="-128"/>
              </a:rPr>
            </a:br>
            <a:endParaRPr lang="en-GB" altLang="en-US" noProof="1">
              <a:ea typeface="ＭＳ Ｐゴシック" pitchFamily="34" charset="-128"/>
            </a:endParaRPr>
          </a:p>
        </p:txBody>
      </p:sp>
      <p:pic>
        <p:nvPicPr>
          <p:cNvPr id="8" name="Picture Placeholder 18">
            <a:extLst>
              <a:ext uri="{FF2B5EF4-FFF2-40B4-BE49-F238E27FC236}">
                <a16:creationId xmlns:a16="http://schemas.microsoft.com/office/drawing/2014/main" id="{6C823CC7-F337-4361-86E4-32F0BADEA440}"/>
              </a:ext>
            </a:extLst>
          </p:cNvPr>
          <p:cNvPicPr>
            <a:picLocks noChangeAspect="1"/>
          </p:cNvPicPr>
          <p:nvPr/>
        </p:nvPicPr>
        <p:blipFill>
          <a:blip r:embed="rId3"/>
          <a:srcRect/>
          <a:stretch/>
        </p:blipFill>
        <p:spPr>
          <a:xfrm>
            <a:off x="0" y="1320119"/>
            <a:ext cx="4140000" cy="2329309"/>
          </a:xfrm>
          <a:prstGeom prst="rect">
            <a:avLst/>
          </a:prstGeom>
        </p:spPr>
      </p:pic>
      <p:pic>
        <p:nvPicPr>
          <p:cNvPr id="9" name="Picture Placeholder 18">
            <a:extLst>
              <a:ext uri="{FF2B5EF4-FFF2-40B4-BE49-F238E27FC236}">
                <a16:creationId xmlns:a16="http://schemas.microsoft.com/office/drawing/2014/main" id="{A917ABD4-FAAE-46C8-B073-E0A49D8E2CE7}"/>
              </a:ext>
            </a:extLst>
          </p:cNvPr>
          <p:cNvPicPr>
            <a:picLocks noChangeAspect="1"/>
          </p:cNvPicPr>
          <p:nvPr/>
        </p:nvPicPr>
        <p:blipFill>
          <a:blip r:embed="rId4"/>
          <a:srcRect/>
          <a:stretch/>
        </p:blipFill>
        <p:spPr>
          <a:xfrm>
            <a:off x="3994957" y="1325097"/>
            <a:ext cx="4140000" cy="2329309"/>
          </a:xfrm>
          <a:prstGeom prst="rect">
            <a:avLst/>
          </a:prstGeom>
        </p:spPr>
      </p:pic>
      <p:pic>
        <p:nvPicPr>
          <p:cNvPr id="10" name="Picture Placeholder 18">
            <a:extLst>
              <a:ext uri="{FF2B5EF4-FFF2-40B4-BE49-F238E27FC236}">
                <a16:creationId xmlns:a16="http://schemas.microsoft.com/office/drawing/2014/main" id="{E7F6DB85-5846-4E1A-88B0-35C2D80209CF}"/>
              </a:ext>
            </a:extLst>
          </p:cNvPr>
          <p:cNvPicPr>
            <a:picLocks noChangeAspect="1"/>
          </p:cNvPicPr>
          <p:nvPr/>
        </p:nvPicPr>
        <p:blipFill>
          <a:blip r:embed="rId5"/>
          <a:srcRect/>
          <a:stretch/>
        </p:blipFill>
        <p:spPr>
          <a:xfrm>
            <a:off x="1838470" y="3891700"/>
            <a:ext cx="4140000" cy="2329309"/>
          </a:xfrm>
          <a:prstGeom prst="rect">
            <a:avLst/>
          </a:prstGeom>
        </p:spPr>
      </p:pic>
      <p:pic>
        <p:nvPicPr>
          <p:cNvPr id="11" name="Picture Placeholder 18">
            <a:extLst>
              <a:ext uri="{FF2B5EF4-FFF2-40B4-BE49-F238E27FC236}">
                <a16:creationId xmlns:a16="http://schemas.microsoft.com/office/drawing/2014/main" id="{B6942B4C-BB98-49CA-8D78-1EA3FA2A5D6E}"/>
              </a:ext>
            </a:extLst>
          </p:cNvPr>
          <p:cNvPicPr>
            <a:picLocks noChangeAspect="1"/>
          </p:cNvPicPr>
          <p:nvPr/>
        </p:nvPicPr>
        <p:blipFill>
          <a:blip r:embed="rId6"/>
          <a:srcRect/>
          <a:stretch/>
        </p:blipFill>
        <p:spPr>
          <a:xfrm>
            <a:off x="8051999" y="1330076"/>
            <a:ext cx="4140000" cy="2329308"/>
          </a:xfrm>
          <a:prstGeom prst="rect">
            <a:avLst/>
          </a:prstGeom>
        </p:spPr>
      </p:pic>
      <p:pic>
        <p:nvPicPr>
          <p:cNvPr id="12" name="Picture Placeholder 18">
            <a:extLst>
              <a:ext uri="{FF2B5EF4-FFF2-40B4-BE49-F238E27FC236}">
                <a16:creationId xmlns:a16="http://schemas.microsoft.com/office/drawing/2014/main" id="{6ECC0AAF-17C1-4E2F-8ACB-F2F4C7D46BE5}"/>
              </a:ext>
            </a:extLst>
          </p:cNvPr>
          <p:cNvPicPr>
            <a:picLocks noChangeAspect="1"/>
          </p:cNvPicPr>
          <p:nvPr/>
        </p:nvPicPr>
        <p:blipFill>
          <a:blip r:embed="rId7"/>
          <a:srcRect/>
          <a:stretch/>
        </p:blipFill>
        <p:spPr>
          <a:xfrm>
            <a:off x="6213531" y="3891701"/>
            <a:ext cx="4140000" cy="2329308"/>
          </a:xfrm>
          <a:prstGeom prst="rect">
            <a:avLst/>
          </a:prstGeom>
        </p:spPr>
      </p:pic>
      <p:sp>
        <p:nvSpPr>
          <p:cNvPr id="7" name="Text Placeholder 6"/>
          <p:cNvSpPr>
            <a:spLocks noGrp="1"/>
          </p:cNvSpPr>
          <p:nvPr>
            <p:ph type="body" sz="quarter" idx="12"/>
          </p:nvPr>
        </p:nvSpPr>
        <p:spPr/>
        <p:txBody>
          <a:bodyPr>
            <a:normAutofit/>
          </a:bodyPr>
          <a:lstStyle/>
          <a:p>
            <a:r>
              <a:rPr lang="en-GB" altLang="en-US" noProof="1">
                <a:ea typeface="ＭＳ Ｐゴシック" pitchFamily="34" charset="-128"/>
              </a:rPr>
              <a:t>The GCP only estimates full-year emissions for China (+0.5%) and Rest of World (-6.4%)</a:t>
            </a:r>
            <a:br>
              <a:rPr lang="en-GB" altLang="en-US" noProof="1">
                <a:ea typeface="ＭＳ Ｐゴシック" pitchFamily="34" charset="-128"/>
              </a:rPr>
            </a:br>
            <a:r>
              <a:rPr lang="en-GB" altLang="en-US" noProof="1">
                <a:ea typeface="ＭＳ Ｐゴシック" pitchFamily="34" charset="-128"/>
              </a:rPr>
              <a:t>Source: </a:t>
            </a:r>
            <a:r>
              <a:rPr lang="en-GB" altLang="en-US" noProof="1">
                <a:ea typeface="ＭＳ Ｐゴシック" pitchFamily="34" charset="-128"/>
                <a:hlinkClick r:id="rId8"/>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9"/>
              </a:rPr>
              <a:t>Global Carbon Budget 2020</a:t>
            </a:r>
            <a:endParaRPr lang="en-GB" altLang="en-US" noProof="1">
              <a:ea typeface="ＭＳ Ｐゴシック" pitchFamily="34" charset="-128"/>
            </a:endParaRPr>
          </a:p>
        </p:txBody>
      </p:sp>
    </p:spTree>
    <p:extLst>
      <p:ext uri="{BB962C8B-B14F-4D97-AF65-F5344CB8AC3E}">
        <p14:creationId xmlns:p14="http://schemas.microsoft.com/office/powerpoint/2010/main" val="792832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noProof="1">
                <a:ea typeface="ＭＳ Ｐゴシック" pitchFamily="34" charset="-128"/>
              </a:rPr>
              <a:t>Fossil CO</a:t>
            </a:r>
            <a:r>
              <a:rPr lang="en-GB" altLang="en-US" baseline="-25000" noProof="1">
                <a:ea typeface="ＭＳ Ｐゴシック" pitchFamily="34" charset="-128"/>
              </a:rPr>
              <a:t>2</a:t>
            </a:r>
            <a:r>
              <a:rPr lang="en-GB" altLang="en-US" noProof="1">
                <a:ea typeface="ＭＳ Ｐゴシック" pitchFamily="34" charset="-128"/>
              </a:rPr>
              <a:t> emissions growth: 2018–2020</a:t>
            </a:r>
            <a:endParaRPr lang="en-GB" noProof="1"/>
          </a:p>
        </p:txBody>
      </p:sp>
      <p:sp>
        <p:nvSpPr>
          <p:cNvPr id="3" name="Text Placeholder 2"/>
          <p:cNvSpPr>
            <a:spLocks noGrp="1"/>
          </p:cNvSpPr>
          <p:nvPr>
            <p:ph type="body" sz="quarter" idx="10"/>
          </p:nvPr>
        </p:nvSpPr>
        <p:spPr/>
        <p:txBody>
          <a:bodyPr>
            <a:noAutofit/>
          </a:bodyPr>
          <a:lstStyle/>
          <a:p>
            <a:r>
              <a:rPr lang="en-GB" altLang="en-US" noProof="1"/>
              <a:t>Emissions are likely to decline in most countries in 2020, with the largest drops in USA, EU, and India</a:t>
            </a:r>
            <a:br>
              <a:rPr lang="en-GB" altLang="en-US" noProof="1"/>
            </a:br>
            <a:r>
              <a:rPr lang="en-GB" altLang="en-US" noProof="1"/>
              <a:t>China’s emissions have dropped less because of early recovery and significant economic stimulus</a:t>
            </a:r>
          </a:p>
        </p:txBody>
      </p:sp>
      <p:sp>
        <p:nvSpPr>
          <p:cNvPr id="5" name="Text Placeholder 4"/>
          <p:cNvSpPr>
            <a:spLocks noGrp="1"/>
          </p:cNvSpPr>
          <p:nvPr>
            <p:ph type="body" sz="quarter" idx="12"/>
          </p:nvPr>
        </p:nvSpPr>
        <p:spPr/>
        <p:txBody>
          <a:bodyPr>
            <a:normAutofit/>
          </a:bodyPr>
          <a:lstStyle/>
          <a:p>
            <a:r>
              <a:rPr lang="en-GB" altLang="en-US" noProof="1">
                <a:ea typeface="ＭＳ Ｐゴシック" pitchFamily="34" charset="-128"/>
              </a:rPr>
              <a:t>Figure shows the top four countries contributing to emissions changes</a:t>
            </a:r>
            <a:br>
              <a:rPr lang="en-GB" altLang="en-US" noProof="1">
                <a:ea typeface="ＭＳ Ｐゴシック" pitchFamily="34" charset="-128"/>
              </a:rPr>
            </a:br>
            <a:r>
              <a:rPr lang="en-GB" altLang="en-US" noProof="1">
                <a:ea typeface="ＭＳ Ｐゴシック" pitchFamily="34" charset="-128"/>
              </a:rPr>
              <a:t>Source: </a:t>
            </a:r>
            <a:r>
              <a:rPr lang="en-GB" altLang="en-US" noProof="1">
                <a:ea typeface="ＭＳ Ｐゴシック" pitchFamily="34" charset="-128"/>
                <a:hlinkClick r:id="rId3"/>
              </a:rPr>
              <a:t>CDIAC</a:t>
            </a:r>
            <a:r>
              <a:rPr lang="en-GB" altLang="en-US" noProof="1">
                <a:ea typeface="ＭＳ Ｐゴシック" pitchFamily="34" charset="-128"/>
              </a:rPr>
              <a:t>; </a:t>
            </a:r>
            <a:r>
              <a:rPr lang="en-GB" altLang="en-US" noProof="1">
                <a:ea typeface="ＭＳ Ｐゴシック" pitchFamily="34" charset="-128"/>
                <a:hlinkClick r:id="rId4"/>
              </a:rPr>
              <a:t>Friedlingstein et al 2020</a:t>
            </a:r>
            <a:r>
              <a:rPr lang="en-GB" altLang="en-US" noProof="1">
                <a:ea typeface="ＭＳ Ｐゴシック" pitchFamily="34" charset="-128"/>
              </a:rPr>
              <a:t>; </a:t>
            </a:r>
            <a:r>
              <a:rPr lang="en-GB" altLang="en-US" noProof="1">
                <a:ea typeface="ＭＳ Ｐゴシック" pitchFamily="34" charset="-128"/>
                <a:hlinkClick r:id="rId5"/>
              </a:rPr>
              <a:t>Global Carbon Budget 2020</a:t>
            </a:r>
            <a:endParaRPr lang="en-GB" altLang="en-US" noProof="1">
              <a:ea typeface="ＭＳ Ｐゴシック" pitchFamily="34" charset="-128"/>
            </a:endParaRPr>
          </a:p>
        </p:txBody>
      </p:sp>
      <p:pic>
        <p:nvPicPr>
          <p:cNvPr id="11" name="Picture Placeholder 10">
            <a:extLst>
              <a:ext uri="{FF2B5EF4-FFF2-40B4-BE49-F238E27FC236}">
                <a16:creationId xmlns:a16="http://schemas.microsoft.com/office/drawing/2014/main" id="{166D3875-D6D3-4450-A307-5D2B8AC16699}"/>
              </a:ext>
            </a:extLst>
          </p:cNvPr>
          <p:cNvPicPr>
            <a:picLocks noGrp="1" noChangeAspect="1"/>
          </p:cNvPicPr>
          <p:nvPr>
            <p:ph type="pic" sz="quarter" idx="4294967295"/>
          </p:nvPr>
        </p:nvPicPr>
        <p:blipFill rotWithShape="1">
          <a:blip r:embed="rId6"/>
          <a:srcRect l="-18203" r="-18203"/>
          <a:stretch/>
        </p:blipFill>
        <p:spPr>
          <a:xfrm>
            <a:off x="609600" y="1600206"/>
            <a:ext cx="10972800" cy="4525963"/>
          </a:xfrm>
        </p:spPr>
      </p:pic>
    </p:spTree>
    <p:extLst>
      <p:ext uri="{BB962C8B-B14F-4D97-AF65-F5344CB8AC3E}">
        <p14:creationId xmlns:p14="http://schemas.microsoft.com/office/powerpoint/2010/main" val="535898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C9BDB"/>
              </a:buClr>
              <a:buSzPts val="2400"/>
              <a:buFont typeface="Calibri"/>
              <a:buNone/>
            </a:pPr>
            <a:r>
              <a:rPr lang="en-GB" noProof="1"/>
              <a:t>Acknowledgements</a:t>
            </a:r>
          </a:p>
        </p:txBody>
      </p:sp>
      <p:sp>
        <p:nvSpPr>
          <p:cNvPr id="46" name="Google Shape;46;p1"/>
          <p:cNvSpPr txBox="1">
            <a:spLocks noGrp="1"/>
          </p:cNvSpPr>
          <p:nvPr>
            <p:ph type="body" idx="4294967295"/>
          </p:nvPr>
        </p:nvSpPr>
        <p:spPr>
          <a:xfrm>
            <a:off x="1713877" y="955996"/>
            <a:ext cx="8766175" cy="552450"/>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Clr>
                <a:srgbClr val="4C9BDB"/>
              </a:buClr>
              <a:buSzPts val="1760"/>
              <a:buNone/>
            </a:pPr>
            <a:r>
              <a:rPr lang="en-GB" sz="1800" noProof="1"/>
              <a:t>The work presented here has been possible thanks to the enormous observational and modelling efforts of the institutions and networks below</a:t>
            </a:r>
          </a:p>
        </p:txBody>
      </p:sp>
      <p:sp>
        <p:nvSpPr>
          <p:cNvPr id="47" name="Google Shape;47;p1"/>
          <p:cNvSpPr/>
          <p:nvPr/>
        </p:nvSpPr>
        <p:spPr>
          <a:xfrm>
            <a:off x="1847850" y="1608900"/>
            <a:ext cx="4176600" cy="48320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i="0" u="none" strike="noStrike" cap="none" noProof="1">
                <a:solidFill>
                  <a:srgbClr val="4C9BDB"/>
                </a:solidFill>
                <a:latin typeface="Calibri"/>
                <a:ea typeface="Calibri"/>
                <a:cs typeface="Calibri"/>
                <a:sym typeface="Calibri"/>
              </a:rPr>
              <a:t>Atmospheric CO</a:t>
            </a:r>
            <a:r>
              <a:rPr lang="en-GB" sz="1400" b="1" i="0" u="none" strike="noStrike" cap="none" baseline="-25000" noProof="1">
                <a:solidFill>
                  <a:srgbClr val="4C9BDB"/>
                </a:solidFill>
                <a:latin typeface="Calibri"/>
                <a:ea typeface="Calibri"/>
                <a:cs typeface="Calibri"/>
                <a:sym typeface="Calibri"/>
              </a:rPr>
              <a:t>2</a:t>
            </a:r>
            <a:r>
              <a:rPr lang="en-GB" sz="1400" b="1" i="0" u="none" strike="noStrike" cap="none" noProof="1">
                <a:solidFill>
                  <a:srgbClr val="4C9BDB"/>
                </a:solidFill>
                <a:latin typeface="Calibri"/>
                <a:ea typeface="Calibri"/>
                <a:cs typeface="Calibri"/>
                <a:sym typeface="Calibri"/>
              </a:rPr>
              <a:t> datasets </a:t>
            </a:r>
            <a:endParaRPr lang="en-GB" sz="1400" b="0" i="0" u="none" strike="noStrike" cap="none" noProof="1">
              <a:solidFill>
                <a:srgbClr val="4C9BDB"/>
              </a:solidFill>
              <a:latin typeface="Calibri"/>
              <a:ea typeface="Calibri"/>
              <a:cs typeface="Calibri"/>
              <a:sym typeface="Calibri"/>
            </a:endParaRPr>
          </a:p>
          <a:p>
            <a:pPr marL="0" marR="0" lvl="0" indent="0" algn="l" rtl="0">
              <a:spcBef>
                <a:spcPts val="0"/>
              </a:spcBef>
              <a:spcAft>
                <a:spcPts val="0"/>
              </a:spcAft>
              <a:buNone/>
            </a:pPr>
            <a:r>
              <a:rPr lang="en-GB" sz="1400" b="0" i="0" u="none" strike="noStrike" cap="none" noProof="1">
                <a:solidFill>
                  <a:srgbClr val="4C9BDB"/>
                </a:solidFill>
                <a:latin typeface="Calibri"/>
                <a:ea typeface="Calibri"/>
                <a:cs typeface="Calibri"/>
                <a:sym typeface="Calibri"/>
              </a:rPr>
              <a:t>NOAA/ESRL (Dlugokencky and Tans 20</a:t>
            </a:r>
            <a:r>
              <a:rPr lang="en-GB" sz="1400" noProof="1">
                <a:solidFill>
                  <a:srgbClr val="4C9BDB"/>
                </a:solidFill>
                <a:latin typeface="Calibri"/>
                <a:ea typeface="Calibri"/>
                <a:cs typeface="Calibri"/>
                <a:sym typeface="Calibri"/>
              </a:rPr>
              <a:t>20</a:t>
            </a:r>
            <a:r>
              <a:rPr lang="en-GB" sz="1400" b="0" i="0" u="none" strike="noStrike" cap="none" noProof="1">
                <a:solidFill>
                  <a:srgbClr val="4C9BDB"/>
                </a:solidFill>
                <a:latin typeface="Calibri"/>
                <a:ea typeface="Calibri"/>
                <a:cs typeface="Calibri"/>
                <a:sym typeface="Calibri"/>
              </a:rPr>
              <a:t>) </a:t>
            </a:r>
          </a:p>
          <a:p>
            <a:pPr marL="0" marR="0" lvl="0" indent="0" algn="l" rtl="0">
              <a:spcBef>
                <a:spcPts val="0"/>
              </a:spcBef>
              <a:spcAft>
                <a:spcPts val="0"/>
              </a:spcAft>
              <a:buNone/>
            </a:pPr>
            <a:r>
              <a:rPr lang="en-GB" sz="1400" b="0" i="0" u="none" strike="noStrike" cap="none" noProof="1">
                <a:solidFill>
                  <a:srgbClr val="4C9BDB"/>
                </a:solidFill>
                <a:latin typeface="Calibri"/>
                <a:ea typeface="Calibri"/>
                <a:cs typeface="Calibri"/>
                <a:sym typeface="Calibri"/>
              </a:rPr>
              <a:t>Scripps (Keeling et al. 1976)</a:t>
            </a:r>
          </a:p>
          <a:p>
            <a:pPr marL="0" marR="0" lvl="0" indent="0" algn="l" rtl="0">
              <a:spcBef>
                <a:spcPts val="0"/>
              </a:spcBef>
              <a:spcAft>
                <a:spcPts val="0"/>
              </a:spcAft>
              <a:buNone/>
            </a:pPr>
            <a:r>
              <a:rPr lang="en-GB" sz="1400" b="0" i="0" u="none" strike="noStrike" cap="none" noProof="1">
                <a:solidFill>
                  <a:srgbClr val="4C9BDB"/>
                </a:solidFill>
                <a:latin typeface="Calibri"/>
                <a:ea typeface="Calibri"/>
                <a:cs typeface="Calibri"/>
                <a:sym typeface="Calibri"/>
              </a:rPr>
              <a:t> </a:t>
            </a:r>
          </a:p>
          <a:p>
            <a:pPr marL="0" marR="0" lvl="0" indent="0" algn="l" rtl="0">
              <a:spcBef>
                <a:spcPts val="0"/>
              </a:spcBef>
              <a:spcAft>
                <a:spcPts val="0"/>
              </a:spcAft>
              <a:buNone/>
            </a:pPr>
            <a:r>
              <a:rPr lang="en-GB" sz="1400" b="1" i="0" u="none" strike="noStrike" cap="none" noProof="1">
                <a:solidFill>
                  <a:srgbClr val="4C9BDB"/>
                </a:solidFill>
                <a:latin typeface="Calibri"/>
                <a:ea typeface="Calibri"/>
                <a:cs typeface="Calibri"/>
                <a:sym typeface="Calibri"/>
              </a:rPr>
              <a:t>Fossil CO</a:t>
            </a:r>
            <a:r>
              <a:rPr lang="en-GB" sz="1400" b="1" i="0" u="none" strike="noStrike" cap="none" baseline="-25000" noProof="1">
                <a:solidFill>
                  <a:srgbClr val="4C9BDB"/>
                </a:solidFill>
                <a:latin typeface="Calibri"/>
                <a:ea typeface="Calibri"/>
                <a:cs typeface="Calibri"/>
                <a:sym typeface="Calibri"/>
              </a:rPr>
              <a:t>2</a:t>
            </a:r>
            <a:r>
              <a:rPr lang="en-GB" sz="1400" b="1" i="0" u="none" strike="noStrike" cap="none" noProof="1">
                <a:solidFill>
                  <a:srgbClr val="4C9BDB"/>
                </a:solidFill>
                <a:latin typeface="Calibri"/>
                <a:ea typeface="Calibri"/>
                <a:cs typeface="Calibri"/>
                <a:sym typeface="Calibri"/>
              </a:rPr>
              <a:t> emissions</a:t>
            </a:r>
            <a:endParaRPr lang="en-GB" sz="1400" b="0" i="0" u="none" strike="noStrike" cap="none" noProof="1">
              <a:solidFill>
                <a:srgbClr val="4C9BDB"/>
              </a:solidFill>
              <a:latin typeface="Calibri"/>
              <a:ea typeface="Calibri"/>
              <a:cs typeface="Calibri"/>
              <a:sym typeface="Calibri"/>
            </a:endParaRPr>
          </a:p>
          <a:p>
            <a:pPr marL="0" marR="0" lvl="0" indent="0" algn="l" rtl="0">
              <a:spcBef>
                <a:spcPts val="0"/>
              </a:spcBef>
              <a:spcAft>
                <a:spcPts val="0"/>
              </a:spcAft>
              <a:buNone/>
            </a:pPr>
            <a:r>
              <a:rPr lang="en-GB" sz="1400" b="0" i="0" u="none" strike="noStrike" cap="none" noProof="1">
                <a:solidFill>
                  <a:srgbClr val="4C9BDB"/>
                </a:solidFill>
                <a:latin typeface="Calibri"/>
                <a:ea typeface="Calibri"/>
                <a:cs typeface="Calibri"/>
                <a:sym typeface="Calibri"/>
              </a:rPr>
              <a:t>CDIAC (Gilfillan et al. 2019)</a:t>
            </a:r>
            <a:endParaRPr lang="en-GB" sz="1400" noProof="1"/>
          </a:p>
          <a:p>
            <a:pPr marL="0" marR="0" lvl="0" indent="0" algn="l" rtl="0">
              <a:spcBef>
                <a:spcPts val="0"/>
              </a:spcBef>
              <a:spcAft>
                <a:spcPts val="0"/>
              </a:spcAft>
              <a:buNone/>
            </a:pPr>
            <a:r>
              <a:rPr lang="en-GB" sz="1400" b="0" i="0" u="none" strike="noStrike" cap="none" noProof="1">
                <a:solidFill>
                  <a:srgbClr val="4C9BDB"/>
                </a:solidFill>
                <a:latin typeface="Calibri"/>
                <a:ea typeface="Calibri"/>
                <a:cs typeface="Calibri"/>
                <a:sym typeface="Calibri"/>
              </a:rPr>
              <a:t>Andrew, 2019</a:t>
            </a:r>
            <a:endParaRPr lang="en-GB" sz="1400" noProof="1"/>
          </a:p>
          <a:p>
            <a:pPr marL="0" marR="0" lvl="0" indent="0" algn="l" rtl="0">
              <a:spcBef>
                <a:spcPts val="0"/>
              </a:spcBef>
              <a:spcAft>
                <a:spcPts val="0"/>
              </a:spcAft>
              <a:buNone/>
            </a:pPr>
            <a:r>
              <a:rPr lang="en-GB" sz="1400" b="0" i="0" u="none" strike="noStrike" cap="none" noProof="1">
                <a:solidFill>
                  <a:srgbClr val="4C9BDB"/>
                </a:solidFill>
                <a:latin typeface="Calibri"/>
                <a:ea typeface="Calibri"/>
                <a:cs typeface="Calibri"/>
                <a:sym typeface="Calibri"/>
              </a:rPr>
              <a:t>UNFCCC, 2020</a:t>
            </a:r>
            <a:endParaRPr lang="en-GB" sz="1400" noProof="1"/>
          </a:p>
          <a:p>
            <a:pPr marL="0" marR="0" lvl="0" indent="0" algn="l" rtl="0">
              <a:spcBef>
                <a:spcPts val="0"/>
              </a:spcBef>
              <a:spcAft>
                <a:spcPts val="0"/>
              </a:spcAft>
              <a:buNone/>
            </a:pPr>
            <a:r>
              <a:rPr lang="en-GB" sz="1400" b="0" i="0" u="none" strike="noStrike" cap="none" noProof="1">
                <a:solidFill>
                  <a:srgbClr val="4C9BDB"/>
                </a:solidFill>
                <a:latin typeface="Calibri"/>
                <a:ea typeface="Calibri"/>
                <a:cs typeface="Calibri"/>
                <a:sym typeface="Calibri"/>
              </a:rPr>
              <a:t>BP, 2020</a:t>
            </a:r>
            <a:endParaRPr lang="en-GB" sz="1400" noProof="1"/>
          </a:p>
          <a:p>
            <a:pPr marL="0" marR="0" lvl="0" indent="0" algn="l" rtl="0">
              <a:spcBef>
                <a:spcPts val="0"/>
              </a:spcBef>
              <a:spcAft>
                <a:spcPts val="0"/>
              </a:spcAft>
              <a:buNone/>
            </a:pPr>
            <a:endParaRPr lang="en-GB" sz="1400" b="0" i="0" u="none" strike="noStrike" cap="none" noProof="1">
              <a:solidFill>
                <a:srgbClr val="4C9BDB"/>
              </a:solidFill>
              <a:latin typeface="Calibri"/>
              <a:ea typeface="Calibri"/>
              <a:cs typeface="Calibri"/>
              <a:sym typeface="Calibri"/>
            </a:endParaRPr>
          </a:p>
          <a:p>
            <a:pPr marL="0" marR="0" lvl="0" indent="0" algn="l" rtl="0">
              <a:spcBef>
                <a:spcPts val="0"/>
              </a:spcBef>
              <a:spcAft>
                <a:spcPts val="0"/>
              </a:spcAft>
              <a:buNone/>
            </a:pPr>
            <a:r>
              <a:rPr lang="en-GB" sz="1400" b="1" i="0" u="none" strike="noStrike" cap="none" noProof="1">
                <a:solidFill>
                  <a:srgbClr val="4C9BDB"/>
                </a:solidFill>
                <a:latin typeface="Calibri"/>
                <a:ea typeface="Calibri"/>
                <a:cs typeface="Calibri"/>
                <a:sym typeface="Calibri"/>
              </a:rPr>
              <a:t>Consumption Emissions </a:t>
            </a:r>
            <a:endParaRPr lang="en-GB" sz="1400" noProof="1"/>
          </a:p>
          <a:p>
            <a:pPr marL="0" marR="0" lvl="0" indent="0" algn="l" rtl="0">
              <a:spcBef>
                <a:spcPts val="0"/>
              </a:spcBef>
              <a:spcAft>
                <a:spcPts val="0"/>
              </a:spcAft>
              <a:buNone/>
            </a:pPr>
            <a:r>
              <a:rPr lang="en-GB" sz="1400" b="0" i="0" u="none" strike="noStrike" cap="none" noProof="1">
                <a:solidFill>
                  <a:srgbClr val="4C9BDB"/>
                </a:solidFill>
                <a:latin typeface="Calibri"/>
                <a:ea typeface="Calibri"/>
                <a:cs typeface="Calibri"/>
                <a:sym typeface="Calibri"/>
              </a:rPr>
              <a:t>Peters et al. 2011</a:t>
            </a:r>
            <a:endParaRPr lang="en-GB" sz="1400" noProof="1"/>
          </a:p>
          <a:p>
            <a:pPr marL="0" marR="0" lvl="0" indent="0" algn="l" rtl="0">
              <a:spcBef>
                <a:spcPts val="0"/>
              </a:spcBef>
              <a:spcAft>
                <a:spcPts val="0"/>
              </a:spcAft>
              <a:buNone/>
            </a:pPr>
            <a:r>
              <a:rPr lang="en-GB" sz="1400" b="0" i="0" u="none" strike="noStrike" cap="none" noProof="1">
                <a:solidFill>
                  <a:srgbClr val="4C9BDB"/>
                </a:solidFill>
                <a:latin typeface="Calibri"/>
                <a:ea typeface="Calibri"/>
                <a:cs typeface="Calibri"/>
                <a:sym typeface="Calibri"/>
              </a:rPr>
              <a:t>GTAP (Narayanan et al. 2015) </a:t>
            </a:r>
          </a:p>
          <a:p>
            <a:pPr marL="0" marR="0" lvl="0" indent="0" algn="l" rtl="0">
              <a:spcBef>
                <a:spcPts val="0"/>
              </a:spcBef>
              <a:spcAft>
                <a:spcPts val="0"/>
              </a:spcAft>
              <a:buNone/>
            </a:pPr>
            <a:endParaRPr lang="en-GB" sz="1400" b="1" i="0" u="none" strike="noStrike" cap="none" noProof="1">
              <a:solidFill>
                <a:srgbClr val="4C9BDB"/>
              </a:solidFill>
              <a:latin typeface="Calibri"/>
              <a:ea typeface="Calibri"/>
              <a:cs typeface="Calibri"/>
              <a:sym typeface="Calibri"/>
            </a:endParaRPr>
          </a:p>
          <a:p>
            <a:pPr marL="0" marR="0" lvl="0" indent="0" algn="l" rtl="0">
              <a:spcBef>
                <a:spcPts val="0"/>
              </a:spcBef>
              <a:spcAft>
                <a:spcPts val="0"/>
              </a:spcAft>
              <a:buNone/>
            </a:pPr>
            <a:r>
              <a:rPr lang="en-GB" sz="1400" b="1" i="0" u="none" strike="noStrike" cap="none" noProof="1">
                <a:solidFill>
                  <a:srgbClr val="4C9BDB"/>
                </a:solidFill>
                <a:latin typeface="Calibri"/>
                <a:ea typeface="Calibri"/>
                <a:cs typeface="Calibri"/>
                <a:sym typeface="Calibri"/>
              </a:rPr>
              <a:t>Land-Use Change</a:t>
            </a:r>
            <a:endParaRPr lang="en-GB" sz="1400" b="0" i="0" u="none" strike="noStrike" cap="none" noProof="1">
              <a:solidFill>
                <a:srgbClr val="4C9BDB"/>
              </a:solidFill>
              <a:latin typeface="Calibri"/>
              <a:ea typeface="Calibri"/>
              <a:cs typeface="Calibri"/>
              <a:sym typeface="Calibri"/>
            </a:endParaRPr>
          </a:p>
          <a:p>
            <a:pPr marL="0" marR="0" lvl="0" indent="0" algn="l" rtl="0">
              <a:spcBef>
                <a:spcPts val="0"/>
              </a:spcBef>
              <a:spcAft>
                <a:spcPts val="0"/>
              </a:spcAft>
              <a:buNone/>
            </a:pPr>
            <a:r>
              <a:rPr lang="en-GB" sz="1400" b="0" i="0" u="none" strike="noStrike" cap="none" noProof="1">
                <a:solidFill>
                  <a:srgbClr val="4C9BDB"/>
                </a:solidFill>
                <a:latin typeface="Calibri"/>
                <a:ea typeface="Calibri"/>
                <a:cs typeface="Calibri"/>
                <a:sym typeface="Calibri"/>
              </a:rPr>
              <a:t>Houghton and Nassikas 2017</a:t>
            </a:r>
            <a:endParaRPr lang="en-GB" sz="1400" noProof="1"/>
          </a:p>
          <a:p>
            <a:pPr marL="0" marR="0" lvl="0" indent="0" algn="l" rtl="0">
              <a:spcBef>
                <a:spcPts val="0"/>
              </a:spcBef>
              <a:spcAft>
                <a:spcPts val="0"/>
              </a:spcAft>
              <a:buNone/>
            </a:pPr>
            <a:r>
              <a:rPr lang="en-GB" sz="1400" b="0" i="0" u="none" strike="noStrike" cap="none" noProof="1">
                <a:solidFill>
                  <a:srgbClr val="4C9BDB"/>
                </a:solidFill>
                <a:latin typeface="Calibri"/>
                <a:ea typeface="Calibri"/>
                <a:cs typeface="Calibri"/>
                <a:sym typeface="Calibri"/>
              </a:rPr>
              <a:t>BLUE (Hansis et al. 2015)</a:t>
            </a:r>
          </a:p>
          <a:p>
            <a:pPr marL="0" marR="0" lvl="0" indent="0" algn="l" rtl="0">
              <a:spcBef>
                <a:spcPts val="0"/>
              </a:spcBef>
              <a:spcAft>
                <a:spcPts val="0"/>
              </a:spcAft>
              <a:buNone/>
            </a:pPr>
            <a:r>
              <a:rPr lang="en-GB" sz="1400" noProof="1">
                <a:solidFill>
                  <a:srgbClr val="4C9BDB"/>
                </a:solidFill>
                <a:latin typeface="Calibri"/>
                <a:ea typeface="Calibri"/>
                <a:cs typeface="Calibri"/>
                <a:sym typeface="Calibri"/>
              </a:rPr>
              <a:t>OSCAR (Gasser et al. 2020)</a:t>
            </a:r>
          </a:p>
          <a:p>
            <a:pPr marL="0" marR="0" lvl="0" indent="0" algn="l" rtl="0">
              <a:spcBef>
                <a:spcPts val="0"/>
              </a:spcBef>
              <a:spcAft>
                <a:spcPts val="0"/>
              </a:spcAft>
              <a:buNone/>
            </a:pPr>
            <a:r>
              <a:rPr lang="en-GB" sz="1400" b="0" i="0" u="none" strike="noStrike" cap="none" noProof="1">
                <a:solidFill>
                  <a:srgbClr val="4C9BDB"/>
                </a:solidFill>
                <a:latin typeface="Calibri"/>
                <a:ea typeface="Calibri"/>
                <a:cs typeface="Calibri"/>
                <a:sym typeface="Calibri"/>
              </a:rPr>
              <a:t>GFED4 (van der Werf et al. 2017)</a:t>
            </a:r>
            <a:endParaRPr lang="en-GB" sz="1400" noProof="1"/>
          </a:p>
          <a:p>
            <a:pPr marL="0" marR="0" lvl="0" indent="0" algn="l" rtl="0">
              <a:spcBef>
                <a:spcPts val="0"/>
              </a:spcBef>
              <a:spcAft>
                <a:spcPts val="0"/>
              </a:spcAft>
              <a:buNone/>
            </a:pPr>
            <a:r>
              <a:rPr lang="en-GB" sz="1400" b="0" i="0" u="none" strike="noStrike" cap="none" noProof="1">
                <a:solidFill>
                  <a:srgbClr val="4C9BDB"/>
                </a:solidFill>
                <a:latin typeface="Calibri"/>
                <a:ea typeface="Calibri"/>
                <a:cs typeface="Calibri"/>
                <a:sym typeface="Calibri"/>
              </a:rPr>
              <a:t>FAO-FRA and FAOSTAT</a:t>
            </a:r>
            <a:endParaRPr lang="en-GB" sz="1400" noProof="1"/>
          </a:p>
          <a:p>
            <a:pPr marL="0" marR="0" lvl="0" indent="0" algn="l" rtl="0">
              <a:spcBef>
                <a:spcPts val="0"/>
              </a:spcBef>
              <a:spcAft>
                <a:spcPts val="0"/>
              </a:spcAft>
              <a:buNone/>
            </a:pPr>
            <a:r>
              <a:rPr lang="en-GB" sz="1400" b="0" i="0" u="none" strike="noStrike" cap="none" noProof="1">
                <a:solidFill>
                  <a:srgbClr val="4C9BDB"/>
                </a:solidFill>
                <a:latin typeface="Calibri"/>
                <a:ea typeface="Calibri"/>
                <a:cs typeface="Calibri"/>
                <a:sym typeface="Calibri"/>
              </a:rPr>
              <a:t>HYDE (Klein Goldewijk et al. 2017)</a:t>
            </a:r>
            <a:endParaRPr lang="en-GB" sz="1400" noProof="1"/>
          </a:p>
          <a:p>
            <a:pPr marL="0" marR="0" lvl="0" indent="0" algn="l" rtl="0">
              <a:spcBef>
                <a:spcPts val="0"/>
              </a:spcBef>
              <a:spcAft>
                <a:spcPts val="0"/>
              </a:spcAft>
              <a:buNone/>
            </a:pPr>
            <a:r>
              <a:rPr lang="en-GB" sz="1400" b="0" i="0" u="none" strike="noStrike" cap="none" noProof="1">
                <a:solidFill>
                  <a:srgbClr val="4C9BDB"/>
                </a:solidFill>
                <a:latin typeface="Calibri"/>
                <a:ea typeface="Calibri"/>
                <a:cs typeface="Calibri"/>
                <a:sym typeface="Calibri"/>
              </a:rPr>
              <a:t>LUH2 (Hurtt et al. </a:t>
            </a:r>
            <a:r>
              <a:rPr lang="en-GB" sz="1400" noProof="1">
                <a:solidFill>
                  <a:srgbClr val="4C9BDB"/>
                </a:solidFill>
                <a:latin typeface="Calibri"/>
                <a:ea typeface="Calibri"/>
                <a:cs typeface="Calibri"/>
                <a:sym typeface="Calibri"/>
              </a:rPr>
              <a:t>2020</a:t>
            </a:r>
            <a:r>
              <a:rPr lang="en-GB" sz="1400" b="0" i="0" u="none" strike="noStrike" cap="none" noProof="1">
                <a:solidFill>
                  <a:srgbClr val="4C9BDB"/>
                </a:solidFill>
                <a:latin typeface="Calibri"/>
                <a:ea typeface="Calibri"/>
                <a:cs typeface="Calibri"/>
                <a:sym typeface="Calibri"/>
              </a:rPr>
              <a:t>)</a:t>
            </a:r>
            <a:endParaRPr lang="en-GB" sz="1400" noProof="1"/>
          </a:p>
        </p:txBody>
      </p:sp>
      <p:sp>
        <p:nvSpPr>
          <p:cNvPr id="49" name="Google Shape;49;p1"/>
          <p:cNvSpPr/>
          <p:nvPr/>
        </p:nvSpPr>
        <p:spPr>
          <a:xfrm>
            <a:off x="6159500" y="1608900"/>
            <a:ext cx="4319700" cy="4401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i="0" u="none" strike="noStrike" cap="none" noProof="1">
                <a:solidFill>
                  <a:srgbClr val="4C9BDB"/>
                </a:solidFill>
                <a:latin typeface="Calibri"/>
                <a:ea typeface="Calibri"/>
                <a:cs typeface="Calibri"/>
                <a:sym typeface="Calibri"/>
              </a:rPr>
              <a:t>Atmospheric inversions</a:t>
            </a:r>
            <a:endParaRPr lang="en-GB" sz="1400" b="0" i="0" u="none" strike="noStrike" cap="none" noProof="1">
              <a:solidFill>
                <a:srgbClr val="4C9BDB"/>
              </a:solidFill>
              <a:latin typeface="Calibri"/>
              <a:ea typeface="Calibri"/>
              <a:cs typeface="Calibri"/>
              <a:sym typeface="Calibri"/>
            </a:endParaRPr>
          </a:p>
          <a:p>
            <a:pPr marL="0" marR="0" lvl="0" indent="0" algn="l" rtl="0">
              <a:spcBef>
                <a:spcPts val="0"/>
              </a:spcBef>
              <a:spcAft>
                <a:spcPts val="0"/>
              </a:spcAft>
              <a:buNone/>
            </a:pPr>
            <a:r>
              <a:rPr lang="en-GB" sz="1400" b="0" i="0" u="none" strike="noStrike" cap="none" noProof="1">
                <a:solidFill>
                  <a:srgbClr val="4C9BDB"/>
                </a:solidFill>
                <a:latin typeface="Calibri"/>
                <a:ea typeface="Calibri"/>
                <a:cs typeface="Calibri"/>
                <a:sym typeface="Calibri"/>
              </a:rPr>
              <a:t>CarbonTracker Europe </a:t>
            </a:r>
            <a:r>
              <a:rPr lang="en-GB" sz="1400" noProof="1">
                <a:solidFill>
                  <a:srgbClr val="4C9BDB"/>
                </a:solidFill>
                <a:latin typeface="Calibri"/>
                <a:ea typeface="Calibri"/>
                <a:cs typeface="Calibri"/>
                <a:sym typeface="Calibri"/>
              </a:rPr>
              <a:t>|</a:t>
            </a:r>
            <a:r>
              <a:rPr lang="en-GB" sz="1400" noProof="1"/>
              <a:t> </a:t>
            </a:r>
            <a:r>
              <a:rPr lang="en-GB" sz="1400" b="0" i="0" u="none" strike="noStrike" cap="none" noProof="1">
                <a:solidFill>
                  <a:srgbClr val="4C9BDB"/>
                </a:solidFill>
                <a:latin typeface="Calibri"/>
                <a:ea typeface="Calibri"/>
                <a:cs typeface="Calibri"/>
                <a:sym typeface="Calibri"/>
              </a:rPr>
              <a:t>Jena CarboScope </a:t>
            </a:r>
            <a:r>
              <a:rPr lang="en-GB" sz="1400" noProof="1">
                <a:solidFill>
                  <a:srgbClr val="4C9BDB"/>
                </a:solidFill>
                <a:latin typeface="Calibri"/>
                <a:ea typeface="Calibri"/>
                <a:cs typeface="Calibri"/>
                <a:sym typeface="Calibri"/>
              </a:rPr>
              <a:t>| </a:t>
            </a:r>
            <a:r>
              <a:rPr lang="en-GB" sz="1400" b="0" i="0" u="none" strike="noStrike" cap="none" noProof="1">
                <a:solidFill>
                  <a:srgbClr val="4C9BDB"/>
                </a:solidFill>
                <a:latin typeface="Calibri"/>
                <a:ea typeface="Calibri"/>
                <a:cs typeface="Calibri"/>
                <a:sym typeface="Calibri"/>
              </a:rPr>
              <a:t>CAMS </a:t>
            </a:r>
            <a:r>
              <a:rPr lang="en-GB" sz="1400" noProof="1">
                <a:solidFill>
                  <a:srgbClr val="4C9BDB"/>
                </a:solidFill>
                <a:latin typeface="Calibri"/>
                <a:ea typeface="Calibri"/>
                <a:cs typeface="Calibri"/>
                <a:sym typeface="Calibri"/>
              </a:rPr>
              <a:t>| </a:t>
            </a:r>
          </a:p>
          <a:p>
            <a:pPr marL="0" marR="0" lvl="0" indent="0" algn="l" rtl="0">
              <a:spcBef>
                <a:spcPts val="0"/>
              </a:spcBef>
              <a:spcAft>
                <a:spcPts val="0"/>
              </a:spcAft>
              <a:buNone/>
            </a:pPr>
            <a:r>
              <a:rPr lang="en-GB" sz="1400" noProof="1">
                <a:solidFill>
                  <a:srgbClr val="4C9BDB"/>
                </a:solidFill>
                <a:latin typeface="Calibri"/>
                <a:ea typeface="Calibri"/>
                <a:cs typeface="Calibri"/>
                <a:sym typeface="Calibri"/>
              </a:rPr>
              <a:t>UoE In situ | NISMON-CO2 | MIROC4-ACTM</a:t>
            </a:r>
          </a:p>
          <a:p>
            <a:pPr marL="0" marR="0" lvl="0" indent="0" algn="l" rtl="0">
              <a:spcBef>
                <a:spcPts val="0"/>
              </a:spcBef>
              <a:spcAft>
                <a:spcPts val="0"/>
              </a:spcAft>
              <a:buNone/>
            </a:pPr>
            <a:endParaRPr lang="en-GB" sz="1400" b="1" i="0" u="none" strike="noStrike" cap="none" noProof="1">
              <a:solidFill>
                <a:srgbClr val="4C9BDB"/>
              </a:solidFill>
              <a:latin typeface="Calibri"/>
              <a:ea typeface="Calibri"/>
              <a:cs typeface="Calibri"/>
              <a:sym typeface="Calibri"/>
            </a:endParaRPr>
          </a:p>
          <a:p>
            <a:pPr marL="0" marR="0" lvl="0" indent="0" algn="l" rtl="0">
              <a:spcBef>
                <a:spcPts val="0"/>
              </a:spcBef>
              <a:spcAft>
                <a:spcPts val="0"/>
              </a:spcAft>
              <a:buNone/>
            </a:pPr>
            <a:r>
              <a:rPr lang="en-GB" sz="1400" b="1" i="0" u="none" strike="noStrike" cap="none" noProof="1">
                <a:solidFill>
                  <a:srgbClr val="4C9BDB"/>
                </a:solidFill>
                <a:latin typeface="Calibri"/>
                <a:ea typeface="Calibri"/>
                <a:cs typeface="Calibri"/>
                <a:sym typeface="Calibri"/>
              </a:rPr>
              <a:t>Land models</a:t>
            </a:r>
            <a:endParaRPr lang="en-GB" sz="1400" noProof="1"/>
          </a:p>
          <a:p>
            <a:pPr marL="0" marR="0" lvl="0" indent="0" algn="l" rtl="0">
              <a:spcBef>
                <a:spcPts val="0"/>
              </a:spcBef>
              <a:spcAft>
                <a:spcPts val="0"/>
              </a:spcAft>
              <a:buNone/>
            </a:pPr>
            <a:r>
              <a:rPr lang="en-GB" sz="1400" b="0" i="0" u="none" strike="noStrike" cap="none" noProof="1">
                <a:solidFill>
                  <a:srgbClr val="4C9BDB"/>
                </a:solidFill>
                <a:latin typeface="Calibri"/>
                <a:ea typeface="Calibri"/>
                <a:cs typeface="Calibri"/>
                <a:sym typeface="Calibri"/>
              </a:rPr>
              <a:t>CABLE-POP | CLASS</a:t>
            </a:r>
            <a:r>
              <a:rPr lang="en-GB" sz="1400" noProof="1">
                <a:solidFill>
                  <a:srgbClr val="4C9BDB"/>
                </a:solidFill>
                <a:latin typeface="Calibri"/>
                <a:ea typeface="Calibri"/>
                <a:cs typeface="Calibri"/>
                <a:sym typeface="Calibri"/>
              </a:rPr>
              <a:t>IC</a:t>
            </a:r>
            <a:r>
              <a:rPr lang="en-GB" sz="1400" b="0" i="0" u="none" strike="noStrike" cap="none" noProof="1">
                <a:solidFill>
                  <a:srgbClr val="4C9BDB"/>
                </a:solidFill>
                <a:latin typeface="Calibri"/>
                <a:ea typeface="Calibri"/>
                <a:cs typeface="Calibri"/>
                <a:sym typeface="Calibri"/>
              </a:rPr>
              <a:t> | CLM5.0 | DLEM </a:t>
            </a:r>
            <a:r>
              <a:rPr lang="en-GB" sz="1400" noProof="1">
                <a:solidFill>
                  <a:srgbClr val="4C9BDB"/>
                </a:solidFill>
                <a:latin typeface="Calibri"/>
                <a:ea typeface="Calibri"/>
                <a:cs typeface="Calibri"/>
                <a:sym typeface="Calibri"/>
              </a:rPr>
              <a:t>| IBIS</a:t>
            </a:r>
            <a:r>
              <a:rPr lang="en-GB" sz="1400" b="0" i="0" u="none" strike="noStrike" cap="none" noProof="1">
                <a:solidFill>
                  <a:srgbClr val="4C9BDB"/>
                </a:solidFill>
                <a:latin typeface="Calibri"/>
                <a:ea typeface="Calibri"/>
                <a:cs typeface="Calibri"/>
                <a:sym typeface="Calibri"/>
              </a:rPr>
              <a:t> | ISAM | ISBA-CTRIP | JSBACH | JULES-ES | LPJ-GUESS | LPJ | LPX-Bern | OCN | ORCHIDEE</a:t>
            </a:r>
            <a:r>
              <a:rPr lang="en-GB" sz="1400" noProof="1">
                <a:solidFill>
                  <a:srgbClr val="4C9BDB"/>
                </a:solidFill>
                <a:latin typeface="Calibri"/>
                <a:ea typeface="Calibri"/>
                <a:cs typeface="Calibri"/>
                <a:sym typeface="Calibri"/>
              </a:rPr>
              <a:t>v3</a:t>
            </a:r>
            <a:r>
              <a:rPr lang="en-GB" sz="1400" b="0" i="0" u="none" strike="noStrike" cap="none" noProof="1">
                <a:solidFill>
                  <a:srgbClr val="4C9BDB"/>
                </a:solidFill>
                <a:latin typeface="Calibri"/>
                <a:ea typeface="Calibri"/>
                <a:cs typeface="Calibri"/>
                <a:sym typeface="Calibri"/>
              </a:rPr>
              <a:t> | SDGVM | VISIT </a:t>
            </a:r>
            <a:r>
              <a:rPr lang="en-GB" sz="1400" noProof="1">
                <a:solidFill>
                  <a:srgbClr val="4C9BDB"/>
                </a:solidFill>
                <a:latin typeface="Calibri"/>
                <a:ea typeface="Calibri"/>
                <a:cs typeface="Calibri"/>
                <a:sym typeface="Calibri"/>
              </a:rPr>
              <a:t>| YIBs</a:t>
            </a:r>
            <a:r>
              <a:rPr lang="en-GB" sz="1400" b="0" i="0" u="none" strike="noStrike" cap="none" noProof="1">
                <a:solidFill>
                  <a:srgbClr val="4C9BDB"/>
                </a:solidFill>
                <a:latin typeface="Calibri"/>
                <a:ea typeface="Calibri"/>
                <a:cs typeface="Calibri"/>
                <a:sym typeface="Calibri"/>
              </a:rPr>
              <a:t> </a:t>
            </a:r>
            <a:endParaRPr lang="en-GB" sz="1400" noProof="1"/>
          </a:p>
          <a:p>
            <a:pPr marL="0" marR="0" lvl="0" indent="0" algn="l" rtl="0">
              <a:spcBef>
                <a:spcPts val="0"/>
              </a:spcBef>
              <a:spcAft>
                <a:spcPts val="0"/>
              </a:spcAft>
              <a:buNone/>
            </a:pPr>
            <a:r>
              <a:rPr lang="en-GB" sz="1400" b="0" i="0" u="none" strike="noStrike" cap="none" noProof="1">
                <a:solidFill>
                  <a:srgbClr val="4C9BDB"/>
                </a:solidFill>
                <a:latin typeface="Calibri"/>
                <a:ea typeface="Calibri"/>
                <a:cs typeface="Calibri"/>
                <a:sym typeface="Calibri"/>
              </a:rPr>
              <a:t>CRU (Harris et al. 2014) </a:t>
            </a:r>
          </a:p>
          <a:p>
            <a:pPr marL="0" marR="0" lvl="0" indent="0" algn="l" rtl="0">
              <a:spcBef>
                <a:spcPts val="0"/>
              </a:spcBef>
              <a:spcAft>
                <a:spcPts val="0"/>
              </a:spcAft>
              <a:buNone/>
            </a:pPr>
            <a:r>
              <a:rPr lang="en-GB" sz="1400" b="0" i="0" u="none" strike="noStrike" cap="none" noProof="1">
                <a:solidFill>
                  <a:srgbClr val="4C9BDB"/>
                </a:solidFill>
                <a:latin typeface="Calibri"/>
                <a:ea typeface="Calibri"/>
                <a:cs typeface="Calibri"/>
                <a:sym typeface="Calibri"/>
              </a:rPr>
              <a:t>JRA-55 (</a:t>
            </a:r>
            <a:r>
              <a:rPr lang="en-GB" sz="1400" noProof="1">
                <a:solidFill>
                  <a:srgbClr val="4C9BDB"/>
                </a:solidFill>
                <a:latin typeface="Calibri"/>
                <a:ea typeface="Calibri"/>
                <a:cs typeface="Calibri"/>
                <a:sym typeface="Calibri"/>
              </a:rPr>
              <a:t>K</a:t>
            </a:r>
            <a:r>
              <a:rPr lang="en-GB" sz="1400" b="0" i="0" u="none" strike="noStrike" cap="none" noProof="1">
                <a:solidFill>
                  <a:srgbClr val="4C9BDB"/>
                </a:solidFill>
                <a:latin typeface="Calibri"/>
                <a:ea typeface="Calibri"/>
                <a:cs typeface="Calibri"/>
                <a:sym typeface="Calibri"/>
              </a:rPr>
              <a:t>obayashi et</a:t>
            </a:r>
            <a:r>
              <a:rPr lang="en-GB" sz="1400" noProof="1">
                <a:solidFill>
                  <a:srgbClr val="4C9BDB"/>
                </a:solidFill>
                <a:latin typeface="Calibri"/>
                <a:ea typeface="Calibri"/>
                <a:cs typeface="Calibri"/>
                <a:sym typeface="Calibri"/>
              </a:rPr>
              <a:t> al. 2015)</a:t>
            </a:r>
            <a:endParaRPr lang="en-GB" sz="1400" b="0" i="0" u="none" strike="noStrike" cap="none" noProof="1">
              <a:solidFill>
                <a:srgbClr val="4C9BDB"/>
              </a:solidFill>
              <a:latin typeface="Calibri"/>
              <a:ea typeface="Calibri"/>
              <a:cs typeface="Calibri"/>
              <a:sym typeface="Calibri"/>
            </a:endParaRPr>
          </a:p>
          <a:p>
            <a:pPr marL="0" marR="0" lvl="0" indent="0" algn="l" rtl="0">
              <a:spcBef>
                <a:spcPts val="0"/>
              </a:spcBef>
              <a:spcAft>
                <a:spcPts val="0"/>
              </a:spcAft>
              <a:buNone/>
            </a:pPr>
            <a:endParaRPr lang="en-GB" sz="1400" b="0" i="0" u="none" strike="noStrike" cap="none" noProof="1">
              <a:solidFill>
                <a:srgbClr val="4C9BDB"/>
              </a:solidFill>
              <a:latin typeface="Calibri"/>
              <a:ea typeface="Calibri"/>
              <a:cs typeface="Calibri"/>
              <a:sym typeface="Calibri"/>
            </a:endParaRPr>
          </a:p>
          <a:p>
            <a:pPr marL="0" marR="0" lvl="0" indent="0" algn="l" rtl="0">
              <a:spcBef>
                <a:spcPts val="0"/>
              </a:spcBef>
              <a:spcAft>
                <a:spcPts val="0"/>
              </a:spcAft>
              <a:buNone/>
            </a:pPr>
            <a:r>
              <a:rPr lang="en-GB" sz="1400" b="1" i="0" u="none" strike="noStrike" cap="none" noProof="1">
                <a:solidFill>
                  <a:srgbClr val="4C9BDB"/>
                </a:solidFill>
                <a:latin typeface="Calibri"/>
                <a:ea typeface="Calibri"/>
                <a:cs typeface="Calibri"/>
                <a:sym typeface="Calibri"/>
              </a:rPr>
              <a:t>Ocean models</a:t>
            </a:r>
            <a:endParaRPr lang="en-GB" sz="1400" noProof="1"/>
          </a:p>
          <a:p>
            <a:pPr marL="0" marR="0" lvl="0" indent="0" algn="l" rtl="0">
              <a:spcBef>
                <a:spcPts val="0"/>
              </a:spcBef>
              <a:spcAft>
                <a:spcPts val="0"/>
              </a:spcAft>
              <a:buNone/>
            </a:pPr>
            <a:r>
              <a:rPr lang="en-GB" sz="1400" b="0" i="0" u="none" strike="noStrike" cap="none" noProof="1">
                <a:solidFill>
                  <a:srgbClr val="4C9BDB"/>
                </a:solidFill>
                <a:latin typeface="Calibri"/>
                <a:ea typeface="Calibri"/>
                <a:cs typeface="Calibri"/>
                <a:sym typeface="Calibri"/>
              </a:rPr>
              <a:t>CESM-ETHZ | CSIRO </a:t>
            </a:r>
            <a:r>
              <a:rPr lang="en-GB" sz="1400" noProof="1">
                <a:solidFill>
                  <a:srgbClr val="4C9BDB"/>
                </a:solidFill>
                <a:latin typeface="Calibri"/>
                <a:ea typeface="Calibri"/>
                <a:cs typeface="Calibri"/>
                <a:sym typeface="Calibri"/>
              </a:rPr>
              <a:t>| FESOM-1.4-REcoM2</a:t>
            </a:r>
            <a:r>
              <a:rPr lang="en-GB" sz="1400" b="0" i="0" u="none" strike="noStrike" cap="none" noProof="1">
                <a:solidFill>
                  <a:srgbClr val="4C9BDB"/>
                </a:solidFill>
                <a:latin typeface="Calibri"/>
                <a:ea typeface="Calibri"/>
                <a:cs typeface="Calibri"/>
                <a:sym typeface="Calibri"/>
              </a:rPr>
              <a:t> | MICOM-HAMOCC (NorESM-OCv1.2) | MOM6-COBALT (Princeton) | MPIOM-HAMOCC6 | NEMO3.6-PISCESv2-gas (CNRM) | NEMO-PISCES (IPSL)  | NEMO-PlankTOM5 </a:t>
            </a:r>
            <a:endParaRPr lang="en-GB" sz="1400" b="1" i="0" u="none" strike="noStrike" cap="none" noProof="1">
              <a:solidFill>
                <a:srgbClr val="4C9BDB"/>
              </a:solidFill>
              <a:latin typeface="Calibri"/>
              <a:ea typeface="Calibri"/>
              <a:cs typeface="Calibri"/>
              <a:sym typeface="Calibri"/>
            </a:endParaRPr>
          </a:p>
          <a:p>
            <a:pPr marL="0" marR="0" lvl="0" indent="0" algn="l" rtl="0">
              <a:spcBef>
                <a:spcPts val="0"/>
              </a:spcBef>
              <a:spcAft>
                <a:spcPts val="0"/>
              </a:spcAft>
              <a:buNone/>
            </a:pPr>
            <a:endParaRPr lang="en-GB" sz="1400" b="1" i="0" u="none" strike="noStrike" cap="none" noProof="1">
              <a:solidFill>
                <a:srgbClr val="4C9BDB"/>
              </a:solidFill>
              <a:latin typeface="Calibri"/>
              <a:ea typeface="Calibri"/>
              <a:cs typeface="Calibri"/>
              <a:sym typeface="Calibri"/>
            </a:endParaRPr>
          </a:p>
          <a:p>
            <a:pPr marL="0" marR="0" lvl="0" indent="0" algn="l" rtl="0">
              <a:spcBef>
                <a:spcPts val="0"/>
              </a:spcBef>
              <a:spcAft>
                <a:spcPts val="0"/>
              </a:spcAft>
              <a:buNone/>
            </a:pPr>
            <a:r>
              <a:rPr lang="en-GB" sz="1400" b="1" i="0" u="none" strike="noStrike" cap="none" noProof="1">
                <a:solidFill>
                  <a:srgbClr val="4C9BDB"/>
                </a:solidFill>
                <a:latin typeface="Calibri"/>
                <a:ea typeface="Calibri"/>
                <a:cs typeface="Calibri"/>
                <a:sym typeface="Calibri"/>
              </a:rPr>
              <a:t>pCO</a:t>
            </a:r>
            <a:r>
              <a:rPr lang="en-GB" sz="1400" b="1" i="0" u="none" strike="noStrike" cap="none" baseline="-25000" noProof="1">
                <a:solidFill>
                  <a:srgbClr val="4C9BDB"/>
                </a:solidFill>
                <a:latin typeface="Calibri"/>
                <a:ea typeface="Calibri"/>
                <a:cs typeface="Calibri"/>
                <a:sym typeface="Calibri"/>
              </a:rPr>
              <a:t>2</a:t>
            </a:r>
            <a:r>
              <a:rPr lang="en-GB" sz="1400" b="1" i="0" u="none" strike="noStrike" cap="none" noProof="1">
                <a:solidFill>
                  <a:srgbClr val="4C9BDB"/>
                </a:solidFill>
                <a:latin typeface="Calibri"/>
                <a:ea typeface="Calibri"/>
                <a:cs typeface="Calibri"/>
                <a:sym typeface="Calibri"/>
              </a:rPr>
              <a:t>-based ocean flux products</a:t>
            </a:r>
            <a:endParaRPr lang="en-GB" sz="1400" noProof="1"/>
          </a:p>
          <a:p>
            <a:pPr marL="0" marR="0" lvl="0" indent="0" algn="l" rtl="0">
              <a:spcBef>
                <a:spcPts val="0"/>
              </a:spcBef>
              <a:spcAft>
                <a:spcPts val="0"/>
              </a:spcAft>
              <a:buNone/>
            </a:pPr>
            <a:r>
              <a:rPr lang="en-GB" sz="1400" b="0" i="0" u="none" strike="noStrike" cap="none" noProof="1">
                <a:solidFill>
                  <a:srgbClr val="4C9BDB"/>
                </a:solidFill>
                <a:latin typeface="Calibri"/>
                <a:ea typeface="Calibri"/>
                <a:cs typeface="Calibri"/>
                <a:sym typeface="Calibri"/>
              </a:rPr>
              <a:t>Jena-MLS | MPI-SOMFFN | CMEMS</a:t>
            </a:r>
          </a:p>
          <a:p>
            <a:pPr marL="0" marR="0" lvl="0" indent="0" algn="l" rtl="0">
              <a:spcBef>
                <a:spcPts val="0"/>
              </a:spcBef>
              <a:spcAft>
                <a:spcPts val="0"/>
              </a:spcAft>
              <a:buNone/>
            </a:pPr>
            <a:r>
              <a:rPr lang="en-GB" sz="1400" b="0" i="0" u="none" strike="noStrike" cap="none" noProof="1">
                <a:solidFill>
                  <a:srgbClr val="4C9BDB"/>
                </a:solidFill>
                <a:latin typeface="Calibri"/>
                <a:ea typeface="Calibri"/>
                <a:cs typeface="Calibri"/>
                <a:sym typeface="Calibri"/>
              </a:rPr>
              <a:t>SOCATv2019 </a:t>
            </a:r>
            <a:r>
              <a:rPr lang="en-GB" sz="1400" noProof="1">
                <a:solidFill>
                  <a:srgbClr val="4C9BDB"/>
                </a:solidFill>
                <a:latin typeface="Calibri"/>
                <a:ea typeface="Calibri"/>
                <a:cs typeface="Calibri"/>
                <a:sym typeface="Calibri"/>
              </a:rPr>
              <a:t>| CSIR-ML6 | Watson et al.</a:t>
            </a:r>
            <a:endParaRPr lang="en-GB" sz="1400" noProof="1"/>
          </a:p>
        </p:txBody>
      </p:sp>
      <p:sp>
        <p:nvSpPr>
          <p:cNvPr id="7" name="Text Placeholder 6">
            <a:extLst>
              <a:ext uri="{FF2B5EF4-FFF2-40B4-BE49-F238E27FC236}">
                <a16:creationId xmlns:a16="http://schemas.microsoft.com/office/drawing/2014/main" id="{E8F326E3-2F99-4B96-8752-159AE94144F7}"/>
              </a:ext>
            </a:extLst>
          </p:cNvPr>
          <p:cNvSpPr txBox="1">
            <a:spLocks/>
          </p:cNvSpPr>
          <p:nvPr/>
        </p:nvSpPr>
        <p:spPr>
          <a:xfrm>
            <a:off x="1712922" y="6393209"/>
            <a:ext cx="8766175" cy="5524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4C9BD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800" noProof="1">
                <a:latin typeface="Calibri"/>
              </a:rPr>
              <a:t>Full references provided in </a:t>
            </a:r>
            <a:r>
              <a:rPr lang="en-GB" altLang="en-US" sz="1800" noProof="1">
                <a:latin typeface="Calibri"/>
                <a:ea typeface="ＭＳ Ｐゴシック" pitchFamily="34" charset="-128"/>
                <a:hlinkClick r:id="rId3"/>
              </a:rPr>
              <a:t>Friedlingstein et al 2020</a:t>
            </a:r>
            <a:endParaRPr lang="en-GB" sz="1800" noProof="1">
              <a:latin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p:txBody>
          <a:bodyPr>
            <a:normAutofit/>
          </a:bodyPr>
          <a:lstStyle/>
          <a:p>
            <a:r>
              <a:rPr lang="en-GB" altLang="en-US" noProof="1">
                <a:ea typeface="ＭＳ Ｐゴシック" pitchFamily="34" charset="-128"/>
              </a:rPr>
              <a:t>Source: </a:t>
            </a:r>
            <a:r>
              <a:rPr lang="en-GB" altLang="en-US" noProof="1">
                <a:ea typeface="ＭＳ Ｐゴシック" pitchFamily="34" charset="-128"/>
                <a:hlinkClick r:id="rId3"/>
              </a:rPr>
              <a:t>Le Quéré et al 2020</a:t>
            </a:r>
            <a:r>
              <a:rPr lang="en-GB" altLang="en-US" noProof="1">
                <a:ea typeface="ＭＳ Ｐゴシック" pitchFamily="34" charset="-128"/>
              </a:rPr>
              <a:t>; </a:t>
            </a:r>
            <a:r>
              <a:rPr lang="en-GB" altLang="en-US" noProof="1">
                <a:ea typeface="ＭＳ Ｐゴシック" pitchFamily="34" charset="-128"/>
                <a:hlinkClick r:id="rId4"/>
              </a:rPr>
              <a:t>https://www.icos-cp.eu/gcp-covid19</a:t>
            </a:r>
            <a:r>
              <a:rPr lang="en-GB" altLang="en-US" noProof="1">
                <a:ea typeface="ＭＳ Ｐゴシック" pitchFamily="34" charset="-128"/>
              </a:rPr>
              <a:t> </a:t>
            </a:r>
          </a:p>
        </p:txBody>
      </p:sp>
      <p:sp>
        <p:nvSpPr>
          <p:cNvPr id="6" name="Title 5"/>
          <p:cNvSpPr>
            <a:spLocks noGrp="1"/>
          </p:cNvSpPr>
          <p:nvPr>
            <p:ph type="title"/>
          </p:nvPr>
        </p:nvSpPr>
        <p:spPr/>
        <p:txBody>
          <a:bodyPr>
            <a:normAutofit/>
          </a:bodyPr>
          <a:lstStyle/>
          <a:p>
            <a:r>
              <a:rPr lang="en-GB" noProof="1"/>
              <a:t>UEA Projection: Overall impact of COVID-19 on regional emissions</a:t>
            </a:r>
          </a:p>
        </p:txBody>
      </p:sp>
      <p:pic>
        <p:nvPicPr>
          <p:cNvPr id="19" name="Picture Placeholder 18">
            <a:extLst>
              <a:ext uri="{FF2B5EF4-FFF2-40B4-BE49-F238E27FC236}">
                <a16:creationId xmlns:a16="http://schemas.microsoft.com/office/drawing/2014/main" id="{24F88882-EB79-4C71-90B0-33E14832E9BC}"/>
              </a:ext>
            </a:extLst>
          </p:cNvPr>
          <p:cNvPicPr>
            <a:picLocks noGrp="1" noChangeAspect="1"/>
          </p:cNvPicPr>
          <p:nvPr>
            <p:ph type="pic" sz="quarter" idx="4294967295"/>
          </p:nvPr>
        </p:nvPicPr>
        <p:blipFill>
          <a:blip r:embed="rId5" cstate="print">
            <a:extLst>
              <a:ext uri="{28A0092B-C50C-407E-A947-70E740481C1C}">
                <a14:useLocalDpi xmlns:a14="http://schemas.microsoft.com/office/drawing/2010/main"/>
              </a:ext>
            </a:extLst>
          </a:blip>
          <a:srcRect/>
          <a:stretch/>
        </p:blipFill>
        <p:spPr>
          <a:xfrm>
            <a:off x="2799494" y="1507679"/>
            <a:ext cx="6609396" cy="4544639"/>
          </a:xfrm>
        </p:spPr>
      </p:pic>
      <p:sp>
        <p:nvSpPr>
          <p:cNvPr id="4" name="Text Placeholder 3"/>
          <p:cNvSpPr>
            <a:spLocks noGrp="1"/>
          </p:cNvSpPr>
          <p:nvPr>
            <p:ph type="body" sz="quarter" idx="10"/>
          </p:nvPr>
        </p:nvSpPr>
        <p:spPr>
          <a:xfrm>
            <a:off x="130261" y="767149"/>
            <a:ext cx="11944513" cy="848817"/>
          </a:xfrm>
        </p:spPr>
        <p:txBody>
          <a:bodyPr tIns="0" bIns="0">
            <a:normAutofit/>
          </a:bodyPr>
          <a:lstStyle/>
          <a:p>
            <a:pPr>
              <a:lnSpc>
                <a:spcPct val="90000"/>
              </a:lnSpc>
            </a:pPr>
            <a:r>
              <a:rPr lang="en-GB" altLang="en-US" noProof="1">
                <a:ea typeface="ＭＳ Ｐゴシック" pitchFamily="34" charset="-128"/>
              </a:rPr>
              <a:t>While China’s emissions declined strongly during February, </a:t>
            </a:r>
            <a:br>
              <a:rPr lang="en-GB" altLang="en-US" noProof="1">
                <a:ea typeface="ＭＳ Ｐゴシック" pitchFamily="34" charset="-128"/>
              </a:rPr>
            </a:br>
            <a:r>
              <a:rPr lang="en-GB" altLang="en-US" noProof="1">
                <a:ea typeface="ＭＳ Ｐゴシック" pitchFamily="34" charset="-128"/>
              </a:rPr>
              <a:t>emissions declines in the rest of the world reached their peaks in April.</a:t>
            </a:r>
          </a:p>
        </p:txBody>
      </p:sp>
    </p:spTree>
    <p:extLst>
      <p:ext uri="{BB962C8B-B14F-4D97-AF65-F5344CB8AC3E}">
        <p14:creationId xmlns:p14="http://schemas.microsoft.com/office/powerpoint/2010/main" val="2052591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p:txBody>
          <a:bodyPr>
            <a:normAutofit/>
          </a:bodyPr>
          <a:lstStyle/>
          <a:p>
            <a:r>
              <a:rPr lang="en-GB" altLang="en-US" noProof="1">
                <a:ea typeface="ＭＳ Ｐゴシック" pitchFamily="34" charset="-128"/>
              </a:rPr>
              <a:t>Source: </a:t>
            </a:r>
            <a:r>
              <a:rPr lang="en-GB" altLang="en-US" noProof="1">
                <a:ea typeface="ＭＳ Ｐゴシック" pitchFamily="34" charset="-128"/>
                <a:hlinkClick r:id="rId3"/>
              </a:rPr>
              <a:t>Le Quéré et al 2020</a:t>
            </a:r>
            <a:r>
              <a:rPr lang="en-GB" altLang="en-US" noProof="1">
                <a:ea typeface="ＭＳ Ｐゴシック" pitchFamily="34" charset="-128"/>
              </a:rPr>
              <a:t>; </a:t>
            </a:r>
            <a:r>
              <a:rPr lang="en-GB" altLang="en-US" noProof="1">
                <a:ea typeface="ＭＳ Ｐゴシック" pitchFamily="34" charset="-128"/>
                <a:hlinkClick r:id="rId4"/>
              </a:rPr>
              <a:t>https://www.icos-cp.eu/gcp-covid19</a:t>
            </a:r>
            <a:endParaRPr lang="en-GB" altLang="en-US" noProof="1">
              <a:ea typeface="ＭＳ Ｐゴシック" pitchFamily="34" charset="-128"/>
            </a:endParaRPr>
          </a:p>
        </p:txBody>
      </p:sp>
      <p:sp>
        <p:nvSpPr>
          <p:cNvPr id="6" name="Title 5"/>
          <p:cNvSpPr>
            <a:spLocks noGrp="1"/>
          </p:cNvSpPr>
          <p:nvPr>
            <p:ph type="title"/>
          </p:nvPr>
        </p:nvSpPr>
        <p:spPr/>
        <p:txBody>
          <a:bodyPr>
            <a:normAutofit/>
          </a:bodyPr>
          <a:lstStyle/>
          <a:p>
            <a:r>
              <a:rPr lang="en-GB" noProof="1"/>
              <a:t>UEA Projection: Overall impact of COVID-19 on emissions by sector</a:t>
            </a:r>
          </a:p>
        </p:txBody>
      </p:sp>
      <p:pic>
        <p:nvPicPr>
          <p:cNvPr id="19" name="Picture Placeholder 18">
            <a:extLst>
              <a:ext uri="{FF2B5EF4-FFF2-40B4-BE49-F238E27FC236}">
                <a16:creationId xmlns:a16="http://schemas.microsoft.com/office/drawing/2014/main" id="{24F88882-EB79-4C71-90B0-33E14832E9BC}"/>
              </a:ext>
            </a:extLst>
          </p:cNvPr>
          <p:cNvPicPr>
            <a:picLocks noGrp="1" noChangeAspect="1"/>
          </p:cNvPicPr>
          <p:nvPr>
            <p:ph type="pic" sz="quarter" idx="4294967295"/>
          </p:nvPr>
        </p:nvPicPr>
        <p:blipFill>
          <a:blip r:embed="rId5" cstate="print">
            <a:extLst>
              <a:ext uri="{28A0092B-C50C-407E-A947-70E740481C1C}">
                <a14:useLocalDpi xmlns:a14="http://schemas.microsoft.com/office/drawing/2010/main"/>
              </a:ext>
            </a:extLst>
          </a:blip>
          <a:srcRect/>
          <a:stretch/>
        </p:blipFill>
        <p:spPr>
          <a:xfrm>
            <a:off x="2872465" y="1507679"/>
            <a:ext cx="6463454" cy="4544639"/>
          </a:xfrm>
        </p:spPr>
      </p:pic>
      <p:sp>
        <p:nvSpPr>
          <p:cNvPr id="4" name="Text Placeholder 3"/>
          <p:cNvSpPr>
            <a:spLocks noGrp="1"/>
          </p:cNvSpPr>
          <p:nvPr>
            <p:ph type="body" sz="quarter" idx="10"/>
          </p:nvPr>
        </p:nvSpPr>
        <p:spPr>
          <a:xfrm>
            <a:off x="130261" y="767149"/>
            <a:ext cx="11944513" cy="848817"/>
          </a:xfrm>
        </p:spPr>
        <p:txBody>
          <a:bodyPr tIns="0" bIns="0">
            <a:normAutofit/>
          </a:bodyPr>
          <a:lstStyle/>
          <a:p>
            <a:pPr>
              <a:lnSpc>
                <a:spcPct val="90000"/>
              </a:lnSpc>
            </a:pPr>
            <a:r>
              <a:rPr lang="en-GB" altLang="en-US" noProof="1">
                <a:ea typeface="ＭＳ Ｐゴシック" pitchFamily="34" charset="-128"/>
              </a:rPr>
              <a:t>Global emissions from surface transport, especially road transport,</a:t>
            </a:r>
            <a:br>
              <a:rPr lang="en-GB" altLang="en-US" noProof="1">
                <a:ea typeface="ＭＳ Ｐゴシック" pitchFamily="34" charset="-128"/>
              </a:rPr>
            </a:br>
            <a:r>
              <a:rPr lang="en-GB" altLang="en-US" noProof="1">
                <a:ea typeface="ＭＳ Ｐゴシック" pitchFamily="34" charset="-128"/>
              </a:rPr>
              <a:t>have been affected the most by the restrictions aimed at reducing infection rates.</a:t>
            </a:r>
          </a:p>
        </p:txBody>
      </p:sp>
    </p:spTree>
    <p:extLst>
      <p:ext uri="{BB962C8B-B14F-4D97-AF65-F5344CB8AC3E}">
        <p14:creationId xmlns:p14="http://schemas.microsoft.com/office/powerpoint/2010/main" val="1499968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p:txBody>
          <a:bodyPr>
            <a:normAutofit/>
          </a:bodyPr>
          <a:lstStyle/>
          <a:p>
            <a:r>
              <a:rPr lang="en-GB" altLang="en-US" noProof="1">
                <a:ea typeface="ＭＳ Ｐゴシック" pitchFamily="34" charset="-128"/>
              </a:rPr>
              <a:t>Source: </a:t>
            </a:r>
            <a:r>
              <a:rPr lang="en-GB" altLang="en-US" noProof="1">
                <a:ea typeface="ＭＳ Ｐゴシック" pitchFamily="34" charset="-128"/>
                <a:hlinkClick r:id="rId3"/>
              </a:rPr>
              <a:t>Liu et al 2020</a:t>
            </a:r>
            <a:r>
              <a:rPr lang="en-GB" altLang="en-US" noProof="1">
                <a:ea typeface="ＭＳ Ｐゴシック" pitchFamily="34" charset="-128"/>
              </a:rPr>
              <a:t>; </a:t>
            </a:r>
            <a:r>
              <a:rPr lang="en-GB" altLang="en-US" noProof="1">
                <a:ea typeface="ＭＳ Ｐゴシック" pitchFamily="34" charset="-128"/>
                <a:hlinkClick r:id="rId4"/>
              </a:rPr>
              <a:t>https://carbonmonitor.org/</a:t>
            </a:r>
            <a:r>
              <a:rPr lang="en-GB" altLang="en-US" noProof="1">
                <a:ea typeface="ＭＳ Ｐゴシック" pitchFamily="34" charset="-128"/>
              </a:rPr>
              <a:t> </a:t>
            </a:r>
          </a:p>
        </p:txBody>
      </p:sp>
      <p:sp>
        <p:nvSpPr>
          <p:cNvPr id="6" name="Title 5"/>
          <p:cNvSpPr>
            <a:spLocks noGrp="1"/>
          </p:cNvSpPr>
          <p:nvPr>
            <p:ph type="title"/>
          </p:nvPr>
        </p:nvSpPr>
        <p:spPr/>
        <p:txBody>
          <a:bodyPr>
            <a:normAutofit/>
          </a:bodyPr>
          <a:lstStyle/>
          <a:p>
            <a:r>
              <a:rPr lang="en-GB" noProof="1"/>
              <a:t>Carbon Monitor: Overall impact of COVID-19 on regional emissions</a:t>
            </a:r>
          </a:p>
        </p:txBody>
      </p:sp>
      <p:pic>
        <p:nvPicPr>
          <p:cNvPr id="19" name="Picture Placeholder 18">
            <a:extLst>
              <a:ext uri="{FF2B5EF4-FFF2-40B4-BE49-F238E27FC236}">
                <a16:creationId xmlns:a16="http://schemas.microsoft.com/office/drawing/2014/main" id="{24F88882-EB79-4C71-90B0-33E14832E9BC}"/>
              </a:ext>
            </a:extLst>
          </p:cNvPr>
          <p:cNvPicPr>
            <a:picLocks noGrp="1" noChangeAspect="1"/>
          </p:cNvPicPr>
          <p:nvPr>
            <p:ph type="pic" sz="quarter" idx="4294967295"/>
          </p:nvPr>
        </p:nvPicPr>
        <p:blipFill>
          <a:blip r:embed="rId5"/>
          <a:srcRect/>
          <a:stretch/>
        </p:blipFill>
        <p:spPr>
          <a:xfrm>
            <a:off x="2065481" y="1507679"/>
            <a:ext cx="8077422" cy="4544639"/>
          </a:xfrm>
        </p:spPr>
      </p:pic>
      <p:sp>
        <p:nvSpPr>
          <p:cNvPr id="4" name="Text Placeholder 3"/>
          <p:cNvSpPr>
            <a:spLocks noGrp="1"/>
          </p:cNvSpPr>
          <p:nvPr>
            <p:ph type="body" sz="quarter" idx="10"/>
          </p:nvPr>
        </p:nvSpPr>
        <p:spPr>
          <a:xfrm>
            <a:off x="130261" y="767149"/>
            <a:ext cx="11944513" cy="848817"/>
          </a:xfrm>
        </p:spPr>
        <p:txBody>
          <a:bodyPr tIns="0" bIns="0">
            <a:normAutofit/>
          </a:bodyPr>
          <a:lstStyle/>
          <a:p>
            <a:pPr>
              <a:lnSpc>
                <a:spcPct val="90000"/>
              </a:lnSpc>
            </a:pPr>
            <a:r>
              <a:rPr lang="en-GB" altLang="en-US" noProof="1">
                <a:ea typeface="ＭＳ Ｐゴシック" pitchFamily="34" charset="-128"/>
              </a:rPr>
              <a:t>Carbon Monitor estimates absolute daily emissions in 2019 and 2020 and compares the two years</a:t>
            </a:r>
            <a:br>
              <a:rPr lang="en-GB" altLang="en-US" noProof="1">
                <a:ea typeface="ＭＳ Ｐゴシック" pitchFamily="34" charset="-128"/>
              </a:rPr>
            </a:br>
            <a:r>
              <a:rPr lang="en-GB" altLang="en-US" noProof="1">
                <a:ea typeface="ＭＳ Ｐゴシック" pitchFamily="34" charset="-128"/>
              </a:rPr>
              <a:t>China’s emissions are already above levels of 2019, while the USA’s are still well below</a:t>
            </a:r>
          </a:p>
        </p:txBody>
      </p:sp>
    </p:spTree>
    <p:extLst>
      <p:ext uri="{BB962C8B-B14F-4D97-AF65-F5344CB8AC3E}">
        <p14:creationId xmlns:p14="http://schemas.microsoft.com/office/powerpoint/2010/main" val="1741787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p:txBody>
          <a:bodyPr>
            <a:normAutofit/>
          </a:bodyPr>
          <a:lstStyle/>
          <a:p>
            <a:r>
              <a:rPr lang="en-GB" altLang="en-US" noProof="1">
                <a:ea typeface="ＭＳ Ｐゴシック" pitchFamily="34" charset="-128"/>
              </a:rPr>
              <a:t>Source: </a:t>
            </a:r>
            <a:r>
              <a:rPr lang="en-GB" altLang="en-US" noProof="1">
                <a:ea typeface="ＭＳ Ｐゴシック" pitchFamily="34" charset="-128"/>
                <a:hlinkClick r:id="rId3"/>
              </a:rPr>
              <a:t>Liu et al 2020</a:t>
            </a:r>
            <a:r>
              <a:rPr lang="en-GB" altLang="en-US" noProof="1">
                <a:ea typeface="ＭＳ Ｐゴシック" pitchFamily="34" charset="-128"/>
              </a:rPr>
              <a:t>; </a:t>
            </a:r>
            <a:r>
              <a:rPr lang="en-GB" altLang="en-US" noProof="1">
                <a:ea typeface="ＭＳ Ｐゴシック" pitchFamily="34" charset="-128"/>
                <a:hlinkClick r:id="rId4"/>
              </a:rPr>
              <a:t>https://carbonmonitor.org/</a:t>
            </a:r>
            <a:r>
              <a:rPr lang="en-GB" altLang="en-US" noProof="1">
                <a:ea typeface="ＭＳ Ｐゴシック" pitchFamily="34" charset="-128"/>
              </a:rPr>
              <a:t> </a:t>
            </a:r>
          </a:p>
        </p:txBody>
      </p:sp>
      <p:sp>
        <p:nvSpPr>
          <p:cNvPr id="6" name="Title 5"/>
          <p:cNvSpPr>
            <a:spLocks noGrp="1"/>
          </p:cNvSpPr>
          <p:nvPr>
            <p:ph type="title"/>
          </p:nvPr>
        </p:nvSpPr>
        <p:spPr/>
        <p:txBody>
          <a:bodyPr>
            <a:normAutofit/>
          </a:bodyPr>
          <a:lstStyle/>
          <a:p>
            <a:r>
              <a:rPr lang="en-GB" noProof="1"/>
              <a:t>Carbon Monitor: Overall impact of COVID-19 on emissions by sector</a:t>
            </a:r>
          </a:p>
        </p:txBody>
      </p:sp>
      <p:pic>
        <p:nvPicPr>
          <p:cNvPr id="19" name="Picture Placeholder 18">
            <a:extLst>
              <a:ext uri="{FF2B5EF4-FFF2-40B4-BE49-F238E27FC236}">
                <a16:creationId xmlns:a16="http://schemas.microsoft.com/office/drawing/2014/main" id="{24F88882-EB79-4C71-90B0-33E14832E9BC}"/>
              </a:ext>
            </a:extLst>
          </p:cNvPr>
          <p:cNvPicPr>
            <a:picLocks noGrp="1" noChangeAspect="1"/>
          </p:cNvPicPr>
          <p:nvPr>
            <p:ph type="pic" sz="quarter" idx="4294967295"/>
          </p:nvPr>
        </p:nvPicPr>
        <p:blipFill>
          <a:blip r:embed="rId5"/>
          <a:srcRect/>
          <a:stretch/>
        </p:blipFill>
        <p:spPr>
          <a:xfrm>
            <a:off x="2065481" y="1507679"/>
            <a:ext cx="8077422" cy="4544640"/>
          </a:xfrm>
        </p:spPr>
      </p:pic>
      <p:sp>
        <p:nvSpPr>
          <p:cNvPr id="4" name="Text Placeholder 3"/>
          <p:cNvSpPr>
            <a:spLocks noGrp="1"/>
          </p:cNvSpPr>
          <p:nvPr>
            <p:ph type="body" sz="quarter" idx="10"/>
          </p:nvPr>
        </p:nvSpPr>
        <p:spPr>
          <a:xfrm>
            <a:off x="130261" y="767149"/>
            <a:ext cx="11944513" cy="848817"/>
          </a:xfrm>
        </p:spPr>
        <p:txBody>
          <a:bodyPr tIns="0" bIns="0">
            <a:normAutofit/>
          </a:bodyPr>
          <a:lstStyle/>
          <a:p>
            <a:pPr>
              <a:lnSpc>
                <a:spcPct val="90000"/>
              </a:lnSpc>
            </a:pPr>
            <a:r>
              <a:rPr lang="en-GB" altLang="en-US" noProof="1">
                <a:ea typeface="ＭＳ Ｐゴシック" pitchFamily="34" charset="-128"/>
              </a:rPr>
              <a:t>Carbon Monitor estimates absolute daily emissions in 2019 and 2020 and compares the two years</a:t>
            </a:r>
            <a:br>
              <a:rPr lang="en-GB" altLang="en-US" noProof="1">
                <a:ea typeface="ＭＳ Ｐゴシック" pitchFamily="34" charset="-128"/>
              </a:rPr>
            </a:br>
            <a:r>
              <a:rPr lang="en-GB" altLang="en-US" noProof="1">
                <a:ea typeface="ＭＳ Ｐゴシック" pitchFamily="34" charset="-128"/>
              </a:rPr>
              <a:t>Many sectors are already back to their pre-COVID levels, except transport where declines remain</a:t>
            </a:r>
          </a:p>
        </p:txBody>
      </p:sp>
    </p:spTree>
    <p:extLst>
      <p:ext uri="{BB962C8B-B14F-4D97-AF65-F5344CB8AC3E}">
        <p14:creationId xmlns:p14="http://schemas.microsoft.com/office/powerpoint/2010/main" val="4021719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981200" y="1081391"/>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altLang="en-US" b="1">
              <a:latin typeface="Arial Narrow"/>
              <a:ea typeface="ＭＳ Ｐゴシック" pitchFamily="34" charset="-128"/>
              <a:cs typeface="Arial Narrow"/>
            </a:endParaRPr>
          </a:p>
        </p:txBody>
      </p:sp>
      <p:sp>
        <p:nvSpPr>
          <p:cNvPr id="4" name="Title 3"/>
          <p:cNvSpPr>
            <a:spLocks noGrp="1"/>
          </p:cNvSpPr>
          <p:nvPr>
            <p:ph type="title"/>
          </p:nvPr>
        </p:nvSpPr>
        <p:spPr/>
        <p:txBody>
          <a:bodyPr>
            <a:normAutofit/>
          </a:bodyPr>
          <a:lstStyle/>
          <a:p>
            <a:r>
              <a:rPr lang="en-GB" altLang="en-US" noProof="1">
                <a:ea typeface="ＭＳ Ｐゴシック" pitchFamily="34" charset="-128"/>
              </a:rPr>
              <a:t>Fossil CO</a:t>
            </a:r>
            <a:r>
              <a:rPr lang="en-GB" altLang="en-US" baseline="-25000" noProof="1">
                <a:ea typeface="ＭＳ Ｐゴシック" pitchFamily="34" charset="-128"/>
              </a:rPr>
              <a:t>2</a:t>
            </a:r>
            <a:r>
              <a:rPr lang="en-GB" altLang="en-US" noProof="1">
                <a:ea typeface="ＭＳ Ｐゴシック" pitchFamily="34" charset="-128"/>
              </a:rPr>
              <a:t> Emissions</a:t>
            </a:r>
            <a:endParaRPr lang="en-GB" noProof="1"/>
          </a:p>
        </p:txBody>
      </p:sp>
    </p:spTree>
    <p:extLst>
      <p:ext uri="{BB962C8B-B14F-4D97-AF65-F5344CB8AC3E}">
        <p14:creationId xmlns:p14="http://schemas.microsoft.com/office/powerpoint/2010/main" val="1254602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p:txBody>
          <a:bodyPr>
            <a:normAutofit/>
          </a:bodyPr>
          <a:lstStyle/>
          <a:p>
            <a:r>
              <a:rPr lang="en-GB" noProof="1"/>
              <a:t>Global Fossil CO</a:t>
            </a:r>
            <a:r>
              <a:rPr lang="en-GB" baseline="-25000" noProof="1"/>
              <a:t>2</a:t>
            </a:r>
            <a:r>
              <a:rPr lang="en-GB" noProof="1"/>
              <a:t> Emissions</a:t>
            </a:r>
            <a:endParaRPr lang="en-GB" altLang="en-US" noProof="1">
              <a:ea typeface="ＭＳ Ｐゴシック" pitchFamily="34" charset="-128"/>
            </a:endParaRPr>
          </a:p>
        </p:txBody>
      </p:sp>
      <p:sp>
        <p:nvSpPr>
          <p:cNvPr id="3" name="Text Placeholder 2"/>
          <p:cNvSpPr>
            <a:spLocks noGrp="1"/>
          </p:cNvSpPr>
          <p:nvPr>
            <p:ph type="body" sz="quarter" idx="10"/>
          </p:nvPr>
        </p:nvSpPr>
        <p:spPr/>
        <p:txBody>
          <a:bodyPr>
            <a:normAutofit/>
          </a:bodyPr>
          <a:lstStyle/>
          <a:p>
            <a:pPr>
              <a:lnSpc>
                <a:spcPct val="90000"/>
              </a:lnSpc>
            </a:pPr>
            <a:r>
              <a:rPr lang="en-GB" altLang="en-US" noProof="1">
                <a:ea typeface="ＭＳ Ｐゴシック" pitchFamily="34" charset="-128"/>
              </a:rPr>
              <a:t>Global fossil CO</a:t>
            </a:r>
            <a:r>
              <a:rPr lang="en-GB" altLang="en-US" baseline="-25000" noProof="1">
                <a:ea typeface="ＭＳ Ｐゴシック" pitchFamily="34" charset="-128"/>
              </a:rPr>
              <a:t>2</a:t>
            </a:r>
            <a:r>
              <a:rPr lang="en-GB" altLang="en-US" noProof="1">
                <a:ea typeface="ＭＳ Ｐゴシック" pitchFamily="34" charset="-128"/>
              </a:rPr>
              <a:t> emissions have risen steadily over the last decades</a:t>
            </a:r>
            <a:br>
              <a:rPr lang="en-GB" altLang="en-US" noProof="1">
                <a:ea typeface="ＭＳ Ｐゴシック" pitchFamily="34" charset="-128"/>
              </a:rPr>
            </a:br>
            <a:r>
              <a:rPr lang="en-GB" altLang="en-US" noProof="1">
                <a:ea typeface="ＭＳ Ｐゴシック" pitchFamily="34" charset="-128"/>
              </a:rPr>
              <a:t>While 2020 has witnessed an unprecedented drop, emissions will likely rebound in 2021</a:t>
            </a:r>
            <a:endParaRPr lang="en-GB" altLang="en-US" noProof="1">
              <a:highlight>
                <a:srgbClr val="FFFF00"/>
              </a:highlight>
              <a:ea typeface="ＭＳ Ｐゴシック" pitchFamily="34" charset="-128"/>
            </a:endParaRPr>
          </a:p>
        </p:txBody>
      </p:sp>
      <p:sp>
        <p:nvSpPr>
          <p:cNvPr id="4" name="Text Placeholder 3"/>
          <p:cNvSpPr>
            <a:spLocks noGrp="1"/>
          </p:cNvSpPr>
          <p:nvPr>
            <p:ph type="body" sz="quarter" idx="12"/>
          </p:nvPr>
        </p:nvSpPr>
        <p:spPr/>
        <p:txBody>
          <a:bodyPr>
            <a:normAutofit/>
          </a:bodyPr>
          <a:lstStyle/>
          <a:p>
            <a:r>
              <a:rPr lang="en-GB" altLang="en-US" noProof="1">
                <a:ea typeface="ＭＳ Ｐゴシック" pitchFamily="34" charset="-128"/>
              </a:rPr>
              <a:t>The 2020 projection is based on preliminary data and modelling.</a:t>
            </a:r>
            <a:br>
              <a:rPr lang="en-GB" altLang="en-US" noProof="1">
                <a:ea typeface="ＭＳ Ｐゴシック" pitchFamily="34" charset="-128"/>
              </a:rPr>
            </a:br>
            <a:r>
              <a:rPr lang="en-GB" altLang="en-US" noProof="1">
                <a:ea typeface="ＭＳ Ｐゴシック" pitchFamily="34" charset="-128"/>
              </a:rPr>
              <a:t>Source: </a:t>
            </a:r>
            <a:r>
              <a:rPr lang="en-GB" altLang="en-US" noProof="1">
                <a:solidFill>
                  <a:srgbClr val="FF0000"/>
                </a:solidFill>
                <a:ea typeface="ＭＳ Ｐゴシック" pitchFamily="34" charset="-128"/>
                <a:hlinkClick r:id="rId3"/>
              </a:rPr>
              <a:t>CDIAC</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4"/>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5"/>
              </a:rPr>
              <a:t>Global Carbon Budget 2020</a:t>
            </a:r>
            <a:endParaRPr lang="en-GB" altLang="en-US" noProof="1">
              <a:ea typeface="ＭＳ Ｐゴシック" pitchFamily="34" charset="-128"/>
            </a:endParaRPr>
          </a:p>
        </p:txBody>
      </p:sp>
      <p:pic>
        <p:nvPicPr>
          <p:cNvPr id="16" name="Picture Placeholder 15">
            <a:extLst>
              <a:ext uri="{FF2B5EF4-FFF2-40B4-BE49-F238E27FC236}">
                <a16:creationId xmlns:a16="http://schemas.microsoft.com/office/drawing/2014/main" id="{3C9C9450-09A6-4B0D-8732-44B0DB401FEC}"/>
              </a:ext>
            </a:extLst>
          </p:cNvPr>
          <p:cNvPicPr>
            <a:picLocks noGrp="1" noChangeAspect="1"/>
          </p:cNvPicPr>
          <p:nvPr>
            <p:ph type="pic" sz="quarter" idx="4294967295"/>
          </p:nvPr>
        </p:nvPicPr>
        <p:blipFill>
          <a:blip r:embed="rId6"/>
          <a:srcRect/>
          <a:stretch/>
        </p:blipFill>
        <p:spPr>
          <a:xfrm>
            <a:off x="2064006" y="1506850"/>
            <a:ext cx="8080372" cy="4546299"/>
          </a:xfrm>
        </p:spPr>
      </p:pic>
    </p:spTree>
    <p:extLst>
      <p:ext uri="{BB962C8B-B14F-4D97-AF65-F5344CB8AC3E}">
        <p14:creationId xmlns:p14="http://schemas.microsoft.com/office/powerpoint/2010/main" val="88414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p:txBody>
          <a:bodyPr/>
          <a:lstStyle/>
          <a:p>
            <a:pPr eaLnBrk="1" hangingPunct="1"/>
            <a:r>
              <a:rPr lang="en-GB" altLang="en-US" noProof="1">
                <a:ea typeface="ＭＳ Ｐゴシック" pitchFamily="34" charset="-128"/>
              </a:rPr>
              <a:t>Top emitters: Fossil CO</a:t>
            </a:r>
            <a:r>
              <a:rPr lang="en-GB" altLang="en-US" baseline="-25000" noProof="1">
                <a:ea typeface="ＭＳ Ｐゴシック" pitchFamily="34" charset="-128"/>
              </a:rPr>
              <a:t>2</a:t>
            </a:r>
            <a:r>
              <a:rPr lang="en-GB" altLang="en-US" noProof="1">
                <a:ea typeface="ＭＳ Ｐゴシック" pitchFamily="34" charset="-128"/>
              </a:rPr>
              <a:t> Emissions to 2019</a:t>
            </a:r>
          </a:p>
        </p:txBody>
      </p:sp>
      <p:sp>
        <p:nvSpPr>
          <p:cNvPr id="3" name="Text Placeholder 2"/>
          <p:cNvSpPr>
            <a:spLocks noGrp="1"/>
          </p:cNvSpPr>
          <p:nvPr>
            <p:ph type="body" sz="quarter" idx="10"/>
          </p:nvPr>
        </p:nvSpPr>
        <p:spPr/>
        <p:txBody>
          <a:bodyPr/>
          <a:lstStyle/>
          <a:p>
            <a:pPr>
              <a:lnSpc>
                <a:spcPct val="90000"/>
              </a:lnSpc>
            </a:pPr>
            <a:r>
              <a:rPr lang="en-GB" altLang="en-US" noProof="1">
                <a:highlight>
                  <a:srgbClr val="FFFF00"/>
                </a:highlight>
                <a:ea typeface="ＭＳ Ｐゴシック" pitchFamily="34" charset="-128"/>
              </a:rPr>
              <a:t>The top six emitters in 2019 covered 65% of global emissions</a:t>
            </a:r>
            <a:br>
              <a:rPr lang="en-GB" altLang="en-US" noProof="1">
                <a:highlight>
                  <a:srgbClr val="FFFF00"/>
                </a:highlight>
                <a:ea typeface="ＭＳ Ｐゴシック" pitchFamily="34" charset="-128"/>
              </a:rPr>
            </a:br>
            <a:r>
              <a:rPr lang="en-GB" altLang="en-US" noProof="1">
                <a:ea typeface="ＭＳ Ｐゴシック" pitchFamily="34" charset="-128"/>
              </a:rPr>
              <a:t>China 28%, United States 15%, EU27 8%, India 7%, Russia 5%, and Japan 3%</a:t>
            </a:r>
          </a:p>
        </p:txBody>
      </p:sp>
      <p:sp>
        <p:nvSpPr>
          <p:cNvPr id="4" name="Text Placeholder 3"/>
          <p:cNvSpPr>
            <a:spLocks noGrp="1"/>
          </p:cNvSpPr>
          <p:nvPr>
            <p:ph type="body" sz="quarter" idx="12"/>
          </p:nvPr>
        </p:nvSpPr>
        <p:spPr/>
        <p:txBody>
          <a:bodyPr>
            <a:normAutofit/>
          </a:bodyPr>
          <a:lstStyle/>
          <a:p>
            <a:pPr>
              <a:spcBef>
                <a:spcPts val="0"/>
              </a:spcBef>
            </a:pPr>
            <a:r>
              <a:rPr lang="en-GB" altLang="en-US" noProof="1">
                <a:ea typeface="ＭＳ Ｐゴシック" pitchFamily="34" charset="-128"/>
              </a:rPr>
              <a:t>Bunker fuels, used for international transport, are 3.5% of global emissions.</a:t>
            </a:r>
            <a:br>
              <a:rPr lang="en-GB" altLang="en-US" noProof="1">
                <a:ea typeface="ＭＳ Ｐゴシック" pitchFamily="34" charset="-128"/>
              </a:rPr>
            </a:br>
            <a:r>
              <a:rPr lang="en-GB" altLang="en-US" noProof="1">
                <a:ea typeface="ＭＳ Ｐゴシック" pitchFamily="34" charset="-128"/>
              </a:rPr>
              <a:t>Source: </a:t>
            </a:r>
            <a:r>
              <a:rPr lang="en-GB" altLang="en-US" noProof="1">
                <a:ea typeface="ＭＳ Ｐゴシック" pitchFamily="34" charset="-128"/>
                <a:hlinkClick r:id="rId3"/>
              </a:rPr>
              <a:t>CDIAC</a:t>
            </a:r>
            <a:r>
              <a:rPr lang="en-GB" altLang="en-US" noProof="1">
                <a:ea typeface="ＭＳ Ｐゴシック" pitchFamily="34" charset="-128"/>
              </a:rPr>
              <a:t>; </a:t>
            </a:r>
            <a:r>
              <a:rPr lang="en-GB" altLang="en-US" noProof="1">
                <a:ea typeface="ＭＳ Ｐゴシック" pitchFamily="34" charset="-128"/>
                <a:hlinkClick r:id="rId4"/>
              </a:rPr>
              <a:t>Peters et al 2019</a:t>
            </a:r>
            <a:r>
              <a:rPr lang="en-GB" altLang="en-US" noProof="1">
                <a:ea typeface="ＭＳ Ｐゴシック" pitchFamily="34" charset="-128"/>
              </a:rPr>
              <a:t>; </a:t>
            </a:r>
            <a:r>
              <a:rPr lang="en-GB" altLang="en-US" noProof="1">
                <a:ea typeface="ＭＳ Ｐゴシック" pitchFamily="34" charset="-128"/>
                <a:hlinkClick r:id="rId5"/>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6"/>
              </a:rPr>
              <a:t>Global Carbon Budget 2020</a:t>
            </a:r>
            <a:endParaRPr lang="en-GB" altLang="en-US" noProof="1">
              <a:ea typeface="ＭＳ Ｐゴシック" pitchFamily="34" charset="-128"/>
            </a:endParaRPr>
          </a:p>
        </p:txBody>
      </p:sp>
      <p:pic>
        <p:nvPicPr>
          <p:cNvPr id="7" name="Picture Placeholder 6">
            <a:extLst>
              <a:ext uri="{FF2B5EF4-FFF2-40B4-BE49-F238E27FC236}">
                <a16:creationId xmlns:a16="http://schemas.microsoft.com/office/drawing/2014/main" id="{92F0A56F-EC1E-48FF-BF80-360C0FCB6DAF}"/>
              </a:ext>
            </a:extLst>
          </p:cNvPr>
          <p:cNvPicPr>
            <a:picLocks noGrp="1" noChangeAspect="1"/>
          </p:cNvPicPr>
          <p:nvPr>
            <p:ph type="pic" sz="quarter" idx="4294967295"/>
          </p:nvPr>
        </p:nvPicPr>
        <p:blipFill rotWithShape="1">
          <a:blip r:embed="rId7"/>
          <a:srcRect l="-14762" r="-14762"/>
          <a:stretch/>
        </p:blipFill>
        <p:spPr>
          <a:xfrm>
            <a:off x="720006" y="1440000"/>
            <a:ext cx="10773833" cy="4680000"/>
          </a:xfrm>
        </p:spPr>
      </p:pic>
    </p:spTree>
    <p:extLst>
      <p:ext uri="{BB962C8B-B14F-4D97-AF65-F5344CB8AC3E}">
        <p14:creationId xmlns:p14="http://schemas.microsoft.com/office/powerpoint/2010/main" val="3338457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ltLang="en-US" noProof="1">
                <a:ea typeface="ＭＳ Ｐゴシック" pitchFamily="34" charset="-128"/>
              </a:rPr>
              <a:t>Top emitters: Fossil CO</a:t>
            </a:r>
            <a:r>
              <a:rPr lang="en-GB" altLang="en-US" baseline="-25000" noProof="1">
                <a:ea typeface="ＭＳ Ｐゴシック" pitchFamily="34" charset="-128"/>
              </a:rPr>
              <a:t>2</a:t>
            </a:r>
            <a:r>
              <a:rPr lang="en-GB" altLang="en-US" noProof="1">
                <a:ea typeface="ＭＳ Ｐゴシック" pitchFamily="34" charset="-128"/>
              </a:rPr>
              <a:t> Emissions per capita to 2019</a:t>
            </a:r>
            <a:endParaRPr lang="en-GB" noProof="1"/>
          </a:p>
        </p:txBody>
      </p:sp>
      <p:sp>
        <p:nvSpPr>
          <p:cNvPr id="3" name="Text Placeholder 2"/>
          <p:cNvSpPr>
            <a:spLocks noGrp="1"/>
          </p:cNvSpPr>
          <p:nvPr>
            <p:ph type="body" sz="quarter" idx="10"/>
          </p:nvPr>
        </p:nvSpPr>
        <p:spPr/>
        <p:txBody>
          <a:bodyPr rtlCol="0">
            <a:normAutofit/>
          </a:bodyPr>
          <a:lstStyle/>
          <a:p>
            <a:pPr>
              <a:defRPr/>
            </a:pPr>
            <a:r>
              <a:rPr lang="en-GB" noProof="1"/>
              <a:t>Countries have a broad range of per capita emissions reflecting their national circumstances</a:t>
            </a:r>
            <a:endParaRPr lang="en-GB" altLang="en-US" noProof="1">
              <a:latin typeface="Calibri"/>
              <a:ea typeface="ＭＳ Ｐゴシック" pitchFamily="34" charset="-128"/>
              <a:cs typeface="Calibri"/>
            </a:endParaRPr>
          </a:p>
        </p:txBody>
      </p:sp>
      <p:sp>
        <p:nvSpPr>
          <p:cNvPr id="14339" name="Text Placeholder 4"/>
          <p:cNvSpPr>
            <a:spLocks noGrp="1"/>
          </p:cNvSpPr>
          <p:nvPr>
            <p:ph type="body" sz="quarter" idx="12"/>
          </p:nvPr>
        </p:nvSpPr>
        <p:spPr/>
        <p:txBody>
          <a:bodyPr>
            <a:normAutofit/>
          </a:bodyPr>
          <a:lstStyle/>
          <a:p>
            <a:r>
              <a:rPr lang="en-GB" altLang="en-US" noProof="1">
                <a:ea typeface="ＭＳ Ｐゴシック" pitchFamily="34" charset="-128"/>
              </a:rPr>
              <a:t>Source: </a:t>
            </a:r>
            <a:r>
              <a:rPr lang="en-GB" altLang="en-US" noProof="1">
                <a:ea typeface="ＭＳ Ｐゴシック" pitchFamily="34" charset="-128"/>
                <a:hlinkClick r:id="rId3"/>
              </a:rPr>
              <a:t>CDIAC</a:t>
            </a:r>
            <a:r>
              <a:rPr lang="en-GB" altLang="en-US" noProof="1">
                <a:ea typeface="ＭＳ Ｐゴシック" pitchFamily="34" charset="-128"/>
              </a:rPr>
              <a:t>; </a:t>
            </a:r>
            <a:r>
              <a:rPr lang="en-GB" altLang="en-US" noProof="1">
                <a:ea typeface="ＭＳ Ｐゴシック" pitchFamily="34" charset="-128"/>
                <a:hlinkClick r:id="rId4"/>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5"/>
              </a:rPr>
              <a:t>Global Carbon Budget 2020</a:t>
            </a:r>
            <a:endParaRPr lang="en-GB" altLang="en-US" noProof="1">
              <a:ea typeface="ＭＳ Ｐゴシック" pitchFamily="34" charset="-128"/>
            </a:endParaRPr>
          </a:p>
        </p:txBody>
      </p:sp>
      <p:pic>
        <p:nvPicPr>
          <p:cNvPr id="7" name="Picture Placeholder 6">
            <a:extLst>
              <a:ext uri="{FF2B5EF4-FFF2-40B4-BE49-F238E27FC236}">
                <a16:creationId xmlns:a16="http://schemas.microsoft.com/office/drawing/2014/main" id="{8501F313-86B7-4156-9AD7-58024BFDB427}"/>
              </a:ext>
            </a:extLst>
          </p:cNvPr>
          <p:cNvPicPr>
            <a:picLocks noGrp="1" noChangeAspect="1"/>
          </p:cNvPicPr>
          <p:nvPr>
            <p:ph type="pic" sz="quarter" idx="4294967295"/>
          </p:nvPr>
        </p:nvPicPr>
        <p:blipFill rotWithShape="1">
          <a:blip r:embed="rId6"/>
          <a:srcRect l="-14762" r="-14762"/>
          <a:stretch/>
        </p:blipFill>
        <p:spPr>
          <a:xfrm>
            <a:off x="720006" y="1440000"/>
            <a:ext cx="10773833" cy="4680000"/>
          </a:xfrm>
        </p:spPr>
      </p:pic>
    </p:spTree>
    <p:extLst>
      <p:ext uri="{BB962C8B-B14F-4D97-AF65-F5344CB8AC3E}">
        <p14:creationId xmlns:p14="http://schemas.microsoft.com/office/powerpoint/2010/main" val="35436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847200952"/>
              </p:ext>
            </p:extLst>
          </p:nvPr>
        </p:nvGraphicFramePr>
        <p:xfrm>
          <a:off x="1966559" y="822326"/>
          <a:ext cx="8258901" cy="5102814"/>
        </p:xfrm>
        <a:graphic>
          <a:graphicData uri="http://schemas.openxmlformats.org/drawingml/2006/table">
            <a:tbl>
              <a:tblPr/>
              <a:tblGrid>
                <a:gridCol w="2591208">
                  <a:extLst>
                    <a:ext uri="{9D8B030D-6E8A-4147-A177-3AD203B41FA5}">
                      <a16:colId xmlns:a16="http://schemas.microsoft.com/office/drawing/2014/main" val="20000"/>
                    </a:ext>
                  </a:extLst>
                </a:gridCol>
                <a:gridCol w="1737837">
                  <a:extLst>
                    <a:ext uri="{9D8B030D-6E8A-4147-A177-3AD203B41FA5}">
                      <a16:colId xmlns:a16="http://schemas.microsoft.com/office/drawing/2014/main" val="20001"/>
                    </a:ext>
                  </a:extLst>
                </a:gridCol>
                <a:gridCol w="982464">
                  <a:extLst>
                    <a:ext uri="{9D8B030D-6E8A-4147-A177-3AD203B41FA5}">
                      <a16:colId xmlns:a16="http://schemas.microsoft.com/office/drawing/2014/main" val="20002"/>
                    </a:ext>
                  </a:extLst>
                </a:gridCol>
                <a:gridCol w="982464">
                  <a:extLst>
                    <a:ext uri="{9D8B030D-6E8A-4147-A177-3AD203B41FA5}">
                      <a16:colId xmlns:a16="http://schemas.microsoft.com/office/drawing/2014/main" val="20003"/>
                    </a:ext>
                  </a:extLst>
                </a:gridCol>
                <a:gridCol w="982464">
                  <a:extLst>
                    <a:ext uri="{9D8B030D-6E8A-4147-A177-3AD203B41FA5}">
                      <a16:colId xmlns:a16="http://schemas.microsoft.com/office/drawing/2014/main" val="20004"/>
                    </a:ext>
                  </a:extLst>
                </a:gridCol>
                <a:gridCol w="982464">
                  <a:extLst>
                    <a:ext uri="{9D8B030D-6E8A-4147-A177-3AD203B41FA5}">
                      <a16:colId xmlns:a16="http://schemas.microsoft.com/office/drawing/2014/main" val="20005"/>
                    </a:ext>
                  </a:extLst>
                </a:gridCol>
              </a:tblGrid>
              <a:tr h="226298">
                <a:tc>
                  <a:txBody>
                    <a:bodyPr/>
                    <a:lstStyle/>
                    <a:p>
                      <a:pPr algn="l" fontAlgn="b"/>
                      <a:r>
                        <a:rPr lang="en-US" sz="1600" b="0" i="0" u="none" strike="noStrike">
                          <a:solidFill>
                            <a:srgbClr val="4C9BDB"/>
                          </a:solidFill>
                          <a:effectLst/>
                          <a:latin typeface="Calibri"/>
                          <a:cs typeface="Calibri"/>
                        </a:rPr>
                        <a:t> </a:t>
                      </a:r>
                    </a:p>
                  </a:txBody>
                  <a:tcPr marL="11203" marR="11203" marT="11203" marB="0" anchor="b">
                    <a:lnL>
                      <a:noFill/>
                    </a:lnL>
                    <a:lnR>
                      <a:noFill/>
                    </a:lnR>
                    <a:lnT>
                      <a:noFill/>
                    </a:lnT>
                    <a:lnB>
                      <a:noFill/>
                    </a:lnB>
                    <a:lnTlToBr w="12700" cmpd="sng">
                      <a:noFill/>
                      <a:prstDash val="solid"/>
                    </a:lnTlToBr>
                    <a:lnBlToTr w="12700" cmpd="sng">
                      <a:noFill/>
                      <a:prstDash val="solid"/>
                    </a:lnBlToTr>
                    <a:solidFill>
                      <a:srgbClr val="FFFFFF"/>
                    </a:solidFill>
                  </a:tcPr>
                </a:tc>
                <a:tc gridSpan="5">
                  <a:txBody>
                    <a:bodyPr/>
                    <a:lstStyle/>
                    <a:p>
                      <a:pPr algn="ctr" fontAlgn="ctr"/>
                      <a:r>
                        <a:rPr lang="en-US" sz="1800" b="1" i="0" u="none" strike="noStrike">
                          <a:solidFill>
                            <a:srgbClr val="4C9BDB"/>
                          </a:solidFill>
                          <a:effectLst/>
                          <a:latin typeface="Calibri"/>
                          <a:cs typeface="Calibri"/>
                        </a:rPr>
                        <a:t>Emissions 2019</a:t>
                      </a:r>
                    </a:p>
                  </a:txBody>
                  <a:tcPr marL="11203" marR="11203" marT="11203" marB="0" anchor="ctr">
                    <a:lnL>
                      <a:noFill/>
                    </a:lnL>
                    <a:lnR>
                      <a:noFill/>
                    </a:lnR>
                    <a:lnT>
                      <a:noFill/>
                    </a:lnT>
                    <a:lnB>
                      <a:noFill/>
                    </a:lnB>
                    <a:lnTlToBr w="12700" cmpd="sng">
                      <a:noFill/>
                      <a:prstDash val="solid"/>
                    </a:lnTlToBr>
                    <a:lnBlToTr w="12700" cmpd="sng">
                      <a:noFill/>
                      <a:prstDash val="solid"/>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6298">
                <a:tc rowSpan="2">
                  <a:txBody>
                    <a:bodyPr/>
                    <a:lstStyle/>
                    <a:p>
                      <a:pPr algn="ctr" fontAlgn="ctr"/>
                      <a:r>
                        <a:rPr lang="en-US" sz="1600" b="0" i="0" u="none" strike="noStrike">
                          <a:solidFill>
                            <a:srgbClr val="4C9BDB"/>
                          </a:solidFill>
                          <a:effectLst/>
                          <a:latin typeface="Calibri"/>
                          <a:cs typeface="Calibri"/>
                        </a:rPr>
                        <a:t>Region/Country</a:t>
                      </a:r>
                    </a:p>
                  </a:txBody>
                  <a:tcPr marL="11203" marR="11203" marT="11203"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1600" b="0" i="0" u="none" strike="noStrike">
                          <a:solidFill>
                            <a:srgbClr val="4C9BDB"/>
                          </a:solidFill>
                          <a:effectLst/>
                          <a:latin typeface="Calibri"/>
                          <a:cs typeface="Calibri"/>
                        </a:rPr>
                        <a:t>Per capita</a:t>
                      </a:r>
                    </a:p>
                  </a:txBody>
                  <a:tcPr marL="11203" marR="11203" marT="11203" marB="0" anchor="ctr">
                    <a:lnL>
                      <a:noFill/>
                    </a:lnL>
                    <a:lnR>
                      <a:noFill/>
                    </a:lnR>
                    <a:lnT>
                      <a:noFill/>
                    </a:lnT>
                    <a:lnB>
                      <a:noFill/>
                    </a:lnB>
                    <a:lnTlToBr w="12700" cmpd="sng">
                      <a:noFill/>
                      <a:prstDash val="solid"/>
                    </a:lnTlToBr>
                    <a:lnBlToTr w="12700" cmpd="sng">
                      <a:noFill/>
                      <a:prstDash val="solid"/>
                    </a:lnBlToTr>
                    <a:solidFill>
                      <a:srgbClr val="F2F2F2"/>
                    </a:solidFill>
                  </a:tcPr>
                </a:tc>
                <a:tc gridSpan="2">
                  <a:txBody>
                    <a:bodyPr/>
                    <a:lstStyle/>
                    <a:p>
                      <a:pPr algn="ctr" fontAlgn="ctr"/>
                      <a:r>
                        <a:rPr lang="en-US" sz="1600" b="0" i="0" u="none" strike="noStrike">
                          <a:solidFill>
                            <a:srgbClr val="4C9BDB"/>
                          </a:solidFill>
                          <a:effectLst/>
                          <a:latin typeface="Calibri"/>
                          <a:cs typeface="Calibri"/>
                        </a:rPr>
                        <a:t>Total</a:t>
                      </a:r>
                    </a:p>
                  </a:txBody>
                  <a:tcPr marL="11203" marR="11203" marT="11203" marB="0" anchor="ctr">
                    <a:lnL>
                      <a:noFill/>
                    </a:lnL>
                    <a:lnR>
                      <a:noFill/>
                    </a:lnR>
                    <a:lnT>
                      <a:noFill/>
                    </a:lnT>
                    <a:lnB>
                      <a:noFill/>
                    </a:lnB>
                    <a:lnTlToBr w="12700" cmpd="sng">
                      <a:noFill/>
                      <a:prstDash val="solid"/>
                    </a:lnTlToBr>
                    <a:lnBlToTr w="12700" cmpd="sng">
                      <a:noFill/>
                      <a:prstDash val="solid"/>
                    </a:lnBlToTr>
                    <a:solidFill>
                      <a:srgbClr val="D9D9D9"/>
                    </a:solidFill>
                  </a:tcPr>
                </a:tc>
                <a:tc hMerge="1">
                  <a:txBody>
                    <a:bodyPr/>
                    <a:lstStyle/>
                    <a:p>
                      <a:endParaRPr lang="en-US"/>
                    </a:p>
                  </a:txBody>
                  <a:tcPr/>
                </a:tc>
                <a:tc gridSpan="2">
                  <a:txBody>
                    <a:bodyPr/>
                    <a:lstStyle/>
                    <a:p>
                      <a:pPr algn="ctr" fontAlgn="ctr"/>
                      <a:r>
                        <a:rPr lang="en-US" sz="1600" b="0" i="0" u="none" strike="noStrike">
                          <a:solidFill>
                            <a:srgbClr val="4C9BDB"/>
                          </a:solidFill>
                          <a:effectLst/>
                          <a:latin typeface="Calibri"/>
                          <a:cs typeface="Calibri"/>
                        </a:rPr>
                        <a:t>Growth </a:t>
                      </a:r>
                      <a:r>
                        <a:rPr lang="en-US" sz="1600" b="0" i="0" u="none" strike="noStrike">
                          <a:solidFill>
                            <a:srgbClr val="4C9BDB"/>
                          </a:solidFill>
                          <a:effectLst/>
                          <a:latin typeface="+mn-lt"/>
                          <a:cs typeface="Calibri"/>
                        </a:rPr>
                        <a:t>2018–19</a:t>
                      </a:r>
                      <a:endParaRPr lang="en-US" sz="1600" b="0" i="0" u="none" strike="noStrike">
                        <a:solidFill>
                          <a:srgbClr val="4C9BDB"/>
                        </a:solidFill>
                        <a:effectLst/>
                        <a:latin typeface="Calibri"/>
                        <a:cs typeface="Calibri"/>
                      </a:endParaRPr>
                    </a:p>
                  </a:txBody>
                  <a:tcPr marL="11203" marR="11203" marT="11203" marB="0" anchor="ctr">
                    <a:lnL>
                      <a:noFill/>
                    </a:lnL>
                    <a:lnR>
                      <a:noFill/>
                    </a:lnR>
                    <a:lnT>
                      <a:noFill/>
                    </a:lnT>
                    <a:lnB>
                      <a:noFill/>
                    </a:lnB>
                    <a:lnTlToBr w="12700" cmpd="sng">
                      <a:noFill/>
                      <a:prstDash val="solid"/>
                    </a:lnTlToBr>
                    <a:lnBlToTr w="12700" cmpd="sng">
                      <a:noFill/>
                      <a:prstDash val="solid"/>
                    </a:lnBlToTr>
                    <a:solidFill>
                      <a:srgbClr val="BFBFBF"/>
                    </a:solidFill>
                  </a:tcPr>
                </a:tc>
                <a:tc hMerge="1">
                  <a:txBody>
                    <a:bodyPr/>
                    <a:lstStyle/>
                    <a:p>
                      <a:endParaRPr lang="en-US"/>
                    </a:p>
                  </a:txBody>
                  <a:tcPr/>
                </a:tc>
                <a:extLst>
                  <a:ext uri="{0D108BD9-81ED-4DB2-BD59-A6C34878D82A}">
                    <a16:rowId xmlns:a16="http://schemas.microsoft.com/office/drawing/2014/main" val="10001"/>
                  </a:ext>
                </a:extLst>
              </a:tr>
              <a:tr h="226298">
                <a:tc vMerge="1">
                  <a:txBody>
                    <a:bodyPr/>
                    <a:lstStyle/>
                    <a:p>
                      <a:endParaRPr lang="en-US"/>
                    </a:p>
                  </a:txBody>
                  <a:tcPr/>
                </a:tc>
                <a:tc>
                  <a:txBody>
                    <a:bodyPr/>
                    <a:lstStyle/>
                    <a:p>
                      <a:pPr algn="ctr" fontAlgn="ctr"/>
                      <a:r>
                        <a:rPr lang="en-US" sz="1600" b="0" i="0" u="none" strike="noStrike">
                          <a:solidFill>
                            <a:srgbClr val="4C9BDB"/>
                          </a:solidFill>
                          <a:effectLst/>
                          <a:latin typeface="Calibri"/>
                          <a:cs typeface="Calibri"/>
                        </a:rPr>
                        <a:t>tCO</a:t>
                      </a:r>
                      <a:r>
                        <a:rPr lang="en-US" sz="1600" b="0" i="0" u="none" strike="noStrike" baseline="-25000">
                          <a:solidFill>
                            <a:srgbClr val="4C9BDB"/>
                          </a:solidFill>
                          <a:effectLst/>
                          <a:latin typeface="Calibri"/>
                          <a:cs typeface="Calibri"/>
                        </a:rPr>
                        <a:t>2</a:t>
                      </a:r>
                      <a:r>
                        <a:rPr lang="en-US" sz="1600" b="0" i="0" u="none" strike="noStrike">
                          <a:solidFill>
                            <a:srgbClr val="4C9BDB"/>
                          </a:solidFill>
                          <a:effectLst/>
                          <a:latin typeface="Calibri"/>
                          <a:cs typeface="Calibri"/>
                        </a:rPr>
                        <a:t> per person</a:t>
                      </a:r>
                    </a:p>
                  </a:txBody>
                  <a:tcPr marL="11203" marR="11203" marT="11203"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US" sz="1600" b="0" i="0" u="none" strike="noStrike">
                          <a:solidFill>
                            <a:srgbClr val="4C9BDB"/>
                          </a:solidFill>
                          <a:effectLst/>
                          <a:latin typeface="Calibri"/>
                          <a:cs typeface="Calibri"/>
                        </a:rPr>
                        <a:t>GtCO</a:t>
                      </a:r>
                      <a:r>
                        <a:rPr lang="en-US" sz="1600" b="0" i="0" u="none" strike="noStrike" baseline="-25000">
                          <a:solidFill>
                            <a:srgbClr val="4C9BDB"/>
                          </a:solidFill>
                          <a:effectLst/>
                          <a:latin typeface="Calibri"/>
                          <a:cs typeface="Calibri"/>
                        </a:rPr>
                        <a:t>2</a:t>
                      </a:r>
                    </a:p>
                  </a:txBody>
                  <a:tcPr marL="11203" marR="11203" marT="11203"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US" sz="1600" b="0" i="0" u="none" strike="noStrike">
                          <a:solidFill>
                            <a:srgbClr val="4C9BDB"/>
                          </a:solidFill>
                          <a:effectLst/>
                          <a:latin typeface="Calibri"/>
                          <a:cs typeface="Calibri"/>
                        </a:rPr>
                        <a:t>%</a:t>
                      </a:r>
                    </a:p>
                  </a:txBody>
                  <a:tcPr marL="11203" marR="11203" marT="11203"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US" sz="1600" b="0" i="0" u="none" strike="noStrike">
                          <a:solidFill>
                            <a:srgbClr val="4C9BDB"/>
                          </a:solidFill>
                          <a:effectLst/>
                          <a:latin typeface="Calibri"/>
                          <a:cs typeface="Calibri"/>
                        </a:rPr>
                        <a:t>GtCO</a:t>
                      </a:r>
                      <a:r>
                        <a:rPr lang="en-US" sz="1600" b="0" i="0" u="none" strike="noStrike" baseline="-25000">
                          <a:solidFill>
                            <a:srgbClr val="4C9BDB"/>
                          </a:solidFill>
                          <a:effectLst/>
                          <a:latin typeface="Calibri"/>
                          <a:cs typeface="Calibri"/>
                        </a:rPr>
                        <a:t>2</a:t>
                      </a:r>
                    </a:p>
                  </a:txBody>
                  <a:tcPr marL="11203" marR="11203" marT="11203" marB="0" anchor="b">
                    <a:lnL>
                      <a:noFill/>
                    </a:lnL>
                    <a:lnR>
                      <a:noFill/>
                    </a:lnR>
                    <a:lnT>
                      <a:noFill/>
                    </a:lnT>
                    <a:lnB>
                      <a:noFill/>
                    </a:lnB>
                    <a:lnTlToBr w="12700" cmpd="sng">
                      <a:noFill/>
                      <a:prstDash val="solid"/>
                    </a:lnTlToBr>
                    <a:lnBlToTr w="12700" cmpd="sng">
                      <a:noFill/>
                      <a:prstDash val="solid"/>
                    </a:lnBlToTr>
                    <a:solidFill>
                      <a:srgbClr val="BFBFBF"/>
                    </a:solidFill>
                  </a:tcPr>
                </a:tc>
                <a:tc>
                  <a:txBody>
                    <a:bodyPr/>
                    <a:lstStyle/>
                    <a:p>
                      <a:pPr algn="ctr" fontAlgn="b"/>
                      <a:r>
                        <a:rPr lang="en-US" sz="1600" b="0" i="0" u="none" strike="noStrike">
                          <a:solidFill>
                            <a:srgbClr val="4C9BDB"/>
                          </a:solidFill>
                          <a:effectLst/>
                          <a:latin typeface="Calibri"/>
                          <a:cs typeface="Calibri"/>
                        </a:rPr>
                        <a:t>%</a:t>
                      </a:r>
                    </a:p>
                  </a:txBody>
                  <a:tcPr marL="11203" marR="11203" marT="11203" marB="0" anchor="b">
                    <a:lnL>
                      <a:noFill/>
                    </a:lnL>
                    <a:lnR>
                      <a:noFill/>
                    </a:lnR>
                    <a:lnT>
                      <a:noFill/>
                    </a:lnT>
                    <a:lnB>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0002"/>
                  </a:ext>
                </a:extLst>
              </a:tr>
              <a:tr h="226298">
                <a:tc>
                  <a:txBody>
                    <a:bodyPr/>
                    <a:lstStyle/>
                    <a:p>
                      <a:pPr algn="l" fontAlgn="b"/>
                      <a:r>
                        <a:rPr lang="en-GB" sz="1600" b="0" i="0" u="none" strike="noStrike">
                          <a:solidFill>
                            <a:srgbClr val="4C9BDB"/>
                          </a:solidFill>
                          <a:effectLst/>
                          <a:latin typeface="Arial" panose="020B0604020202020204" pitchFamily="34" charset="0"/>
                        </a:rPr>
                        <a:t>Global (including bunkers)</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GB" sz="1600" b="0" i="0" u="none" strike="noStrike">
                          <a:solidFill>
                            <a:srgbClr val="4C9BDB"/>
                          </a:solidFill>
                          <a:effectLst/>
                          <a:latin typeface="Arial" panose="020B0604020202020204" pitchFamily="34" charset="0"/>
                        </a:rPr>
                        <a:t>4.7</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GB" sz="1600" b="0" i="0" u="none" strike="noStrike">
                          <a:solidFill>
                            <a:srgbClr val="4C9BDB"/>
                          </a:solidFill>
                          <a:effectLst/>
                          <a:latin typeface="Arial" panose="020B0604020202020204" pitchFamily="34" charset="0"/>
                        </a:rPr>
                        <a:t>36.44</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100</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0.022</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c>
                  <a:txBody>
                    <a:bodyPr/>
                    <a:lstStyle/>
                    <a:p>
                      <a:pPr algn="ctr" fontAlgn="b"/>
                      <a:r>
                        <a:rPr lang="en-GB" sz="1600" b="0" i="0" u="none" strike="noStrike">
                          <a:solidFill>
                            <a:srgbClr val="4C9BDB"/>
                          </a:solidFill>
                          <a:effectLst/>
                          <a:latin typeface="Arial" panose="020B0604020202020204" pitchFamily="34" charset="0"/>
                        </a:rPr>
                        <a:t>0.1</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0003"/>
                  </a:ext>
                </a:extLst>
              </a:tr>
              <a:tr h="226298">
                <a:tc>
                  <a:txBody>
                    <a:bodyPr/>
                    <a:lstStyle/>
                    <a:p>
                      <a:pPr algn="l" fontAlgn="b"/>
                      <a:endParaRPr lang="en-GB" sz="1600" b="0" i="0" u="none" strike="noStrike">
                        <a:solidFill>
                          <a:srgbClr val="4C9BDB"/>
                        </a:solidFill>
                        <a:effectLst/>
                        <a:latin typeface="Arial" panose="020B0604020202020204" pitchFamily="34" charset="0"/>
                      </a:endParaRPr>
                    </a:p>
                  </a:txBody>
                  <a:tcPr marL="9525" marR="9525" marT="9525" marB="0" anchor="b">
                    <a:lnL>
                      <a:noFill/>
                    </a:lnL>
                    <a:lnR>
                      <a:noFill/>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5">
                  <a:txBody>
                    <a:bodyPr/>
                    <a:lstStyle/>
                    <a:p>
                      <a:pPr algn="ctr" fontAlgn="b"/>
                      <a:r>
                        <a:rPr lang="en-GB" sz="1600" b="1" i="0" u="none" strike="noStrike">
                          <a:solidFill>
                            <a:srgbClr val="4C9BDB"/>
                          </a:solidFill>
                          <a:effectLst/>
                          <a:latin typeface="Arial" panose="020B0604020202020204" pitchFamily="34" charset="0"/>
                        </a:rPr>
                        <a:t>OECD Countries</a:t>
                      </a:r>
                    </a:p>
                  </a:txBody>
                  <a:tcPr marL="9525" marR="9525" marT="9525" marB="0" anchor="b">
                    <a:lnL>
                      <a:noFill/>
                    </a:lnL>
                    <a:lnR>
                      <a:noFill/>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r h="247119">
                <a:tc>
                  <a:txBody>
                    <a:bodyPr/>
                    <a:lstStyle/>
                    <a:p>
                      <a:pPr algn="l" fontAlgn="b"/>
                      <a:r>
                        <a:rPr lang="en-GB" sz="1600" b="0" i="0" u="none" strike="noStrike">
                          <a:solidFill>
                            <a:srgbClr val="4C9BDB"/>
                          </a:solidFill>
                          <a:effectLst/>
                          <a:latin typeface="Arial" panose="020B0604020202020204" pitchFamily="34" charset="0"/>
                        </a:rPr>
                        <a:t>OECD</a:t>
                      </a:r>
                    </a:p>
                  </a:txBody>
                  <a:tcPr marL="9525" marR="9525" marT="9525"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GB" sz="1600" b="0" i="0" u="none" strike="noStrike">
                          <a:solidFill>
                            <a:srgbClr val="4C9BDB"/>
                          </a:solidFill>
                          <a:effectLst/>
                          <a:latin typeface="Arial" panose="020B0604020202020204" pitchFamily="34" charset="0"/>
                        </a:rPr>
                        <a:t>9.4</a:t>
                      </a:r>
                    </a:p>
                  </a:txBody>
                  <a:tcPr marL="9525" marR="9525" marT="9525"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GB" sz="1600" b="0" i="0" u="none" strike="noStrike">
                          <a:solidFill>
                            <a:srgbClr val="4C9BDB"/>
                          </a:solidFill>
                          <a:effectLst/>
                          <a:latin typeface="Arial" panose="020B0604020202020204" pitchFamily="34" charset="0"/>
                        </a:rPr>
                        <a:t>12.23</a:t>
                      </a:r>
                    </a:p>
                  </a:txBody>
                  <a:tcPr marL="9525" marR="9525" marT="9525"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33.6</a:t>
                      </a:r>
                    </a:p>
                  </a:txBody>
                  <a:tcPr marL="9525" marR="9525" marT="9525"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-0.378</a:t>
                      </a:r>
                    </a:p>
                  </a:txBody>
                  <a:tcPr marL="9525" marR="9525" marT="9525"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GB" sz="1600" b="0" i="0" u="none" strike="noStrike">
                          <a:solidFill>
                            <a:srgbClr val="4C9BDB"/>
                          </a:solidFill>
                          <a:effectLst/>
                          <a:latin typeface="Arial" panose="020B0604020202020204" pitchFamily="34" charset="0"/>
                        </a:rPr>
                        <a:t>-3.0</a:t>
                      </a:r>
                    </a:p>
                  </a:txBody>
                  <a:tcPr marL="9525" marR="9525" marT="9525"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0005"/>
                  </a:ext>
                </a:extLst>
              </a:tr>
              <a:tr h="226298">
                <a:tc>
                  <a:txBody>
                    <a:bodyPr/>
                    <a:lstStyle/>
                    <a:p>
                      <a:pPr algn="l" fontAlgn="b"/>
                      <a:r>
                        <a:rPr lang="en-GB" sz="1600" b="0" i="0" u="none" strike="noStrike">
                          <a:solidFill>
                            <a:srgbClr val="4C9BDB"/>
                          </a:solidFill>
                          <a:effectLst/>
                          <a:latin typeface="Arial" panose="020B0604020202020204" pitchFamily="34" charset="0"/>
                        </a:rPr>
                        <a:t>USA</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fontAlgn="b"/>
                      <a:r>
                        <a:rPr lang="en-GB" sz="1600" b="0" i="0" u="none" strike="noStrike">
                          <a:solidFill>
                            <a:srgbClr val="4C9BDB"/>
                          </a:solidFill>
                          <a:effectLst/>
                          <a:latin typeface="Arial" panose="020B0604020202020204" pitchFamily="34" charset="0"/>
                        </a:rPr>
                        <a:t>16.1</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2F2F2"/>
                    </a:solidFill>
                  </a:tcPr>
                </a:tc>
                <a:tc>
                  <a:txBody>
                    <a:bodyPr/>
                    <a:lstStyle/>
                    <a:p>
                      <a:pPr algn="ctr" fontAlgn="b"/>
                      <a:r>
                        <a:rPr lang="en-GB" sz="1600" b="0" i="0" u="none" strike="noStrike">
                          <a:solidFill>
                            <a:srgbClr val="4C9BDB"/>
                          </a:solidFill>
                          <a:effectLst/>
                          <a:latin typeface="Arial" panose="020B0604020202020204" pitchFamily="34" charset="0"/>
                        </a:rPr>
                        <a:t>5.28</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14.5</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-0.140</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BFBFBF"/>
                    </a:solidFill>
                  </a:tcPr>
                </a:tc>
                <a:tc>
                  <a:txBody>
                    <a:bodyPr/>
                    <a:lstStyle/>
                    <a:p>
                      <a:pPr algn="ctr" fontAlgn="b"/>
                      <a:r>
                        <a:rPr lang="en-GB" sz="1600" b="0" i="0" u="none" strike="noStrike">
                          <a:solidFill>
                            <a:srgbClr val="4C9BDB"/>
                          </a:solidFill>
                          <a:effectLst/>
                          <a:latin typeface="Arial" panose="020B0604020202020204" pitchFamily="34" charset="0"/>
                        </a:rPr>
                        <a:t>-2.6</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0006"/>
                  </a:ext>
                </a:extLst>
              </a:tr>
              <a:tr h="226298">
                <a:tc>
                  <a:txBody>
                    <a:bodyPr/>
                    <a:lstStyle/>
                    <a:p>
                      <a:pPr algn="l" fontAlgn="b"/>
                      <a:r>
                        <a:rPr lang="en-GB" sz="1600" b="0" i="0" u="none" strike="noStrike">
                          <a:solidFill>
                            <a:srgbClr val="4C9BDB"/>
                          </a:solidFill>
                          <a:effectLst/>
                          <a:latin typeface="Arial" panose="020B0604020202020204" pitchFamily="34" charset="0"/>
                        </a:rPr>
                        <a:t>OECD Europe</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GB" sz="1600" b="0" i="0" u="none" strike="noStrike">
                          <a:solidFill>
                            <a:srgbClr val="4C9BDB"/>
                          </a:solidFill>
                          <a:effectLst/>
                          <a:latin typeface="Arial" panose="020B0604020202020204" pitchFamily="34" charset="0"/>
                        </a:rPr>
                        <a:t>6.5</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GB" sz="1600" b="0" i="0" u="none" strike="noStrike">
                          <a:solidFill>
                            <a:srgbClr val="4C9BDB"/>
                          </a:solidFill>
                          <a:effectLst/>
                          <a:latin typeface="Arial" panose="020B0604020202020204" pitchFamily="34" charset="0"/>
                        </a:rPr>
                        <a:t>3.21</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8.8</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-0.145</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c>
                  <a:txBody>
                    <a:bodyPr/>
                    <a:lstStyle/>
                    <a:p>
                      <a:pPr algn="ctr" fontAlgn="b"/>
                      <a:r>
                        <a:rPr lang="en-GB" sz="1600" b="0" i="0" u="none" strike="noStrike">
                          <a:solidFill>
                            <a:srgbClr val="4C9BDB"/>
                          </a:solidFill>
                          <a:effectLst/>
                          <a:latin typeface="Arial" panose="020B0604020202020204" pitchFamily="34" charset="0"/>
                        </a:rPr>
                        <a:t>-4.3</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0007"/>
                  </a:ext>
                </a:extLst>
              </a:tr>
              <a:tr h="226298">
                <a:tc>
                  <a:txBody>
                    <a:bodyPr/>
                    <a:lstStyle/>
                    <a:p>
                      <a:pPr algn="l" fontAlgn="b"/>
                      <a:r>
                        <a:rPr lang="en-GB" sz="1600" b="0" i="0" u="none" strike="noStrike">
                          <a:solidFill>
                            <a:srgbClr val="4C9BDB"/>
                          </a:solidFill>
                          <a:effectLst/>
                          <a:latin typeface="Arial" panose="020B0604020202020204" pitchFamily="34" charset="0"/>
                        </a:rPr>
                        <a:t>Japan</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GB" sz="1600" b="0" i="0" u="none" strike="noStrike">
                          <a:solidFill>
                            <a:srgbClr val="4C9BDB"/>
                          </a:solidFill>
                          <a:effectLst/>
                          <a:latin typeface="Arial" panose="020B0604020202020204" pitchFamily="34" charset="0"/>
                        </a:rPr>
                        <a:t>8.7</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GB" sz="1600" b="0" i="0" u="none" strike="noStrike">
                          <a:solidFill>
                            <a:srgbClr val="4C9BDB"/>
                          </a:solidFill>
                          <a:effectLst/>
                          <a:latin typeface="Arial" panose="020B0604020202020204" pitchFamily="34" charset="0"/>
                        </a:rPr>
                        <a:t>1.11</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3.0</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-0.029</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c>
                  <a:txBody>
                    <a:bodyPr/>
                    <a:lstStyle/>
                    <a:p>
                      <a:pPr algn="ctr" fontAlgn="b"/>
                      <a:r>
                        <a:rPr lang="en-GB" sz="1600" b="0" i="0" u="none" strike="noStrike">
                          <a:solidFill>
                            <a:srgbClr val="4C9BDB"/>
                          </a:solidFill>
                          <a:effectLst/>
                          <a:latin typeface="Arial" panose="020B0604020202020204" pitchFamily="34" charset="0"/>
                        </a:rPr>
                        <a:t>-2.6</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0008"/>
                  </a:ext>
                </a:extLst>
              </a:tr>
              <a:tr h="226298">
                <a:tc>
                  <a:txBody>
                    <a:bodyPr/>
                    <a:lstStyle/>
                    <a:p>
                      <a:pPr algn="l" fontAlgn="b"/>
                      <a:r>
                        <a:rPr lang="en-GB" sz="1600" b="0" i="0" u="none" strike="noStrike">
                          <a:solidFill>
                            <a:srgbClr val="4C9BDB"/>
                          </a:solidFill>
                          <a:effectLst/>
                          <a:latin typeface="Arial" panose="020B0604020202020204" pitchFamily="34" charset="0"/>
                        </a:rPr>
                        <a:t>South Korea</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GB" sz="1600" b="0" i="0" u="none" strike="noStrike">
                          <a:solidFill>
                            <a:srgbClr val="4C9BDB"/>
                          </a:solidFill>
                          <a:effectLst/>
                          <a:latin typeface="Arial" panose="020B0604020202020204" pitchFamily="34" charset="0"/>
                        </a:rPr>
                        <a:t>11.9</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GB" sz="1600" b="0" i="0" u="none" strike="noStrike">
                          <a:solidFill>
                            <a:srgbClr val="4C9BDB"/>
                          </a:solidFill>
                          <a:effectLst/>
                          <a:latin typeface="Arial" panose="020B0604020202020204" pitchFamily="34" charset="0"/>
                        </a:rPr>
                        <a:t>0.61</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1.7</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-0.024</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c>
                  <a:txBody>
                    <a:bodyPr/>
                    <a:lstStyle/>
                    <a:p>
                      <a:pPr algn="ctr" fontAlgn="b"/>
                      <a:r>
                        <a:rPr lang="en-GB" sz="1600" b="0" i="0" u="none" strike="noStrike">
                          <a:solidFill>
                            <a:srgbClr val="4C9BDB"/>
                          </a:solidFill>
                          <a:effectLst/>
                          <a:latin typeface="Arial" panose="020B0604020202020204" pitchFamily="34" charset="0"/>
                        </a:rPr>
                        <a:t>-3.7</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0009"/>
                  </a:ext>
                </a:extLst>
              </a:tr>
              <a:tr h="226298">
                <a:tc>
                  <a:txBody>
                    <a:bodyPr/>
                    <a:lstStyle/>
                    <a:p>
                      <a:pPr algn="l" fontAlgn="b"/>
                      <a:r>
                        <a:rPr lang="en-GB" sz="1600" b="0" i="0" u="none" strike="noStrike">
                          <a:solidFill>
                            <a:srgbClr val="4C9BDB"/>
                          </a:solidFill>
                          <a:effectLst/>
                          <a:latin typeface="Arial" panose="020B0604020202020204" pitchFamily="34" charset="0"/>
                        </a:rPr>
                        <a:t>Canada</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GB" sz="1600" b="0" i="0" u="none" strike="noStrike">
                          <a:solidFill>
                            <a:srgbClr val="4C9BDB"/>
                          </a:solidFill>
                          <a:effectLst/>
                          <a:latin typeface="Arial" panose="020B0604020202020204" pitchFamily="34" charset="0"/>
                        </a:rPr>
                        <a:t>15.4</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GB" sz="1600" b="0" i="0" u="none" strike="noStrike">
                          <a:solidFill>
                            <a:srgbClr val="4C9BDB"/>
                          </a:solidFill>
                          <a:effectLst/>
                          <a:latin typeface="Arial" panose="020B0604020202020204" pitchFamily="34" charset="0"/>
                        </a:rPr>
                        <a:t>0.58</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1.6</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-0.010</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c>
                  <a:txBody>
                    <a:bodyPr/>
                    <a:lstStyle/>
                    <a:p>
                      <a:pPr algn="ctr" fontAlgn="b"/>
                      <a:r>
                        <a:rPr lang="en-GB" sz="1600" b="0" i="0" u="none" strike="noStrike">
                          <a:solidFill>
                            <a:srgbClr val="4C9BDB"/>
                          </a:solidFill>
                          <a:effectLst/>
                          <a:latin typeface="Arial" panose="020B0604020202020204" pitchFamily="34" charset="0"/>
                        </a:rPr>
                        <a:t>-1.7</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0010"/>
                  </a:ext>
                </a:extLst>
              </a:tr>
              <a:tr h="226298">
                <a:tc>
                  <a:txBody>
                    <a:bodyPr/>
                    <a:lstStyle/>
                    <a:p>
                      <a:pPr algn="l" fontAlgn="b"/>
                      <a:endParaRPr lang="en-GB" sz="1600" b="0" i="0" u="none" strike="noStrike">
                        <a:solidFill>
                          <a:srgbClr val="4C9BDB"/>
                        </a:solidFill>
                        <a:effectLst/>
                        <a:latin typeface="Arial" panose="020B0604020202020204" pitchFamily="34" charset="0"/>
                      </a:endParaRPr>
                    </a:p>
                  </a:txBody>
                  <a:tcPr marL="9525" marR="9525" marT="9525" marB="0" anchor="b">
                    <a:lnL>
                      <a:noFill/>
                    </a:lnL>
                    <a:lnR>
                      <a:noFill/>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5">
                  <a:txBody>
                    <a:bodyPr/>
                    <a:lstStyle/>
                    <a:p>
                      <a:pPr algn="ctr" fontAlgn="b"/>
                      <a:r>
                        <a:rPr lang="en-GB" sz="1600" b="1" i="0" u="none" strike="noStrike">
                          <a:solidFill>
                            <a:srgbClr val="4C9BDB"/>
                          </a:solidFill>
                          <a:effectLst/>
                          <a:latin typeface="Arial" panose="020B0604020202020204" pitchFamily="34" charset="0"/>
                        </a:rPr>
                        <a:t>Non-OECD Countries</a:t>
                      </a:r>
                    </a:p>
                  </a:txBody>
                  <a:tcPr marL="9525" marR="9525" marT="9525" marB="0" anchor="b">
                    <a:lnL>
                      <a:noFill/>
                    </a:lnL>
                    <a:lnR>
                      <a:noFill/>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1"/>
                  </a:ext>
                </a:extLst>
              </a:tr>
              <a:tr h="226298">
                <a:tc>
                  <a:txBody>
                    <a:bodyPr/>
                    <a:lstStyle/>
                    <a:p>
                      <a:pPr algn="l" fontAlgn="b"/>
                      <a:r>
                        <a:rPr lang="en-GB" sz="1600" b="0" i="0" u="none" strike="noStrike">
                          <a:solidFill>
                            <a:srgbClr val="4C9BDB"/>
                          </a:solidFill>
                          <a:effectLst/>
                          <a:latin typeface="Arial" panose="020B0604020202020204" pitchFamily="34" charset="0"/>
                        </a:rPr>
                        <a:t>Non-OECD</a:t>
                      </a:r>
                    </a:p>
                  </a:txBody>
                  <a:tcPr marL="9525" marR="9525" marT="9525"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GB" sz="1600" b="0" i="0" u="none" strike="noStrike">
                          <a:solidFill>
                            <a:srgbClr val="4C9BDB"/>
                          </a:solidFill>
                          <a:effectLst/>
                          <a:latin typeface="Arial" panose="020B0604020202020204" pitchFamily="34" charset="0"/>
                        </a:rPr>
                        <a:t>3.6</a:t>
                      </a:r>
                    </a:p>
                  </a:txBody>
                  <a:tcPr marL="9525" marR="9525" marT="9525"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GB" sz="1600" b="0" i="0" u="none" strike="noStrike">
                          <a:solidFill>
                            <a:srgbClr val="4C9BDB"/>
                          </a:solidFill>
                          <a:effectLst/>
                          <a:latin typeface="Arial" panose="020B0604020202020204" pitchFamily="34" charset="0"/>
                        </a:rPr>
                        <a:t>22.94</a:t>
                      </a:r>
                    </a:p>
                  </a:txBody>
                  <a:tcPr marL="9525" marR="9525" marT="9525"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63.0</a:t>
                      </a:r>
                    </a:p>
                  </a:txBody>
                  <a:tcPr marL="9525" marR="9525" marT="9525"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0.400</a:t>
                      </a:r>
                    </a:p>
                  </a:txBody>
                  <a:tcPr marL="9525" marR="9525" marT="9525"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GB" sz="1600" b="0" i="0" u="none" strike="noStrike">
                          <a:solidFill>
                            <a:srgbClr val="4C9BDB"/>
                          </a:solidFill>
                          <a:effectLst/>
                          <a:latin typeface="Arial" panose="020B0604020202020204" pitchFamily="34" charset="0"/>
                        </a:rPr>
                        <a:t>1.8</a:t>
                      </a:r>
                    </a:p>
                  </a:txBody>
                  <a:tcPr marL="9525" marR="9525" marT="9525" marB="0" anchor="b">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0012"/>
                  </a:ext>
                </a:extLst>
              </a:tr>
              <a:tr h="226298">
                <a:tc>
                  <a:txBody>
                    <a:bodyPr/>
                    <a:lstStyle/>
                    <a:p>
                      <a:pPr algn="l" fontAlgn="b"/>
                      <a:r>
                        <a:rPr lang="en-GB" sz="1600" b="0" i="0" u="none" strike="noStrike">
                          <a:solidFill>
                            <a:srgbClr val="4C9BDB"/>
                          </a:solidFill>
                          <a:effectLst/>
                          <a:latin typeface="Arial" panose="020B0604020202020204" pitchFamily="34" charset="0"/>
                        </a:rPr>
                        <a:t>China</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fontAlgn="b"/>
                      <a:r>
                        <a:rPr lang="en-GB" sz="1600" b="0" i="0" u="none" strike="noStrike">
                          <a:solidFill>
                            <a:srgbClr val="4C9BDB"/>
                          </a:solidFill>
                          <a:effectLst/>
                          <a:latin typeface="Arial" panose="020B0604020202020204" pitchFamily="34" charset="0"/>
                        </a:rPr>
                        <a:t>7.1</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2F2F2"/>
                    </a:solidFill>
                  </a:tcPr>
                </a:tc>
                <a:tc>
                  <a:txBody>
                    <a:bodyPr/>
                    <a:lstStyle/>
                    <a:p>
                      <a:pPr algn="ctr" fontAlgn="b"/>
                      <a:r>
                        <a:rPr lang="en-GB" sz="1600" b="0" i="0" u="none" strike="noStrike">
                          <a:solidFill>
                            <a:srgbClr val="4C9BDB"/>
                          </a:solidFill>
                          <a:effectLst/>
                          <a:latin typeface="Arial" panose="020B0604020202020204" pitchFamily="34" charset="0"/>
                        </a:rPr>
                        <a:t>10.17</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27.9</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0.218</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BFBFBF"/>
                    </a:solidFill>
                  </a:tcPr>
                </a:tc>
                <a:tc>
                  <a:txBody>
                    <a:bodyPr/>
                    <a:lstStyle/>
                    <a:p>
                      <a:pPr algn="ctr" fontAlgn="b"/>
                      <a:r>
                        <a:rPr lang="en-GB" sz="1600" b="0" i="0" u="none" strike="noStrike">
                          <a:solidFill>
                            <a:srgbClr val="4C9BDB"/>
                          </a:solidFill>
                          <a:effectLst/>
                          <a:latin typeface="Arial" panose="020B0604020202020204" pitchFamily="34" charset="0"/>
                        </a:rPr>
                        <a:t>2.2</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0013"/>
                  </a:ext>
                </a:extLst>
              </a:tr>
              <a:tr h="226298">
                <a:tc>
                  <a:txBody>
                    <a:bodyPr/>
                    <a:lstStyle/>
                    <a:p>
                      <a:pPr algn="l" fontAlgn="b"/>
                      <a:r>
                        <a:rPr lang="en-GB" sz="1600" b="0" i="0" u="none" strike="noStrike">
                          <a:solidFill>
                            <a:srgbClr val="4C9BDB"/>
                          </a:solidFill>
                          <a:effectLst/>
                          <a:latin typeface="Arial" panose="020B0604020202020204" pitchFamily="34" charset="0"/>
                        </a:rPr>
                        <a:t>India</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GB" sz="1600" b="0" i="0" u="none" strike="noStrike">
                          <a:solidFill>
                            <a:srgbClr val="4C9BDB"/>
                          </a:solidFill>
                          <a:effectLst/>
                          <a:latin typeface="Arial" panose="020B0604020202020204" pitchFamily="34" charset="0"/>
                        </a:rPr>
                        <a:t>1.9</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GB" sz="1600" b="0" i="0" u="none" strike="noStrike">
                          <a:solidFill>
                            <a:srgbClr val="4C9BDB"/>
                          </a:solidFill>
                          <a:effectLst/>
                          <a:latin typeface="Arial" panose="020B0604020202020204" pitchFamily="34" charset="0"/>
                        </a:rPr>
                        <a:t>2.62</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7.2</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0.025</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c>
                  <a:txBody>
                    <a:bodyPr/>
                    <a:lstStyle/>
                    <a:p>
                      <a:pPr algn="ctr" fontAlgn="b"/>
                      <a:r>
                        <a:rPr lang="en-GB" sz="1600" b="0" i="0" u="none" strike="noStrike">
                          <a:solidFill>
                            <a:srgbClr val="4C9BDB"/>
                          </a:solidFill>
                          <a:effectLst/>
                          <a:latin typeface="Arial" panose="020B0604020202020204" pitchFamily="34" charset="0"/>
                        </a:rPr>
                        <a:t>1.0</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0014"/>
                  </a:ext>
                </a:extLst>
              </a:tr>
              <a:tr h="226298">
                <a:tc>
                  <a:txBody>
                    <a:bodyPr/>
                    <a:lstStyle/>
                    <a:p>
                      <a:pPr algn="l" fontAlgn="b"/>
                      <a:r>
                        <a:rPr lang="en-GB" sz="1600" b="0" i="0" u="none" strike="noStrike">
                          <a:solidFill>
                            <a:srgbClr val="4C9BDB"/>
                          </a:solidFill>
                          <a:effectLst/>
                          <a:latin typeface="Arial" panose="020B0604020202020204" pitchFamily="34" charset="0"/>
                        </a:rPr>
                        <a:t>Russia</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GB" sz="1600" b="0" i="0" u="none" strike="noStrike">
                          <a:solidFill>
                            <a:srgbClr val="4C9BDB"/>
                          </a:solidFill>
                          <a:effectLst/>
                          <a:latin typeface="Arial" panose="020B0604020202020204" pitchFamily="34" charset="0"/>
                        </a:rPr>
                        <a:t>11.5</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GB" sz="1600" b="0" i="0" u="none" strike="noStrike">
                          <a:solidFill>
                            <a:srgbClr val="4C9BDB"/>
                          </a:solidFill>
                          <a:effectLst/>
                          <a:latin typeface="Arial" panose="020B0604020202020204" pitchFamily="34" charset="0"/>
                        </a:rPr>
                        <a:t>1.68</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4.6</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-0.013</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c>
                  <a:txBody>
                    <a:bodyPr/>
                    <a:lstStyle/>
                    <a:p>
                      <a:pPr algn="ctr" fontAlgn="b"/>
                      <a:r>
                        <a:rPr lang="en-GB" sz="1600" b="0" i="0" u="none" strike="noStrike">
                          <a:solidFill>
                            <a:srgbClr val="4C9BDB"/>
                          </a:solidFill>
                          <a:effectLst/>
                          <a:latin typeface="Arial" panose="020B0604020202020204" pitchFamily="34" charset="0"/>
                        </a:rPr>
                        <a:t>-0.8</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0015"/>
                  </a:ext>
                </a:extLst>
              </a:tr>
              <a:tr h="226298">
                <a:tc>
                  <a:txBody>
                    <a:bodyPr/>
                    <a:lstStyle/>
                    <a:p>
                      <a:pPr algn="l" fontAlgn="b"/>
                      <a:r>
                        <a:rPr lang="en-GB" sz="1600" b="0" i="0" u="none" strike="noStrike">
                          <a:solidFill>
                            <a:srgbClr val="4C9BDB"/>
                          </a:solidFill>
                          <a:effectLst/>
                          <a:latin typeface="Arial" panose="020B0604020202020204" pitchFamily="34" charset="0"/>
                        </a:rPr>
                        <a:t>Iran</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GB" sz="1600" b="0" i="0" u="none" strike="noStrike">
                          <a:solidFill>
                            <a:srgbClr val="4C9BDB"/>
                          </a:solidFill>
                          <a:effectLst/>
                          <a:latin typeface="Arial" panose="020B0604020202020204" pitchFamily="34" charset="0"/>
                        </a:rPr>
                        <a:t>9.4</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GB" sz="1600" b="0" i="0" u="none" strike="noStrike">
                          <a:solidFill>
                            <a:srgbClr val="4C9BDB"/>
                          </a:solidFill>
                          <a:effectLst/>
                          <a:latin typeface="Arial" panose="020B0604020202020204" pitchFamily="34" charset="0"/>
                        </a:rPr>
                        <a:t>0.78</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2.1</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0.024</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c>
                  <a:txBody>
                    <a:bodyPr/>
                    <a:lstStyle/>
                    <a:p>
                      <a:pPr algn="ctr" fontAlgn="b"/>
                      <a:r>
                        <a:rPr lang="en-GB" sz="1600" b="0" i="0" u="none" strike="noStrike">
                          <a:solidFill>
                            <a:srgbClr val="4C9BDB"/>
                          </a:solidFill>
                          <a:effectLst/>
                          <a:latin typeface="Arial" panose="020B0604020202020204" pitchFamily="34" charset="0"/>
                        </a:rPr>
                        <a:t>3.2</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0016"/>
                  </a:ext>
                </a:extLst>
              </a:tr>
              <a:tr h="226298">
                <a:tc>
                  <a:txBody>
                    <a:bodyPr/>
                    <a:lstStyle/>
                    <a:p>
                      <a:pPr algn="l" fontAlgn="b"/>
                      <a:r>
                        <a:rPr lang="en-GB" sz="1600" b="0" i="0" u="none" strike="noStrike">
                          <a:solidFill>
                            <a:srgbClr val="4C9BDB"/>
                          </a:solidFill>
                          <a:effectLst/>
                          <a:latin typeface="Arial" panose="020B0604020202020204" pitchFamily="34" charset="0"/>
                        </a:rPr>
                        <a:t>Indonesia</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GB" sz="1600" b="0" i="0" u="none" strike="noStrike">
                          <a:solidFill>
                            <a:srgbClr val="4C9BDB"/>
                          </a:solidFill>
                          <a:effectLst/>
                          <a:latin typeface="Arial" panose="020B0604020202020204" pitchFamily="34" charset="0"/>
                        </a:rPr>
                        <a:t>2.3</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GB" sz="1600" b="0" i="0" u="none" strike="noStrike">
                          <a:solidFill>
                            <a:srgbClr val="4C9BDB"/>
                          </a:solidFill>
                          <a:effectLst/>
                          <a:latin typeface="Arial" panose="020B0604020202020204" pitchFamily="34" charset="0"/>
                        </a:rPr>
                        <a:t>0.62</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1.7</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0.041</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c>
                  <a:txBody>
                    <a:bodyPr/>
                    <a:lstStyle/>
                    <a:p>
                      <a:pPr algn="ctr" fontAlgn="b"/>
                      <a:r>
                        <a:rPr lang="en-GB" sz="1600" b="0" i="0" u="none" strike="noStrike">
                          <a:solidFill>
                            <a:srgbClr val="4C9BDB"/>
                          </a:solidFill>
                          <a:effectLst/>
                          <a:latin typeface="Arial" panose="020B0604020202020204" pitchFamily="34" charset="0"/>
                        </a:rPr>
                        <a:t>7.1</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0017"/>
                  </a:ext>
                </a:extLst>
              </a:tr>
              <a:tr h="226298">
                <a:tc>
                  <a:txBody>
                    <a:bodyPr/>
                    <a:lstStyle/>
                    <a:p>
                      <a:pPr algn="l" fontAlgn="b"/>
                      <a:endParaRPr lang="en-GB" sz="1600" b="0" i="0" u="none" strike="noStrike">
                        <a:solidFill>
                          <a:srgbClr val="4C9BDB"/>
                        </a:solidFill>
                        <a:effectLst/>
                        <a:latin typeface="Arial" panose="020B060402020202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gridSpan="5">
                  <a:txBody>
                    <a:bodyPr/>
                    <a:lstStyle/>
                    <a:p>
                      <a:pPr algn="ctr" fontAlgn="b"/>
                      <a:r>
                        <a:rPr lang="en-GB" sz="1600" b="1" i="0" u="none" strike="noStrike">
                          <a:solidFill>
                            <a:srgbClr val="4C9BDB"/>
                          </a:solidFill>
                          <a:effectLst/>
                          <a:latin typeface="Arial" panose="020B0604020202020204" pitchFamily="34" charset="0"/>
                        </a:rPr>
                        <a:t>International Bunkers</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8"/>
                  </a:ext>
                </a:extLst>
              </a:tr>
              <a:tr h="226298">
                <a:tc>
                  <a:txBody>
                    <a:bodyPr/>
                    <a:lstStyle/>
                    <a:p>
                      <a:pPr algn="l" fontAlgn="b"/>
                      <a:r>
                        <a:rPr lang="en-GB" sz="1600" b="0" i="0" u="none" strike="noStrike">
                          <a:solidFill>
                            <a:srgbClr val="4C9BDB"/>
                          </a:solidFill>
                          <a:effectLst/>
                          <a:latin typeface="Arial" panose="020B0604020202020204" pitchFamily="34" charset="0"/>
                        </a:rPr>
                        <a:t>Bunkers</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GB" sz="1600" b="0" i="0" u="none" strike="noStrike">
                          <a:solidFill>
                            <a:srgbClr val="4C9BDB"/>
                          </a:solidFill>
                          <a:effectLst/>
                          <a:latin typeface="Arial" panose="020B0604020202020204" pitchFamily="34" charset="0"/>
                        </a:rPr>
                        <a:t>-</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GB" sz="1600" b="0" i="0" u="none" strike="noStrike">
                          <a:solidFill>
                            <a:srgbClr val="4C9BDB"/>
                          </a:solidFill>
                          <a:effectLst/>
                          <a:latin typeface="Arial" panose="020B0604020202020204" pitchFamily="34" charset="0"/>
                        </a:rPr>
                        <a:t>1.27</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3.5</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GB" sz="1600" b="0" i="0" u="none" strike="noStrike">
                          <a:solidFill>
                            <a:srgbClr val="4C9BDB"/>
                          </a:solidFill>
                          <a:effectLst/>
                          <a:latin typeface="Arial" panose="020B0604020202020204" pitchFamily="34" charset="0"/>
                        </a:rPr>
                        <a:t>0.000</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c>
                  <a:txBody>
                    <a:bodyPr/>
                    <a:lstStyle/>
                    <a:p>
                      <a:pPr algn="ctr" fontAlgn="b"/>
                      <a:r>
                        <a:rPr lang="en-GB" sz="1600" b="0" i="0" u="none" strike="noStrike">
                          <a:solidFill>
                            <a:srgbClr val="4C9BDB"/>
                          </a:solidFill>
                          <a:effectLst/>
                          <a:latin typeface="Arial" panose="020B0604020202020204" pitchFamily="34" charset="0"/>
                        </a:rPr>
                        <a:t>0.0</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0019"/>
                  </a:ext>
                </a:extLst>
              </a:tr>
            </a:tbl>
          </a:graphicData>
        </a:graphic>
      </p:graphicFrame>
      <p:sp>
        <p:nvSpPr>
          <p:cNvPr id="5" name="Title 4"/>
          <p:cNvSpPr>
            <a:spLocks noGrp="1"/>
          </p:cNvSpPr>
          <p:nvPr>
            <p:ph type="title"/>
          </p:nvPr>
        </p:nvSpPr>
        <p:spPr/>
        <p:txBody>
          <a:bodyPr>
            <a:normAutofit/>
          </a:bodyPr>
          <a:lstStyle/>
          <a:p>
            <a:r>
              <a:rPr lang="en-GB" altLang="en-US" noProof="1">
                <a:ea typeface="ＭＳ Ｐゴシック" pitchFamily="34" charset="-128"/>
              </a:rPr>
              <a:t>Key statistics for emisions in 2019</a:t>
            </a:r>
            <a:endParaRPr lang="en-GB" noProof="1"/>
          </a:p>
        </p:txBody>
      </p:sp>
      <p:sp>
        <p:nvSpPr>
          <p:cNvPr id="6" name="Text Placeholder 5"/>
          <p:cNvSpPr>
            <a:spLocks noGrp="1"/>
          </p:cNvSpPr>
          <p:nvPr>
            <p:ph type="body" sz="quarter" idx="4294967295"/>
          </p:nvPr>
        </p:nvSpPr>
        <p:spPr>
          <a:xfrm>
            <a:off x="1524009" y="6242050"/>
            <a:ext cx="9143999" cy="552450"/>
          </a:xfrm>
        </p:spPr>
        <p:txBody>
          <a:bodyPr anchor="b" anchorCtr="0">
            <a:normAutofit/>
          </a:bodyPr>
          <a:lstStyle/>
          <a:p>
            <a:pPr marL="0" indent="0" algn="ctr">
              <a:buNone/>
            </a:pPr>
            <a:r>
              <a:rPr lang="en-GB" altLang="en-US" sz="1400" noProof="1">
                <a:latin typeface="Calibri"/>
                <a:ea typeface="ＭＳ Ｐゴシック" pitchFamily="34" charset="-128"/>
                <a:cs typeface="Calibri"/>
              </a:rPr>
              <a:t>Source: </a:t>
            </a:r>
            <a:r>
              <a:rPr lang="en-GB" altLang="en-US" sz="1400" noProof="1">
                <a:latin typeface="Calibri"/>
                <a:ea typeface="ＭＳ Ｐゴシック" pitchFamily="34" charset="-128"/>
                <a:cs typeface="Calibri"/>
                <a:hlinkClick r:id="rId3"/>
              </a:rPr>
              <a:t>CDIAC</a:t>
            </a:r>
            <a:r>
              <a:rPr lang="en-GB" altLang="en-US" sz="1400" noProof="1">
                <a:latin typeface="Calibri"/>
                <a:ea typeface="ＭＳ Ｐゴシック" pitchFamily="34" charset="-128"/>
                <a:cs typeface="Calibri"/>
              </a:rPr>
              <a:t>; </a:t>
            </a:r>
            <a:r>
              <a:rPr lang="en-GB" altLang="en-US" sz="1400" noProof="1">
                <a:ea typeface="ＭＳ Ｐゴシック" pitchFamily="34" charset="-128"/>
                <a:hlinkClick r:id="rId4"/>
              </a:rPr>
              <a:t>Friedlingstein et al 2020</a:t>
            </a:r>
            <a:r>
              <a:rPr lang="en-GB" altLang="en-US" sz="1400" noProof="1">
                <a:latin typeface="Calibri"/>
                <a:ea typeface="ＭＳ Ｐゴシック" pitchFamily="34" charset="-128"/>
                <a:cs typeface="Calibri"/>
              </a:rPr>
              <a:t>;</a:t>
            </a:r>
            <a:r>
              <a:rPr lang="en-GB" altLang="en-US" sz="1400" noProof="1">
                <a:solidFill>
                  <a:srgbClr val="000000"/>
                </a:solidFill>
                <a:latin typeface="Calibri"/>
                <a:ea typeface="ＭＳ Ｐゴシック" pitchFamily="34" charset="-128"/>
                <a:cs typeface="Calibri"/>
              </a:rPr>
              <a:t> </a:t>
            </a:r>
            <a:r>
              <a:rPr lang="en-GB" altLang="en-US" sz="1400" noProof="1">
                <a:latin typeface="Calibri"/>
                <a:ea typeface="ＭＳ Ｐゴシック" pitchFamily="34" charset="-128"/>
                <a:cs typeface="Calibri"/>
                <a:hlinkClick r:id="rId5"/>
              </a:rPr>
              <a:t>Global Carbon Budget 2020</a:t>
            </a:r>
            <a:endParaRPr lang="en-GB" altLang="en-US" sz="1400" noProof="1">
              <a:latin typeface="Calibri"/>
              <a:ea typeface="ＭＳ Ｐゴシック" pitchFamily="34" charset="-128"/>
              <a:cs typeface="Calibri"/>
            </a:endParaRPr>
          </a:p>
        </p:txBody>
      </p:sp>
    </p:spTree>
    <p:extLst>
      <p:ext uri="{BB962C8B-B14F-4D97-AF65-F5344CB8AC3E}">
        <p14:creationId xmlns:p14="http://schemas.microsoft.com/office/powerpoint/2010/main" val="18221791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8"/>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238" name="Google Shape;238;p18"/>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t>Fossil CO</a:t>
            </a:r>
            <a:r>
              <a:rPr lang="en-GB" baseline="-25000" noProof="1"/>
              <a:t>2</a:t>
            </a:r>
            <a:r>
              <a:rPr lang="en-GB" noProof="1"/>
              <a:t> Emissions by source</a:t>
            </a:r>
          </a:p>
        </p:txBody>
      </p:sp>
      <p:sp>
        <p:nvSpPr>
          <p:cNvPr id="239" name="Google Shape;239;p18"/>
          <p:cNvSpPr txBox="1"/>
          <p:nvPr/>
        </p:nvSpPr>
        <p:spPr>
          <a:xfrm>
            <a:off x="1981200" y="3823401"/>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4C9BDB"/>
              </a:buClr>
              <a:buSzPts val="2400"/>
              <a:buFont typeface="Calibri"/>
              <a:buNone/>
            </a:pPr>
            <a:r>
              <a:rPr lang="en-GB" sz="2400" b="1" i="0" u="none" strike="noStrike" cap="none">
                <a:solidFill>
                  <a:srgbClr val="4C9BDB"/>
                </a:solidFill>
                <a:latin typeface="Calibri"/>
                <a:ea typeface="Calibri"/>
                <a:cs typeface="Calibri"/>
                <a:sym typeface="Calibri"/>
              </a:rPr>
              <a:t>from fossil fuel use and industry</a:t>
            </a:r>
            <a:endParaRPr sz="2400" b="1" i="0" u="none" strike="noStrike" cap="none">
              <a:solidFill>
                <a:srgbClr val="4C9BDB"/>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2"/>
          <p:cNvSpPr txBox="1">
            <a:spLocks noGrp="1"/>
          </p:cNvSpPr>
          <p:nvPr>
            <p:ph type="title"/>
          </p:nvPr>
        </p:nvSpPr>
        <p:spPr>
          <a:xfrm>
            <a:off x="3355448" y="119647"/>
            <a:ext cx="7440472" cy="506849"/>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C9BDB"/>
              </a:buClr>
              <a:buSzPts val="2400"/>
              <a:buFont typeface="Calibri"/>
              <a:buNone/>
            </a:pPr>
            <a:r>
              <a:rPr lang="en-GB" noProof="1"/>
              <a:t>Contributors </a:t>
            </a:r>
            <a:r>
              <a:rPr lang="en-GB" noProof="1">
                <a:solidFill>
                  <a:srgbClr val="00CE6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86</a:t>
            </a:r>
            <a:r>
              <a:rPr lang="en-GB" noProof="1">
                <a:solidFill>
                  <a:srgbClr val="00CE63"/>
                </a:solidFill>
              </a:rPr>
              <a:t> </a:t>
            </a:r>
            <a:r>
              <a:rPr lang="en-GB" noProof="1"/>
              <a:t>people | </a:t>
            </a:r>
            <a:r>
              <a:rPr lang="en-GB" noProof="1">
                <a:solidFill>
                  <a:srgbClr val="00CE63"/>
                </a:solidFill>
              </a:rPr>
              <a:t>68</a:t>
            </a:r>
            <a:r>
              <a:rPr lang="en-GB" noProof="1"/>
              <a:t> organisations | </a:t>
            </a:r>
            <a:r>
              <a:rPr lang="en-GB" noProof="1">
                <a:solidFill>
                  <a:srgbClr val="00CE63"/>
                </a:solidFill>
              </a:rPr>
              <a:t>16</a:t>
            </a:r>
            <a:r>
              <a:rPr lang="en-GB" noProof="1"/>
              <a:t> countries</a:t>
            </a:r>
          </a:p>
        </p:txBody>
      </p:sp>
      <p:sp>
        <p:nvSpPr>
          <p:cNvPr id="56" name="Google Shape;56;p2"/>
          <p:cNvSpPr txBox="1"/>
          <p:nvPr/>
        </p:nvSpPr>
        <p:spPr>
          <a:xfrm>
            <a:off x="1636375" y="1041725"/>
            <a:ext cx="8947200" cy="5696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b="1" i="0" u="none" strike="noStrike" cap="none" noProof="1">
                <a:solidFill>
                  <a:srgbClr val="4C9BDB"/>
                </a:solidFill>
                <a:latin typeface="Calibri"/>
                <a:ea typeface="Calibri"/>
                <a:cs typeface="Calibri"/>
                <a:sym typeface="Calibri"/>
              </a:rPr>
              <a:t>P Friedlingstein </a:t>
            </a:r>
            <a:r>
              <a:rPr lang="en-GB" sz="1600" b="0" i="0" u="none" strike="noStrike" cap="none" noProof="1">
                <a:solidFill>
                  <a:srgbClr val="4C9BDB"/>
                </a:solidFill>
                <a:latin typeface="Calibri"/>
                <a:ea typeface="Calibri"/>
                <a:cs typeface="Calibri"/>
                <a:sym typeface="Calibri"/>
              </a:rPr>
              <a:t>UK |</a:t>
            </a:r>
            <a:r>
              <a:rPr lang="en-GB" sz="1600" b="1" i="0" u="none" strike="noStrike" cap="none" noProof="1">
                <a:solidFill>
                  <a:srgbClr val="4C9BDB"/>
                </a:solidFill>
                <a:latin typeface="Calibri"/>
                <a:ea typeface="Calibri"/>
                <a:cs typeface="Calibri"/>
                <a:sym typeface="Calibri"/>
              </a:rPr>
              <a:t> M O’Sullivan </a:t>
            </a:r>
            <a:r>
              <a:rPr lang="en-GB" sz="1600" b="0" i="0" u="none" strike="noStrike" cap="none" noProof="1">
                <a:solidFill>
                  <a:srgbClr val="4C9BDB"/>
                </a:solidFill>
                <a:latin typeface="Calibri"/>
                <a:ea typeface="Calibri"/>
                <a:cs typeface="Calibri"/>
                <a:sym typeface="Calibri"/>
              </a:rPr>
              <a:t>UK </a:t>
            </a:r>
            <a:r>
              <a:rPr lang="en-GB" sz="1600" noProof="1">
                <a:solidFill>
                  <a:srgbClr val="4C9BDB"/>
                </a:solidFill>
                <a:latin typeface="Calibri"/>
                <a:ea typeface="Calibri"/>
                <a:cs typeface="Calibri"/>
                <a:sym typeface="Calibri"/>
              </a:rPr>
              <a:t>|</a:t>
            </a:r>
            <a:r>
              <a:rPr lang="en-GB" sz="1600" b="1" noProof="1">
                <a:solidFill>
                  <a:srgbClr val="4C9BDB"/>
                </a:solidFill>
                <a:latin typeface="Calibri"/>
                <a:ea typeface="Calibri"/>
                <a:cs typeface="Calibri"/>
                <a:sym typeface="Calibri"/>
              </a:rPr>
              <a:t> MW Jones </a:t>
            </a:r>
            <a:r>
              <a:rPr lang="en-GB" sz="1600" noProof="1">
                <a:solidFill>
                  <a:srgbClr val="4C9BDB"/>
                </a:solidFill>
                <a:latin typeface="Calibri"/>
                <a:ea typeface="Calibri"/>
                <a:cs typeface="Calibri"/>
                <a:sym typeface="Calibri"/>
              </a:rPr>
              <a:t>UK</a:t>
            </a:r>
            <a:r>
              <a:rPr lang="en-GB" sz="1600" b="1" i="0" u="none" strike="noStrike" cap="none" noProof="1">
                <a:solidFill>
                  <a:srgbClr val="4C9BDB"/>
                </a:solidFill>
                <a:latin typeface="Calibri"/>
                <a:ea typeface="Calibri"/>
                <a:cs typeface="Calibri"/>
                <a:sym typeface="Calibri"/>
              </a:rPr>
              <a:t> </a:t>
            </a:r>
            <a:r>
              <a:rPr lang="en-GB" sz="1600" b="0" i="0" u="none" strike="noStrike" cap="none" noProof="1">
                <a:solidFill>
                  <a:srgbClr val="4C9BDB"/>
                </a:solidFill>
                <a:latin typeface="Calibri"/>
                <a:ea typeface="Calibri"/>
                <a:cs typeface="Calibri"/>
                <a:sym typeface="Calibri"/>
              </a:rPr>
              <a:t>|</a:t>
            </a:r>
            <a:r>
              <a:rPr lang="en-GB" sz="1600" b="1" i="0" u="none" strike="noStrike" cap="none" noProof="1">
                <a:solidFill>
                  <a:srgbClr val="4C9BDB"/>
                </a:solidFill>
                <a:latin typeface="Calibri"/>
                <a:ea typeface="Calibri"/>
                <a:cs typeface="Calibri"/>
                <a:sym typeface="Calibri"/>
              </a:rPr>
              <a:t> RM Andrew </a:t>
            </a:r>
            <a:r>
              <a:rPr lang="en-GB" sz="1600" b="0" i="0" u="none" strike="noStrike" cap="none" noProof="1">
                <a:solidFill>
                  <a:srgbClr val="4C9BDB"/>
                </a:solidFill>
                <a:latin typeface="Calibri"/>
                <a:ea typeface="Calibri"/>
                <a:cs typeface="Calibri"/>
                <a:sym typeface="Calibri"/>
              </a:rPr>
              <a:t>Norway</a:t>
            </a:r>
            <a:r>
              <a:rPr lang="en-GB" sz="1600" b="1" i="0" u="none" strike="noStrike" cap="none" noProof="1">
                <a:solidFill>
                  <a:srgbClr val="4C9BDB"/>
                </a:solidFill>
                <a:latin typeface="Calibri"/>
                <a:ea typeface="Calibri"/>
                <a:cs typeface="Calibri"/>
                <a:sym typeface="Calibri"/>
              </a:rPr>
              <a:t> </a:t>
            </a:r>
            <a:r>
              <a:rPr lang="en-GB" sz="1600" b="0" i="0" u="none" strike="noStrike" cap="none" noProof="1">
                <a:solidFill>
                  <a:srgbClr val="4C9BDB"/>
                </a:solidFill>
                <a:latin typeface="Calibri"/>
                <a:ea typeface="Calibri"/>
                <a:cs typeface="Calibri"/>
                <a:sym typeface="Calibri"/>
              </a:rPr>
              <a:t>|</a:t>
            </a:r>
            <a:r>
              <a:rPr lang="en-GB" sz="1600" b="1" i="0" u="none" strike="noStrike" cap="none" noProof="1">
                <a:solidFill>
                  <a:srgbClr val="4C9BDB"/>
                </a:solidFill>
                <a:latin typeface="Calibri"/>
                <a:ea typeface="Calibri"/>
                <a:cs typeface="Calibri"/>
                <a:sym typeface="Calibri"/>
              </a:rPr>
              <a:t> J Hauck</a:t>
            </a:r>
            <a:r>
              <a:rPr lang="en-GB" sz="1600" b="0" i="0" u="none" strike="noStrike" cap="none" noProof="1">
                <a:solidFill>
                  <a:srgbClr val="4C9BDB"/>
                </a:solidFill>
                <a:latin typeface="Calibri"/>
                <a:ea typeface="Calibri"/>
                <a:cs typeface="Calibri"/>
                <a:sym typeface="Calibri"/>
              </a:rPr>
              <a:t> Germany</a:t>
            </a:r>
            <a:br>
              <a:rPr lang="en-GB" sz="1600" b="0" i="0" u="none" strike="noStrike" cap="none" noProof="1">
                <a:solidFill>
                  <a:srgbClr val="4C9BDB"/>
                </a:solidFill>
                <a:latin typeface="Calibri"/>
                <a:ea typeface="Calibri"/>
                <a:cs typeface="Calibri"/>
                <a:sym typeface="Calibri"/>
              </a:rPr>
            </a:br>
            <a:r>
              <a:rPr lang="en-GB" sz="1600" b="1" i="0" u="none" strike="noStrike" cap="none" noProof="1">
                <a:solidFill>
                  <a:srgbClr val="4C9BDB"/>
                </a:solidFill>
                <a:latin typeface="Calibri"/>
                <a:ea typeface="Calibri"/>
                <a:cs typeface="Calibri"/>
                <a:sym typeface="Calibri"/>
              </a:rPr>
              <a:t>A</a:t>
            </a:r>
            <a:r>
              <a:rPr lang="en-GB" sz="1600" b="1" noProof="1">
                <a:solidFill>
                  <a:srgbClr val="4C9BDB"/>
                </a:solidFill>
                <a:latin typeface="Calibri"/>
                <a:ea typeface="Calibri"/>
                <a:cs typeface="Calibri"/>
                <a:sym typeface="Calibri"/>
              </a:rPr>
              <a:t> Olsen</a:t>
            </a:r>
            <a:r>
              <a:rPr lang="en-GB" sz="1600" noProof="1">
                <a:solidFill>
                  <a:srgbClr val="4C9BDB"/>
                </a:solidFill>
                <a:latin typeface="Calibri"/>
                <a:ea typeface="Calibri"/>
                <a:cs typeface="Calibri"/>
                <a:sym typeface="Calibri"/>
              </a:rPr>
              <a:t> Norway | </a:t>
            </a:r>
            <a:r>
              <a:rPr lang="en-GB" sz="1600" b="1" i="0" u="none" strike="noStrike" cap="none" noProof="1">
                <a:solidFill>
                  <a:srgbClr val="4C9BDB"/>
                </a:solidFill>
                <a:latin typeface="Calibri"/>
                <a:ea typeface="Calibri"/>
                <a:cs typeface="Calibri"/>
                <a:sym typeface="Calibri"/>
              </a:rPr>
              <a:t>GP Peters </a:t>
            </a:r>
            <a:r>
              <a:rPr lang="en-GB" sz="1600" b="0" i="0" u="none" strike="noStrike" cap="none" noProof="1">
                <a:solidFill>
                  <a:srgbClr val="4C9BDB"/>
                </a:solidFill>
                <a:latin typeface="Calibri"/>
                <a:ea typeface="Calibri"/>
                <a:cs typeface="Calibri"/>
                <a:sym typeface="Calibri"/>
              </a:rPr>
              <a:t>Norway |</a:t>
            </a:r>
            <a:r>
              <a:rPr lang="en-GB" sz="1600" b="1" i="0" u="none" strike="noStrike" cap="none" noProof="1">
                <a:solidFill>
                  <a:srgbClr val="4C9BDB"/>
                </a:solidFill>
                <a:latin typeface="Calibri"/>
                <a:ea typeface="Calibri"/>
                <a:cs typeface="Calibri"/>
                <a:sym typeface="Calibri"/>
              </a:rPr>
              <a:t> W Peters </a:t>
            </a:r>
            <a:r>
              <a:rPr lang="en-GB" sz="1600" b="0" i="0" u="none" strike="noStrike" cap="none" noProof="1">
                <a:solidFill>
                  <a:srgbClr val="4C9BDB"/>
                </a:solidFill>
                <a:latin typeface="Calibri"/>
                <a:ea typeface="Calibri"/>
                <a:cs typeface="Calibri"/>
                <a:sym typeface="Calibri"/>
              </a:rPr>
              <a:t>Netherlands |</a:t>
            </a:r>
            <a:r>
              <a:rPr lang="en-GB" sz="1600" b="1" i="0" u="none" strike="noStrike" cap="none" noProof="1">
                <a:solidFill>
                  <a:srgbClr val="4C9BDB"/>
                </a:solidFill>
                <a:latin typeface="Calibri"/>
                <a:ea typeface="Calibri"/>
                <a:cs typeface="Calibri"/>
                <a:sym typeface="Calibri"/>
              </a:rPr>
              <a:t>  J Pongratz </a:t>
            </a:r>
            <a:r>
              <a:rPr lang="en-GB" sz="1600" b="0" i="0" u="none" strike="noStrike" cap="none" noProof="1">
                <a:solidFill>
                  <a:srgbClr val="4C9BDB"/>
                </a:solidFill>
                <a:latin typeface="Calibri"/>
                <a:ea typeface="Calibri"/>
                <a:cs typeface="Calibri"/>
                <a:sym typeface="Calibri"/>
              </a:rPr>
              <a:t>Germany |</a:t>
            </a:r>
            <a:r>
              <a:rPr lang="en-GB" sz="1600" b="1" i="0" u="none" strike="noStrike" cap="none" noProof="1">
                <a:solidFill>
                  <a:srgbClr val="4C9BDB"/>
                </a:solidFill>
                <a:latin typeface="Calibri"/>
                <a:ea typeface="Calibri"/>
                <a:cs typeface="Calibri"/>
                <a:sym typeface="Calibri"/>
              </a:rPr>
              <a:t> S Sitch </a:t>
            </a:r>
            <a:r>
              <a:rPr lang="en-GB" sz="1600" b="0" i="0" u="none" strike="noStrike" cap="none" noProof="1">
                <a:solidFill>
                  <a:srgbClr val="4C9BDB"/>
                </a:solidFill>
                <a:latin typeface="Calibri"/>
                <a:ea typeface="Calibri"/>
                <a:cs typeface="Calibri"/>
                <a:sym typeface="Calibri"/>
              </a:rPr>
              <a:t>UK</a:t>
            </a:r>
            <a:br>
              <a:rPr lang="en-GB" sz="1600" b="1" i="0" u="none" strike="noStrike" cap="none" noProof="1">
                <a:solidFill>
                  <a:srgbClr val="4C9BDB"/>
                </a:solidFill>
                <a:latin typeface="Calibri"/>
                <a:ea typeface="Calibri"/>
                <a:cs typeface="Calibri"/>
                <a:sym typeface="Calibri"/>
              </a:rPr>
            </a:br>
            <a:r>
              <a:rPr lang="en-GB" sz="1600" b="1" i="0" u="none" strike="noStrike" cap="none" noProof="1">
                <a:solidFill>
                  <a:srgbClr val="4C9BDB"/>
                </a:solidFill>
                <a:latin typeface="Calibri"/>
                <a:ea typeface="Calibri"/>
                <a:cs typeface="Calibri"/>
                <a:sym typeface="Calibri"/>
              </a:rPr>
              <a:t>C Le Quéré </a:t>
            </a:r>
            <a:r>
              <a:rPr lang="en-GB" sz="1600" b="0" i="0" u="none" strike="noStrike" cap="none" noProof="1">
                <a:solidFill>
                  <a:srgbClr val="4C9BDB"/>
                </a:solidFill>
                <a:latin typeface="Calibri"/>
                <a:ea typeface="Calibri"/>
                <a:cs typeface="Calibri"/>
                <a:sym typeface="Calibri"/>
              </a:rPr>
              <a:t>UK |  </a:t>
            </a:r>
            <a:r>
              <a:rPr lang="en-GB" sz="1600" b="1" i="0" u="none" strike="noStrike" cap="none" noProof="1">
                <a:solidFill>
                  <a:srgbClr val="4C9BDB"/>
                </a:solidFill>
                <a:latin typeface="Calibri"/>
                <a:ea typeface="Calibri"/>
                <a:cs typeface="Calibri"/>
                <a:sym typeface="Calibri"/>
              </a:rPr>
              <a:t>JG Canadell </a:t>
            </a:r>
            <a:r>
              <a:rPr lang="en-GB" sz="1600" b="0" i="0" u="none" strike="noStrike" cap="none" noProof="1">
                <a:solidFill>
                  <a:srgbClr val="4C9BDB"/>
                </a:solidFill>
                <a:latin typeface="Calibri"/>
                <a:ea typeface="Calibri"/>
                <a:cs typeface="Calibri"/>
                <a:sym typeface="Calibri"/>
              </a:rPr>
              <a:t>Australia | </a:t>
            </a:r>
            <a:r>
              <a:rPr lang="en-GB" sz="1600" b="1" i="0" u="none" strike="noStrike" cap="none" noProof="1">
                <a:solidFill>
                  <a:srgbClr val="4C9BDB"/>
                </a:solidFill>
                <a:latin typeface="Calibri"/>
                <a:ea typeface="Calibri"/>
                <a:cs typeface="Calibri"/>
                <a:sym typeface="Calibri"/>
              </a:rPr>
              <a:t>P Ciais </a:t>
            </a:r>
            <a:r>
              <a:rPr lang="en-GB" sz="1600" b="0" i="0" u="none" strike="noStrike" cap="none" noProof="1">
                <a:solidFill>
                  <a:srgbClr val="4C9BDB"/>
                </a:solidFill>
                <a:latin typeface="Calibri"/>
                <a:ea typeface="Calibri"/>
                <a:cs typeface="Calibri"/>
                <a:sym typeface="Calibri"/>
              </a:rPr>
              <a:t>France | </a:t>
            </a:r>
            <a:r>
              <a:rPr lang="en-GB" sz="1600" b="1" i="0" u="none" strike="noStrike" cap="none" noProof="1">
                <a:solidFill>
                  <a:srgbClr val="4C9BDB"/>
                </a:solidFill>
                <a:latin typeface="Calibri"/>
                <a:ea typeface="Calibri"/>
                <a:cs typeface="Calibri"/>
                <a:sym typeface="Calibri"/>
              </a:rPr>
              <a:t>RB Jackson</a:t>
            </a:r>
            <a:r>
              <a:rPr lang="en-GB" sz="1600" b="0" i="0" u="none" strike="noStrike" cap="none" noProof="1">
                <a:solidFill>
                  <a:srgbClr val="4C9BDB"/>
                </a:solidFill>
                <a:latin typeface="Calibri"/>
                <a:ea typeface="Calibri"/>
                <a:cs typeface="Calibri"/>
                <a:sym typeface="Calibri"/>
              </a:rPr>
              <a:t> USA </a:t>
            </a:r>
            <a:endParaRPr lang="en-GB" sz="1600" b="0" i="0" u="none" strike="noStrike" cap="none" noProof="1">
              <a:solidFill>
                <a:srgbClr val="888888"/>
              </a:solidFill>
              <a:latin typeface="Calibri"/>
              <a:ea typeface="Calibri"/>
              <a:cs typeface="Calibri"/>
              <a:sym typeface="Calibri"/>
            </a:endParaRPr>
          </a:p>
          <a:p>
            <a:pPr marL="0" marR="0" lvl="0" indent="0" algn="l" rtl="0">
              <a:spcBef>
                <a:spcPts val="0"/>
              </a:spcBef>
              <a:spcAft>
                <a:spcPts val="0"/>
              </a:spcAft>
              <a:buNone/>
            </a:pPr>
            <a:endParaRPr lang="en-GB" sz="1400" b="1" i="0" u="none" strike="noStrike" cap="none" noProof="1">
              <a:solidFill>
                <a:srgbClr val="4C9BDB"/>
              </a:solidFill>
              <a:latin typeface="Calibri"/>
              <a:ea typeface="Calibri"/>
              <a:cs typeface="Calibri"/>
              <a:sym typeface="Calibri"/>
            </a:endParaRPr>
          </a:p>
          <a:p>
            <a:pPr marL="0" marR="0" lvl="0" indent="0" algn="l" rtl="0">
              <a:spcBef>
                <a:spcPts val="0"/>
              </a:spcBef>
              <a:spcAft>
                <a:spcPts val="0"/>
              </a:spcAft>
              <a:buNone/>
            </a:pPr>
            <a:r>
              <a:rPr lang="en-GB" sz="1400" b="1" noProof="1">
                <a:solidFill>
                  <a:srgbClr val="888888"/>
                </a:solidFill>
                <a:latin typeface="Calibri"/>
                <a:ea typeface="Calibri"/>
                <a:cs typeface="Calibri"/>
                <a:sym typeface="Calibri"/>
              </a:rPr>
              <a:t>Simone Alin </a:t>
            </a:r>
            <a:r>
              <a:rPr lang="en-GB" sz="1400" noProof="1">
                <a:solidFill>
                  <a:srgbClr val="888888"/>
                </a:solidFill>
                <a:latin typeface="Calibri"/>
                <a:ea typeface="Calibri"/>
                <a:cs typeface="Calibri"/>
                <a:sym typeface="Calibri"/>
              </a:rPr>
              <a:t>USA</a:t>
            </a:r>
            <a:r>
              <a:rPr lang="en-GB" sz="1400" b="1"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 </a:t>
            </a:r>
            <a:r>
              <a:rPr lang="en-GB" sz="1400" b="1" noProof="1">
                <a:solidFill>
                  <a:srgbClr val="888888"/>
                </a:solidFill>
                <a:latin typeface="Calibri"/>
                <a:ea typeface="Calibri"/>
                <a:cs typeface="Calibri"/>
                <a:sym typeface="Calibri"/>
              </a:rPr>
              <a:t>Luiz E. O. C. Aragão </a:t>
            </a:r>
            <a:r>
              <a:rPr lang="en-GB" sz="1400" noProof="1">
                <a:solidFill>
                  <a:srgbClr val="888888"/>
                </a:solidFill>
                <a:latin typeface="Calibri"/>
                <a:ea typeface="Calibri"/>
                <a:cs typeface="Calibri"/>
                <a:sym typeface="Calibri"/>
              </a:rPr>
              <a:t>Brazil</a:t>
            </a:r>
            <a:r>
              <a:rPr lang="en-GB" sz="1400" b="1"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 </a:t>
            </a:r>
            <a:r>
              <a:rPr lang="en-GB" sz="1400" b="1" noProof="1">
                <a:solidFill>
                  <a:srgbClr val="888888"/>
                </a:solidFill>
                <a:latin typeface="Calibri"/>
                <a:ea typeface="Calibri"/>
                <a:cs typeface="Calibri"/>
                <a:sym typeface="Calibri"/>
              </a:rPr>
              <a:t>Almut Arneth </a:t>
            </a:r>
            <a:r>
              <a:rPr lang="en-GB" sz="1400" noProof="1">
                <a:solidFill>
                  <a:srgbClr val="888888"/>
                </a:solidFill>
                <a:latin typeface="Calibri"/>
                <a:ea typeface="Calibri"/>
                <a:cs typeface="Calibri"/>
                <a:sym typeface="Calibri"/>
              </a:rPr>
              <a:t>Germany</a:t>
            </a:r>
            <a:r>
              <a:rPr lang="en-GB" sz="1400" b="1"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 </a:t>
            </a:r>
            <a:r>
              <a:rPr lang="en-GB" sz="1400" b="1" noProof="1">
                <a:solidFill>
                  <a:srgbClr val="888888"/>
                </a:solidFill>
                <a:latin typeface="Calibri"/>
                <a:ea typeface="Calibri"/>
                <a:cs typeface="Calibri"/>
                <a:sym typeface="Calibri"/>
              </a:rPr>
              <a:t>Vivek Arora </a:t>
            </a:r>
            <a:r>
              <a:rPr lang="en-GB" sz="1400" noProof="1">
                <a:solidFill>
                  <a:srgbClr val="888888"/>
                </a:solidFill>
                <a:latin typeface="Calibri"/>
                <a:ea typeface="Calibri"/>
                <a:cs typeface="Calibri"/>
                <a:sym typeface="Calibri"/>
              </a:rPr>
              <a:t>Canada</a:t>
            </a:r>
            <a:r>
              <a:rPr lang="en-GB" sz="1400" b="1"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 </a:t>
            </a:r>
            <a:r>
              <a:rPr lang="en-GB" sz="1400" b="1" noProof="1">
                <a:solidFill>
                  <a:srgbClr val="888888"/>
                </a:solidFill>
                <a:latin typeface="Calibri"/>
                <a:ea typeface="Calibri"/>
                <a:cs typeface="Calibri"/>
                <a:sym typeface="Calibri"/>
              </a:rPr>
              <a:t>Nicholas R. Bates</a:t>
            </a:r>
            <a:r>
              <a:rPr lang="en-GB" sz="1400" noProof="1">
                <a:solidFill>
                  <a:srgbClr val="888888"/>
                </a:solidFill>
                <a:latin typeface="Calibri"/>
                <a:ea typeface="Calibri"/>
                <a:cs typeface="Calibri"/>
                <a:sym typeface="Calibri"/>
              </a:rPr>
              <a:t> Bermuda |</a:t>
            </a:r>
            <a:r>
              <a:rPr lang="en-GB" sz="1400" b="1" noProof="1">
                <a:solidFill>
                  <a:srgbClr val="888888"/>
                </a:solidFill>
                <a:latin typeface="Calibri"/>
                <a:ea typeface="Calibri"/>
                <a:cs typeface="Calibri"/>
                <a:sym typeface="Calibri"/>
              </a:rPr>
              <a:t> </a:t>
            </a:r>
            <a:r>
              <a:rPr lang="en-GB" sz="1400" b="1" i="0" u="none" strike="noStrike" cap="none" noProof="1">
                <a:solidFill>
                  <a:srgbClr val="888888"/>
                </a:solidFill>
                <a:latin typeface="Calibri"/>
                <a:ea typeface="Calibri"/>
                <a:cs typeface="Calibri"/>
                <a:sym typeface="Calibri"/>
              </a:rPr>
              <a:t>Meike Becker </a:t>
            </a:r>
            <a:r>
              <a:rPr lang="en-GB" sz="1400" b="0" i="0" u="none" strike="noStrike" cap="none" noProof="1">
                <a:solidFill>
                  <a:srgbClr val="888888"/>
                </a:solidFill>
                <a:latin typeface="Calibri"/>
                <a:ea typeface="Calibri"/>
                <a:cs typeface="Calibri"/>
                <a:sym typeface="Calibri"/>
              </a:rPr>
              <a:t>Norway | </a:t>
            </a:r>
            <a:r>
              <a:rPr lang="en-GB" sz="1400" b="1" i="0" u="none" strike="noStrike" cap="none" noProof="1">
                <a:solidFill>
                  <a:srgbClr val="888888"/>
                </a:solidFill>
                <a:latin typeface="Calibri"/>
                <a:ea typeface="Calibri"/>
                <a:cs typeface="Calibri"/>
                <a:sym typeface="Calibri"/>
              </a:rPr>
              <a:t>Alice Benoit-Cattin </a:t>
            </a:r>
            <a:r>
              <a:rPr lang="en-GB" sz="1400" i="0" u="none" strike="noStrike" cap="none" noProof="1">
                <a:solidFill>
                  <a:srgbClr val="888888"/>
                </a:solidFill>
                <a:latin typeface="Calibri"/>
                <a:ea typeface="Calibri"/>
                <a:cs typeface="Calibri"/>
                <a:sym typeface="Calibri"/>
              </a:rPr>
              <a:t>Iceland</a:t>
            </a:r>
            <a:r>
              <a:rPr lang="en-GB" sz="1400" b="1" i="0" u="none" strike="noStrike" cap="none"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 </a:t>
            </a:r>
            <a:r>
              <a:rPr lang="en-GB" sz="1400" b="1" noProof="1">
                <a:solidFill>
                  <a:srgbClr val="888888"/>
                </a:solidFill>
                <a:latin typeface="Calibri"/>
                <a:ea typeface="Calibri"/>
                <a:cs typeface="Calibri"/>
                <a:sym typeface="Calibri"/>
              </a:rPr>
              <a:t>Henry C. Bittig</a:t>
            </a:r>
            <a:r>
              <a:rPr lang="en-GB" sz="1400" noProof="1">
                <a:solidFill>
                  <a:srgbClr val="888888"/>
                </a:solidFill>
                <a:latin typeface="Calibri"/>
                <a:ea typeface="Calibri"/>
                <a:cs typeface="Calibri"/>
                <a:sym typeface="Calibri"/>
              </a:rPr>
              <a:t> Germany | </a:t>
            </a:r>
            <a:r>
              <a:rPr lang="en-GB" sz="1400" b="1" i="0" u="none" strike="noStrike" cap="none" noProof="1">
                <a:solidFill>
                  <a:srgbClr val="888888"/>
                </a:solidFill>
                <a:latin typeface="Calibri"/>
                <a:ea typeface="Calibri"/>
                <a:cs typeface="Calibri"/>
                <a:sym typeface="Calibri"/>
              </a:rPr>
              <a:t>Laurent Bopp</a:t>
            </a:r>
            <a:r>
              <a:rPr lang="en-GB" sz="1400" b="0" i="0" u="none" strike="noStrike" cap="none" noProof="1">
                <a:solidFill>
                  <a:srgbClr val="888888"/>
                </a:solidFill>
                <a:latin typeface="Calibri"/>
                <a:ea typeface="Calibri"/>
                <a:cs typeface="Calibri"/>
                <a:sym typeface="Calibri"/>
              </a:rPr>
              <a:t> France | </a:t>
            </a:r>
            <a:r>
              <a:rPr lang="en-GB" sz="1400" b="1" i="0" u="none" strike="noStrike" cap="none" noProof="1">
                <a:solidFill>
                  <a:srgbClr val="888888"/>
                </a:solidFill>
                <a:latin typeface="Calibri"/>
                <a:ea typeface="Calibri"/>
                <a:cs typeface="Calibri"/>
                <a:sym typeface="Calibri"/>
              </a:rPr>
              <a:t>Selma Bultan </a:t>
            </a:r>
            <a:r>
              <a:rPr lang="en-GB" sz="1400" i="0" u="none" strike="noStrike" cap="none" noProof="1">
                <a:solidFill>
                  <a:srgbClr val="888888"/>
                </a:solidFill>
                <a:latin typeface="Calibri"/>
                <a:ea typeface="Calibri"/>
                <a:cs typeface="Calibri"/>
                <a:sym typeface="Calibri"/>
              </a:rPr>
              <a:t>Germany</a:t>
            </a:r>
            <a:r>
              <a:rPr lang="en-GB" sz="1400" b="1" i="0" u="none" strike="noStrike" cap="none"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 </a:t>
            </a:r>
            <a:r>
              <a:rPr lang="en-GB" sz="1400" b="1" i="0" u="none" strike="noStrike" cap="none" noProof="1">
                <a:solidFill>
                  <a:srgbClr val="888888"/>
                </a:solidFill>
                <a:latin typeface="Calibri"/>
                <a:ea typeface="Calibri"/>
                <a:cs typeface="Calibri"/>
                <a:sym typeface="Calibri"/>
              </a:rPr>
              <a:t>Naveen Chandra </a:t>
            </a:r>
            <a:r>
              <a:rPr lang="en-GB" sz="1400" b="0" i="0" u="none" strike="noStrike" cap="none" noProof="1">
                <a:solidFill>
                  <a:srgbClr val="888888"/>
                </a:solidFill>
                <a:latin typeface="Calibri"/>
                <a:ea typeface="Calibri"/>
                <a:cs typeface="Calibri"/>
                <a:sym typeface="Calibri"/>
              </a:rPr>
              <a:t> Japan |</a:t>
            </a:r>
            <a:r>
              <a:rPr lang="en-GB" sz="1400" b="1" i="0" u="none" strike="noStrike" cap="none" noProof="1">
                <a:solidFill>
                  <a:srgbClr val="888888"/>
                </a:solidFill>
                <a:latin typeface="Calibri"/>
                <a:ea typeface="Calibri"/>
                <a:cs typeface="Calibri"/>
                <a:sym typeface="Calibri"/>
              </a:rPr>
              <a:t> Frédéric Chevallier</a:t>
            </a:r>
            <a:r>
              <a:rPr lang="en-GB" sz="1400" b="0" i="0" u="none" strike="noStrike" cap="none" noProof="1">
                <a:solidFill>
                  <a:srgbClr val="888888"/>
                </a:solidFill>
                <a:latin typeface="Calibri"/>
                <a:ea typeface="Calibri"/>
                <a:cs typeface="Calibri"/>
                <a:sym typeface="Calibri"/>
              </a:rPr>
              <a:t> France | </a:t>
            </a:r>
            <a:r>
              <a:rPr lang="en-GB" sz="1400" b="1" i="0" u="none" strike="noStrike" cap="none" noProof="1">
                <a:solidFill>
                  <a:srgbClr val="888888"/>
                </a:solidFill>
                <a:latin typeface="Calibri"/>
                <a:ea typeface="Calibri"/>
                <a:cs typeface="Calibri"/>
                <a:sym typeface="Calibri"/>
              </a:rPr>
              <a:t>Louise P. Chini</a:t>
            </a:r>
            <a:r>
              <a:rPr lang="en-GB" sz="1400" b="0" i="0" u="none" strike="noStrike" cap="none" noProof="1">
                <a:solidFill>
                  <a:srgbClr val="888888"/>
                </a:solidFill>
                <a:latin typeface="Calibri"/>
                <a:ea typeface="Calibri"/>
                <a:cs typeface="Calibri"/>
                <a:sym typeface="Calibri"/>
              </a:rPr>
              <a:t> USA | </a:t>
            </a:r>
            <a:r>
              <a:rPr lang="en-GB" sz="1400" b="1" i="0" u="none" strike="noStrike" cap="none" noProof="1">
                <a:solidFill>
                  <a:srgbClr val="888888"/>
                </a:solidFill>
                <a:latin typeface="Calibri"/>
                <a:ea typeface="Calibri"/>
                <a:cs typeface="Calibri"/>
                <a:sym typeface="Calibri"/>
              </a:rPr>
              <a:t>Wiley Evans </a:t>
            </a:r>
            <a:r>
              <a:rPr lang="en-GB" sz="1400" i="0" u="none" strike="noStrike" cap="none" noProof="1">
                <a:solidFill>
                  <a:srgbClr val="888888"/>
                </a:solidFill>
                <a:latin typeface="Calibri"/>
                <a:ea typeface="Calibri"/>
                <a:cs typeface="Calibri"/>
                <a:sym typeface="Calibri"/>
              </a:rPr>
              <a:t>Canada</a:t>
            </a:r>
            <a:r>
              <a:rPr lang="en-GB" sz="1400" b="1" i="0" u="none" strike="noStrike" cap="none"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 </a:t>
            </a:r>
            <a:r>
              <a:rPr lang="en-GB" sz="1400" b="1" noProof="1">
                <a:solidFill>
                  <a:srgbClr val="888888"/>
                </a:solidFill>
                <a:latin typeface="Calibri"/>
                <a:ea typeface="Calibri"/>
                <a:cs typeface="Calibri"/>
                <a:sym typeface="Calibri"/>
              </a:rPr>
              <a:t>Liesbeth Florentie </a:t>
            </a:r>
            <a:r>
              <a:rPr lang="en-GB" sz="1400" noProof="1">
                <a:solidFill>
                  <a:srgbClr val="888888"/>
                </a:solidFill>
                <a:latin typeface="Calibri"/>
                <a:ea typeface="Calibri"/>
                <a:cs typeface="Calibri"/>
                <a:sym typeface="Calibri"/>
              </a:rPr>
              <a:t>Netherlands</a:t>
            </a:r>
            <a:r>
              <a:rPr lang="en-GB" sz="1400" b="1"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 </a:t>
            </a:r>
            <a:r>
              <a:rPr lang="en-GB" sz="1400" b="1" noProof="1">
                <a:solidFill>
                  <a:srgbClr val="888888"/>
                </a:solidFill>
                <a:latin typeface="Calibri"/>
                <a:ea typeface="Calibri"/>
                <a:cs typeface="Calibri"/>
                <a:sym typeface="Calibri"/>
              </a:rPr>
              <a:t>Piers M. Forster </a:t>
            </a:r>
            <a:r>
              <a:rPr lang="en-GB" sz="1400" noProof="1">
                <a:solidFill>
                  <a:srgbClr val="888888"/>
                </a:solidFill>
                <a:latin typeface="Calibri"/>
                <a:ea typeface="Calibri"/>
                <a:cs typeface="Calibri"/>
                <a:sym typeface="Calibri"/>
              </a:rPr>
              <a:t>UK</a:t>
            </a:r>
            <a:r>
              <a:rPr lang="en-GB" sz="1400" b="1"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 </a:t>
            </a:r>
            <a:r>
              <a:rPr lang="en-GB" sz="1400" b="1" noProof="1">
                <a:solidFill>
                  <a:srgbClr val="888888"/>
                </a:solidFill>
                <a:latin typeface="Calibri"/>
                <a:ea typeface="Calibri"/>
                <a:cs typeface="Calibri"/>
                <a:sym typeface="Calibri"/>
              </a:rPr>
              <a:t>Thomas Gasser </a:t>
            </a:r>
            <a:r>
              <a:rPr lang="en-GB" sz="1400" noProof="1">
                <a:solidFill>
                  <a:srgbClr val="888888"/>
                </a:solidFill>
                <a:latin typeface="Calibri"/>
                <a:ea typeface="Calibri"/>
                <a:cs typeface="Calibri"/>
                <a:sym typeface="Calibri"/>
              </a:rPr>
              <a:t>Austria</a:t>
            </a:r>
            <a:r>
              <a:rPr lang="en-GB" sz="1400" b="1"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a:t>
            </a:r>
            <a:r>
              <a:rPr lang="en-GB" sz="1400" b="0" i="0" u="none" strike="noStrike" cap="none" noProof="1">
                <a:solidFill>
                  <a:srgbClr val="888888"/>
                </a:solidFill>
                <a:latin typeface="Calibri"/>
                <a:ea typeface="Calibri"/>
                <a:cs typeface="Calibri"/>
                <a:sym typeface="Calibri"/>
              </a:rPr>
              <a:t> </a:t>
            </a:r>
            <a:r>
              <a:rPr lang="en-GB" sz="1400" b="1" i="0" u="none" strike="noStrike" cap="none" noProof="1">
                <a:solidFill>
                  <a:srgbClr val="888888"/>
                </a:solidFill>
                <a:latin typeface="Calibri"/>
                <a:ea typeface="Calibri"/>
                <a:cs typeface="Calibri"/>
                <a:sym typeface="Calibri"/>
              </a:rPr>
              <a:t>Marion Gehlen</a:t>
            </a:r>
            <a:r>
              <a:rPr lang="en-GB" sz="1400" b="0" i="0" u="none" strike="noStrike" cap="none" noProof="1">
                <a:solidFill>
                  <a:srgbClr val="888888"/>
                </a:solidFill>
                <a:latin typeface="Calibri"/>
                <a:ea typeface="Calibri"/>
                <a:cs typeface="Calibri"/>
                <a:sym typeface="Calibri"/>
              </a:rPr>
              <a:t> France | </a:t>
            </a:r>
            <a:r>
              <a:rPr lang="en-GB" sz="1400" b="1" i="0" u="none" strike="noStrike" cap="none" noProof="1">
                <a:solidFill>
                  <a:srgbClr val="888888"/>
                </a:solidFill>
                <a:latin typeface="Calibri"/>
                <a:ea typeface="Calibri"/>
                <a:cs typeface="Calibri"/>
                <a:sym typeface="Calibri"/>
              </a:rPr>
              <a:t>Dennis Gilfillan</a:t>
            </a:r>
            <a:r>
              <a:rPr lang="en-GB" sz="1400" b="0" i="0" u="none" strike="noStrike" cap="none" noProof="1">
                <a:solidFill>
                  <a:srgbClr val="888888"/>
                </a:solidFill>
                <a:latin typeface="Calibri"/>
                <a:ea typeface="Calibri"/>
                <a:cs typeface="Calibri"/>
                <a:sym typeface="Calibri"/>
              </a:rPr>
              <a:t> USA | </a:t>
            </a:r>
            <a:r>
              <a:rPr lang="en-GB" sz="1400" b="1" i="0" u="none" strike="noStrike" cap="none" noProof="1">
                <a:solidFill>
                  <a:srgbClr val="888888"/>
                </a:solidFill>
                <a:latin typeface="Calibri"/>
                <a:ea typeface="Calibri"/>
                <a:cs typeface="Calibri"/>
                <a:sym typeface="Calibri"/>
              </a:rPr>
              <a:t>Thanos Gkritzalis</a:t>
            </a:r>
            <a:r>
              <a:rPr lang="en-GB" sz="1400" b="0" i="0" u="none" strike="noStrike" cap="none" noProof="1">
                <a:solidFill>
                  <a:srgbClr val="888888"/>
                </a:solidFill>
                <a:latin typeface="Calibri"/>
                <a:ea typeface="Calibri"/>
                <a:cs typeface="Calibri"/>
                <a:sym typeface="Calibri"/>
              </a:rPr>
              <a:t> Belgium |</a:t>
            </a:r>
            <a:r>
              <a:rPr lang="en-GB" sz="1400" b="1" i="0" u="none" strike="noStrike" cap="none" noProof="1">
                <a:solidFill>
                  <a:srgbClr val="888888"/>
                </a:solidFill>
                <a:latin typeface="Calibri"/>
                <a:ea typeface="Calibri"/>
                <a:cs typeface="Calibri"/>
                <a:sym typeface="Calibri"/>
              </a:rPr>
              <a:t> Luke Gregor </a:t>
            </a:r>
            <a:r>
              <a:rPr lang="en-GB" sz="1400" i="0" u="none" strike="noStrike" cap="none" noProof="1">
                <a:solidFill>
                  <a:srgbClr val="888888"/>
                </a:solidFill>
                <a:latin typeface="Calibri"/>
                <a:ea typeface="Calibri"/>
                <a:cs typeface="Calibri"/>
                <a:sym typeface="Calibri"/>
              </a:rPr>
              <a:t>Switzerland</a:t>
            </a:r>
            <a:r>
              <a:rPr lang="en-GB" sz="1400" b="1" i="0" u="none" strike="noStrike" cap="none"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a:t>
            </a:r>
            <a:r>
              <a:rPr lang="en-GB" sz="1400" b="0" i="0" u="none" strike="noStrike" cap="none" noProof="1">
                <a:solidFill>
                  <a:srgbClr val="888888"/>
                </a:solidFill>
                <a:latin typeface="Calibri"/>
                <a:ea typeface="Calibri"/>
                <a:cs typeface="Calibri"/>
                <a:sym typeface="Calibri"/>
              </a:rPr>
              <a:t> </a:t>
            </a:r>
            <a:r>
              <a:rPr lang="en-GB" sz="1400" b="1" i="0" u="none" strike="noStrike" cap="none" noProof="1">
                <a:solidFill>
                  <a:srgbClr val="888888"/>
                </a:solidFill>
                <a:latin typeface="Calibri"/>
                <a:ea typeface="Calibri"/>
                <a:cs typeface="Calibri"/>
                <a:sym typeface="Calibri"/>
              </a:rPr>
              <a:t>Nicolas Gruber</a:t>
            </a:r>
            <a:r>
              <a:rPr lang="en-GB" sz="1400" b="0" i="0" u="none" strike="noStrike" cap="none" noProof="1">
                <a:solidFill>
                  <a:srgbClr val="888888"/>
                </a:solidFill>
                <a:latin typeface="Calibri"/>
                <a:ea typeface="Calibri"/>
                <a:cs typeface="Calibri"/>
                <a:sym typeface="Calibri"/>
              </a:rPr>
              <a:t>  Switzerland | </a:t>
            </a:r>
            <a:r>
              <a:rPr lang="en-GB" sz="1400" b="1" i="0" u="none" strike="noStrike" cap="none" noProof="1">
                <a:solidFill>
                  <a:srgbClr val="888888"/>
                </a:solidFill>
                <a:latin typeface="Calibri"/>
                <a:ea typeface="Calibri"/>
                <a:cs typeface="Calibri"/>
                <a:sym typeface="Calibri"/>
              </a:rPr>
              <a:t>Ian Harris</a:t>
            </a:r>
            <a:r>
              <a:rPr lang="en-GB" sz="1400" b="0" i="0" u="none" strike="noStrike" cap="none" noProof="1">
                <a:solidFill>
                  <a:srgbClr val="888888"/>
                </a:solidFill>
                <a:latin typeface="Calibri"/>
                <a:ea typeface="Calibri"/>
                <a:cs typeface="Calibri"/>
                <a:sym typeface="Calibri"/>
              </a:rPr>
              <a:t> UK | </a:t>
            </a:r>
            <a:r>
              <a:rPr lang="en-GB" sz="1400" b="1" i="0" u="none" strike="noStrike" cap="none" noProof="1">
                <a:solidFill>
                  <a:srgbClr val="888888"/>
                </a:solidFill>
                <a:latin typeface="Calibri"/>
                <a:ea typeface="Calibri"/>
                <a:cs typeface="Calibri"/>
                <a:sym typeface="Calibri"/>
              </a:rPr>
              <a:t>Kerstin Hartung </a:t>
            </a:r>
            <a:r>
              <a:rPr lang="en-GB" sz="1400" i="0" u="none" strike="noStrike" cap="none" noProof="1">
                <a:solidFill>
                  <a:srgbClr val="888888"/>
                </a:solidFill>
                <a:latin typeface="Calibri"/>
                <a:ea typeface="Calibri"/>
                <a:cs typeface="Calibri"/>
                <a:sym typeface="Calibri"/>
              </a:rPr>
              <a:t>Germany</a:t>
            </a:r>
            <a:r>
              <a:rPr lang="en-GB" sz="1400" b="1" i="0" u="none" strike="noStrike" cap="none"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a:t>
            </a:r>
            <a:r>
              <a:rPr lang="en-GB" sz="1400" b="0" i="0" u="none" strike="noStrike" cap="none" noProof="1">
                <a:solidFill>
                  <a:srgbClr val="888888"/>
                </a:solidFill>
                <a:latin typeface="Calibri"/>
                <a:ea typeface="Calibri"/>
                <a:cs typeface="Calibri"/>
                <a:sym typeface="Calibri"/>
              </a:rPr>
              <a:t> </a:t>
            </a:r>
            <a:r>
              <a:rPr lang="en-GB" sz="1400" b="1" i="0" u="none" strike="noStrike" cap="none" noProof="1">
                <a:solidFill>
                  <a:srgbClr val="888888"/>
                </a:solidFill>
                <a:latin typeface="Calibri"/>
                <a:ea typeface="Calibri"/>
                <a:cs typeface="Calibri"/>
                <a:sym typeface="Calibri"/>
              </a:rPr>
              <a:t>Vanessa Haverd</a:t>
            </a:r>
            <a:r>
              <a:rPr lang="en-GB" sz="1400" b="0" i="0" u="none" strike="noStrike" cap="none" noProof="1">
                <a:solidFill>
                  <a:srgbClr val="888888"/>
                </a:solidFill>
                <a:latin typeface="Calibri"/>
                <a:ea typeface="Calibri"/>
                <a:cs typeface="Calibri"/>
                <a:sym typeface="Calibri"/>
              </a:rPr>
              <a:t> Australia| </a:t>
            </a:r>
            <a:r>
              <a:rPr lang="en-GB" sz="1400" b="1" i="0" u="none" strike="noStrike" cap="none" noProof="1">
                <a:solidFill>
                  <a:srgbClr val="888888"/>
                </a:solidFill>
                <a:latin typeface="Calibri"/>
                <a:ea typeface="Calibri"/>
                <a:cs typeface="Calibri"/>
                <a:sym typeface="Calibri"/>
              </a:rPr>
              <a:t>Richard A. Houghton </a:t>
            </a:r>
            <a:r>
              <a:rPr lang="en-GB" sz="1400" b="0" i="0" u="none" strike="noStrike" cap="none" noProof="1">
                <a:solidFill>
                  <a:srgbClr val="888888"/>
                </a:solidFill>
                <a:latin typeface="Calibri"/>
                <a:ea typeface="Calibri"/>
                <a:cs typeface="Calibri"/>
                <a:sym typeface="Calibri"/>
              </a:rPr>
              <a:t>USA | </a:t>
            </a:r>
            <a:r>
              <a:rPr lang="en-GB" sz="1400" b="1" i="0" u="none" strike="noStrike" cap="none" noProof="1">
                <a:solidFill>
                  <a:srgbClr val="888888"/>
                </a:solidFill>
                <a:latin typeface="Calibri"/>
                <a:ea typeface="Calibri"/>
                <a:cs typeface="Calibri"/>
                <a:sym typeface="Calibri"/>
              </a:rPr>
              <a:t>Tatiana Ilyina</a:t>
            </a:r>
            <a:r>
              <a:rPr lang="en-GB" sz="1400" b="0" i="0" u="none" strike="noStrike" cap="none" noProof="1">
                <a:solidFill>
                  <a:srgbClr val="888888"/>
                </a:solidFill>
                <a:latin typeface="Calibri"/>
                <a:ea typeface="Calibri"/>
                <a:cs typeface="Calibri"/>
                <a:sym typeface="Calibri"/>
              </a:rPr>
              <a:t> Germany | </a:t>
            </a:r>
            <a:r>
              <a:rPr lang="en-GB" sz="1400" b="1" i="0" u="none" strike="noStrike" cap="none" noProof="1">
                <a:solidFill>
                  <a:srgbClr val="888888"/>
                </a:solidFill>
                <a:latin typeface="Calibri"/>
                <a:ea typeface="Calibri"/>
                <a:cs typeface="Calibri"/>
                <a:sym typeface="Calibri"/>
              </a:rPr>
              <a:t>Atul K. Jain</a:t>
            </a:r>
            <a:r>
              <a:rPr lang="en-GB" sz="1400" b="0" i="0" u="none" strike="noStrike" cap="none" noProof="1">
                <a:solidFill>
                  <a:srgbClr val="888888"/>
                </a:solidFill>
                <a:latin typeface="Calibri"/>
                <a:ea typeface="Calibri"/>
                <a:cs typeface="Calibri"/>
                <a:sym typeface="Calibri"/>
              </a:rPr>
              <a:t> USA | </a:t>
            </a:r>
            <a:r>
              <a:rPr lang="en-GB" sz="1400" b="1" i="0" u="none" strike="noStrike" cap="none" noProof="1">
                <a:solidFill>
                  <a:srgbClr val="888888"/>
                </a:solidFill>
                <a:latin typeface="Calibri"/>
                <a:ea typeface="Calibri"/>
                <a:cs typeface="Calibri"/>
                <a:sym typeface="Calibri"/>
              </a:rPr>
              <a:t>Emilie Joetzjer </a:t>
            </a:r>
            <a:r>
              <a:rPr lang="en-GB" sz="1400" b="0" i="0" u="none" strike="noStrike" cap="none" noProof="1">
                <a:solidFill>
                  <a:srgbClr val="888888"/>
                </a:solidFill>
                <a:latin typeface="Calibri"/>
                <a:ea typeface="Calibri"/>
                <a:cs typeface="Calibri"/>
                <a:sym typeface="Calibri"/>
              </a:rPr>
              <a:t>France | </a:t>
            </a:r>
            <a:r>
              <a:rPr lang="en-GB" sz="1400" b="1" i="0" u="none" strike="noStrike" cap="none" noProof="1">
                <a:solidFill>
                  <a:srgbClr val="888888"/>
                </a:solidFill>
                <a:latin typeface="Calibri"/>
                <a:ea typeface="Calibri"/>
                <a:cs typeface="Calibri"/>
                <a:sym typeface="Calibri"/>
              </a:rPr>
              <a:t>Koji Kadono </a:t>
            </a:r>
            <a:r>
              <a:rPr lang="en-GB" sz="1400" i="0" u="none" strike="noStrike" cap="none" noProof="1">
                <a:solidFill>
                  <a:srgbClr val="888888"/>
                </a:solidFill>
                <a:latin typeface="Calibri"/>
                <a:ea typeface="Calibri"/>
                <a:cs typeface="Calibri"/>
                <a:sym typeface="Calibri"/>
              </a:rPr>
              <a:t>Japan</a:t>
            </a:r>
            <a:r>
              <a:rPr lang="en-GB" sz="1400" b="1" i="0" u="none" strike="noStrike" cap="none"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a:t>
            </a:r>
            <a:r>
              <a:rPr lang="en-GB" sz="1400" b="0" i="0" u="none" strike="noStrike" cap="none" noProof="1">
                <a:solidFill>
                  <a:srgbClr val="888888"/>
                </a:solidFill>
                <a:latin typeface="Calibri"/>
                <a:ea typeface="Calibri"/>
                <a:cs typeface="Calibri"/>
                <a:sym typeface="Calibri"/>
              </a:rPr>
              <a:t> </a:t>
            </a:r>
            <a:r>
              <a:rPr lang="en-GB" sz="1400" b="1" i="0" u="none" strike="noStrike" cap="none" noProof="1">
                <a:solidFill>
                  <a:srgbClr val="888888"/>
                </a:solidFill>
                <a:latin typeface="Calibri"/>
                <a:ea typeface="Calibri"/>
                <a:cs typeface="Calibri"/>
                <a:sym typeface="Calibri"/>
              </a:rPr>
              <a:t>Etsushi Kato</a:t>
            </a:r>
            <a:r>
              <a:rPr lang="en-GB" sz="1400" b="0" i="0" u="none" strike="noStrike" cap="none" noProof="1">
                <a:solidFill>
                  <a:srgbClr val="888888"/>
                </a:solidFill>
                <a:latin typeface="Calibri"/>
                <a:ea typeface="Calibri"/>
                <a:cs typeface="Calibri"/>
                <a:sym typeface="Calibri"/>
              </a:rPr>
              <a:t> Japan | </a:t>
            </a:r>
            <a:r>
              <a:rPr lang="en-GB" sz="1400" b="1" i="0" u="none" strike="noStrike" cap="none" noProof="1">
                <a:solidFill>
                  <a:srgbClr val="888888"/>
                </a:solidFill>
                <a:latin typeface="Calibri"/>
                <a:ea typeface="Calibri"/>
                <a:cs typeface="Calibri"/>
                <a:sym typeface="Calibri"/>
              </a:rPr>
              <a:t>Vassilis Kitidis </a:t>
            </a:r>
            <a:r>
              <a:rPr lang="en-GB" sz="1400" i="0" u="none" strike="noStrike" cap="none" noProof="1">
                <a:solidFill>
                  <a:srgbClr val="888888"/>
                </a:solidFill>
                <a:latin typeface="Calibri"/>
                <a:ea typeface="Calibri"/>
                <a:cs typeface="Calibri"/>
                <a:sym typeface="Calibri"/>
              </a:rPr>
              <a:t>UK</a:t>
            </a:r>
            <a:r>
              <a:rPr lang="en-GB" sz="1400" b="1" i="0" u="none" strike="noStrike" cap="none"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a:t>
            </a:r>
            <a:r>
              <a:rPr lang="en-GB" sz="1400" b="0" i="0" u="none" strike="noStrike" cap="none" noProof="1">
                <a:solidFill>
                  <a:srgbClr val="888888"/>
                </a:solidFill>
                <a:latin typeface="Calibri"/>
                <a:ea typeface="Calibri"/>
                <a:cs typeface="Calibri"/>
                <a:sym typeface="Calibri"/>
              </a:rPr>
              <a:t> </a:t>
            </a:r>
            <a:r>
              <a:rPr lang="en-GB" sz="1400" b="1" i="0" u="none" strike="noStrike" cap="none" noProof="1">
                <a:solidFill>
                  <a:srgbClr val="888888"/>
                </a:solidFill>
                <a:latin typeface="Calibri"/>
                <a:ea typeface="Calibri"/>
                <a:cs typeface="Calibri"/>
                <a:sym typeface="Calibri"/>
              </a:rPr>
              <a:t>Jan Ivar Korsbakken</a:t>
            </a:r>
            <a:r>
              <a:rPr lang="en-GB" sz="1400" b="0" i="0" u="none" strike="noStrike" cap="none" noProof="1">
                <a:solidFill>
                  <a:srgbClr val="888888"/>
                </a:solidFill>
                <a:latin typeface="Calibri"/>
                <a:ea typeface="Calibri"/>
                <a:cs typeface="Calibri"/>
                <a:sym typeface="Calibri"/>
              </a:rPr>
              <a:t> Norway | </a:t>
            </a:r>
            <a:r>
              <a:rPr lang="en-GB" sz="1400" b="1" i="0" u="none" strike="noStrike" cap="none" noProof="1">
                <a:solidFill>
                  <a:srgbClr val="888888"/>
                </a:solidFill>
                <a:latin typeface="Calibri"/>
                <a:ea typeface="Calibri"/>
                <a:cs typeface="Calibri"/>
                <a:sym typeface="Calibri"/>
              </a:rPr>
              <a:t>Peter Landschützer</a:t>
            </a:r>
            <a:r>
              <a:rPr lang="en-GB" sz="1400" b="0" i="0" u="none" strike="noStrike" cap="none" noProof="1">
                <a:solidFill>
                  <a:srgbClr val="888888"/>
                </a:solidFill>
                <a:latin typeface="Calibri"/>
                <a:ea typeface="Calibri"/>
                <a:cs typeface="Calibri"/>
                <a:sym typeface="Calibri"/>
              </a:rPr>
              <a:t> Germany | </a:t>
            </a:r>
            <a:r>
              <a:rPr lang="en-GB" sz="1400" b="1" i="0" u="none" strike="noStrike" cap="none" noProof="1">
                <a:solidFill>
                  <a:srgbClr val="888888"/>
                </a:solidFill>
                <a:latin typeface="Calibri"/>
                <a:ea typeface="Calibri"/>
                <a:cs typeface="Calibri"/>
                <a:sym typeface="Calibri"/>
              </a:rPr>
              <a:t>Nathalie Lefèvre</a:t>
            </a:r>
            <a:r>
              <a:rPr lang="en-GB" sz="1400" b="0" i="0" u="none" strike="noStrike" cap="none" noProof="1">
                <a:solidFill>
                  <a:srgbClr val="888888"/>
                </a:solidFill>
                <a:latin typeface="Calibri"/>
                <a:ea typeface="Calibri"/>
                <a:cs typeface="Calibri"/>
                <a:sym typeface="Calibri"/>
              </a:rPr>
              <a:t> France | </a:t>
            </a:r>
            <a:r>
              <a:rPr lang="en-GB" sz="1400" b="1" i="0" u="none" strike="noStrike" cap="none" noProof="1">
                <a:solidFill>
                  <a:srgbClr val="888888"/>
                </a:solidFill>
                <a:latin typeface="Calibri"/>
                <a:ea typeface="Calibri"/>
                <a:cs typeface="Calibri"/>
                <a:sym typeface="Calibri"/>
              </a:rPr>
              <a:t>Andrew Lenton </a:t>
            </a:r>
            <a:r>
              <a:rPr lang="en-GB" sz="1400" b="0" i="0" u="none" strike="noStrike" cap="none" noProof="1">
                <a:solidFill>
                  <a:srgbClr val="888888"/>
                </a:solidFill>
                <a:latin typeface="Calibri"/>
                <a:ea typeface="Calibri"/>
                <a:cs typeface="Calibri"/>
                <a:sym typeface="Calibri"/>
              </a:rPr>
              <a:t>Australia | </a:t>
            </a:r>
            <a:r>
              <a:rPr lang="en-GB" sz="1400" b="1" i="0" u="none" strike="noStrike" cap="none" noProof="1">
                <a:solidFill>
                  <a:srgbClr val="888888"/>
                </a:solidFill>
                <a:latin typeface="Calibri"/>
                <a:ea typeface="Calibri"/>
                <a:cs typeface="Calibri"/>
                <a:sym typeface="Calibri"/>
              </a:rPr>
              <a:t>Sebastian Lienert</a:t>
            </a:r>
            <a:r>
              <a:rPr lang="en-GB" sz="1400" b="0" i="0" u="none" strike="noStrike" cap="none" noProof="1">
                <a:solidFill>
                  <a:srgbClr val="888888"/>
                </a:solidFill>
                <a:latin typeface="Calibri"/>
                <a:ea typeface="Calibri"/>
                <a:cs typeface="Calibri"/>
                <a:sym typeface="Calibri"/>
              </a:rPr>
              <a:t> Switzerland | </a:t>
            </a:r>
            <a:r>
              <a:rPr lang="en-GB" sz="1400" b="1" i="0" u="none" strike="noStrike" cap="none" noProof="1">
                <a:solidFill>
                  <a:srgbClr val="888888"/>
                </a:solidFill>
                <a:latin typeface="Calibri"/>
                <a:ea typeface="Calibri"/>
                <a:cs typeface="Calibri"/>
                <a:sym typeface="Calibri"/>
              </a:rPr>
              <a:t>Zhu Liu </a:t>
            </a:r>
            <a:r>
              <a:rPr lang="en-GB" sz="1400" i="0" u="none" strike="noStrike" cap="none" noProof="1">
                <a:solidFill>
                  <a:srgbClr val="888888"/>
                </a:solidFill>
                <a:latin typeface="Calibri"/>
                <a:ea typeface="Calibri"/>
                <a:cs typeface="Calibri"/>
                <a:sym typeface="Calibri"/>
              </a:rPr>
              <a:t>China</a:t>
            </a:r>
            <a:r>
              <a:rPr lang="en-GB" sz="1400" b="1" i="0" u="none" strike="noStrike" cap="none"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a:t>
            </a:r>
            <a:r>
              <a:rPr lang="en-GB" sz="1400" b="0" i="0" u="none" strike="noStrike" cap="none" noProof="1">
                <a:solidFill>
                  <a:srgbClr val="888888"/>
                </a:solidFill>
                <a:latin typeface="Calibri"/>
                <a:ea typeface="Calibri"/>
                <a:cs typeface="Calibri"/>
                <a:sym typeface="Calibri"/>
              </a:rPr>
              <a:t> </a:t>
            </a:r>
            <a:r>
              <a:rPr lang="en-GB" sz="1400" b="1" i="0" u="none" strike="noStrike" cap="none" noProof="1">
                <a:solidFill>
                  <a:srgbClr val="888888"/>
                </a:solidFill>
                <a:latin typeface="Calibri"/>
                <a:ea typeface="Calibri"/>
                <a:cs typeface="Calibri"/>
                <a:sym typeface="Calibri"/>
              </a:rPr>
              <a:t>Danica Lombardozzi</a:t>
            </a:r>
            <a:r>
              <a:rPr lang="en-GB" sz="1400" b="0" i="0" u="none" strike="noStrike" cap="none" noProof="1">
                <a:solidFill>
                  <a:srgbClr val="888888"/>
                </a:solidFill>
                <a:latin typeface="Calibri"/>
                <a:ea typeface="Calibri"/>
                <a:cs typeface="Calibri"/>
                <a:sym typeface="Calibri"/>
              </a:rPr>
              <a:t> USA | </a:t>
            </a:r>
            <a:r>
              <a:rPr lang="en-GB" sz="1400" b="1" i="0" u="none" strike="noStrike" cap="none" noProof="1">
                <a:solidFill>
                  <a:srgbClr val="888888"/>
                </a:solidFill>
                <a:latin typeface="Calibri"/>
                <a:ea typeface="Calibri"/>
                <a:cs typeface="Calibri"/>
                <a:sym typeface="Calibri"/>
              </a:rPr>
              <a:t>Gregg Marland</a:t>
            </a:r>
            <a:r>
              <a:rPr lang="en-GB" sz="1400" b="0" i="0" u="none" strike="noStrike" cap="none" noProof="1">
                <a:solidFill>
                  <a:srgbClr val="888888"/>
                </a:solidFill>
                <a:latin typeface="Calibri"/>
                <a:ea typeface="Calibri"/>
                <a:cs typeface="Calibri"/>
                <a:sym typeface="Calibri"/>
              </a:rPr>
              <a:t> USA | </a:t>
            </a:r>
            <a:r>
              <a:rPr lang="en-GB" sz="1400" b="1" i="0" u="none" strike="noStrike" cap="none" noProof="1">
                <a:solidFill>
                  <a:srgbClr val="888888"/>
                </a:solidFill>
                <a:latin typeface="Calibri"/>
                <a:ea typeface="Calibri"/>
                <a:cs typeface="Calibri"/>
                <a:sym typeface="Calibri"/>
              </a:rPr>
              <a:t>Nicolas Metzl</a:t>
            </a:r>
            <a:r>
              <a:rPr lang="en-GB" sz="1400" b="0" i="0" u="none" strike="noStrike" cap="none" noProof="1">
                <a:solidFill>
                  <a:srgbClr val="888888"/>
                </a:solidFill>
                <a:latin typeface="Calibri"/>
                <a:ea typeface="Calibri"/>
                <a:cs typeface="Calibri"/>
                <a:sym typeface="Calibri"/>
              </a:rPr>
              <a:t> France | </a:t>
            </a:r>
            <a:r>
              <a:rPr lang="en-GB" sz="1400" b="1" i="0" u="none" strike="noStrike" cap="none" noProof="1">
                <a:solidFill>
                  <a:srgbClr val="888888"/>
                </a:solidFill>
                <a:latin typeface="Calibri"/>
                <a:ea typeface="Calibri"/>
                <a:cs typeface="Calibri"/>
                <a:sym typeface="Calibri"/>
              </a:rPr>
              <a:t>David R. Munro</a:t>
            </a:r>
            <a:r>
              <a:rPr lang="en-GB" sz="1400" b="0" i="0" u="none" strike="noStrike" cap="none" noProof="1">
                <a:solidFill>
                  <a:srgbClr val="888888"/>
                </a:solidFill>
                <a:latin typeface="Calibri"/>
                <a:ea typeface="Calibri"/>
                <a:cs typeface="Calibri"/>
                <a:sym typeface="Calibri"/>
              </a:rPr>
              <a:t> USA | </a:t>
            </a:r>
            <a:r>
              <a:rPr lang="en-GB" sz="1400" b="1" i="0" u="none" strike="noStrike" cap="none" noProof="1">
                <a:solidFill>
                  <a:srgbClr val="888888"/>
                </a:solidFill>
                <a:latin typeface="Calibri"/>
                <a:ea typeface="Calibri"/>
                <a:cs typeface="Calibri"/>
                <a:sym typeface="Calibri"/>
              </a:rPr>
              <a:t>Julia E. M. S. Nabel</a:t>
            </a:r>
            <a:r>
              <a:rPr lang="en-GB" sz="1400" b="0" i="0" u="none" strike="noStrike" cap="none" noProof="1">
                <a:solidFill>
                  <a:srgbClr val="888888"/>
                </a:solidFill>
                <a:latin typeface="Calibri"/>
                <a:ea typeface="Calibri"/>
                <a:cs typeface="Calibri"/>
                <a:sym typeface="Calibri"/>
              </a:rPr>
              <a:t> Germany | </a:t>
            </a:r>
            <a:r>
              <a:rPr lang="en-GB" sz="1400" b="1" i="0" u="none" strike="noStrike" cap="none" noProof="1">
                <a:solidFill>
                  <a:srgbClr val="888888"/>
                </a:solidFill>
                <a:latin typeface="Calibri"/>
                <a:ea typeface="Calibri"/>
                <a:cs typeface="Calibri"/>
                <a:sym typeface="Calibri"/>
              </a:rPr>
              <a:t>Shin-ichiro Nakaoka</a:t>
            </a:r>
            <a:r>
              <a:rPr lang="en-GB" sz="1400" b="0" i="0" u="none" strike="noStrike" cap="none" noProof="1">
                <a:solidFill>
                  <a:srgbClr val="888888"/>
                </a:solidFill>
                <a:latin typeface="Calibri"/>
                <a:ea typeface="Calibri"/>
                <a:cs typeface="Calibri"/>
                <a:sym typeface="Calibri"/>
              </a:rPr>
              <a:t> Japan | </a:t>
            </a:r>
            <a:r>
              <a:rPr lang="en-GB" sz="1400" b="1" i="0" u="none" strike="noStrike" cap="none" noProof="1">
                <a:solidFill>
                  <a:srgbClr val="888888"/>
                </a:solidFill>
                <a:latin typeface="Calibri"/>
                <a:ea typeface="Calibri"/>
                <a:cs typeface="Calibri"/>
                <a:sym typeface="Calibri"/>
              </a:rPr>
              <a:t>Yosuke Niwa </a:t>
            </a:r>
            <a:r>
              <a:rPr lang="en-GB" sz="1400" i="0" u="none" strike="noStrike" cap="none" noProof="1">
                <a:solidFill>
                  <a:srgbClr val="888888"/>
                </a:solidFill>
                <a:latin typeface="Calibri"/>
                <a:ea typeface="Calibri"/>
                <a:cs typeface="Calibri"/>
                <a:sym typeface="Calibri"/>
              </a:rPr>
              <a:t>Japan</a:t>
            </a:r>
            <a:r>
              <a:rPr lang="en-GB" sz="1400" b="1" i="0" u="none" strike="noStrike" cap="none"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 </a:t>
            </a:r>
            <a:r>
              <a:rPr lang="en-GB" sz="1400" b="1" noProof="1">
                <a:solidFill>
                  <a:srgbClr val="888888"/>
                </a:solidFill>
                <a:latin typeface="Calibri"/>
                <a:ea typeface="Calibri"/>
                <a:cs typeface="Calibri"/>
                <a:sym typeface="Calibri"/>
              </a:rPr>
              <a:t>Kevin O’Brien </a:t>
            </a:r>
            <a:r>
              <a:rPr lang="en-GB" sz="1400" noProof="1">
                <a:solidFill>
                  <a:srgbClr val="888888"/>
                </a:solidFill>
                <a:latin typeface="Calibri"/>
                <a:ea typeface="Calibri"/>
                <a:cs typeface="Calibri"/>
                <a:sym typeface="Calibri"/>
              </a:rPr>
              <a:t>USA</a:t>
            </a:r>
            <a:r>
              <a:rPr lang="en-GB" sz="1400" b="1"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a:t>
            </a:r>
            <a:r>
              <a:rPr lang="en-GB" sz="1400" b="0" i="0" u="none" strike="noStrike" cap="none" noProof="1">
                <a:solidFill>
                  <a:srgbClr val="888888"/>
                </a:solidFill>
                <a:latin typeface="Calibri"/>
                <a:ea typeface="Calibri"/>
                <a:cs typeface="Calibri"/>
                <a:sym typeface="Calibri"/>
              </a:rPr>
              <a:t> </a:t>
            </a:r>
            <a:r>
              <a:rPr lang="en-GB" sz="1400" b="1" i="0" u="none" strike="noStrike" cap="none" noProof="1">
                <a:solidFill>
                  <a:srgbClr val="888888"/>
                </a:solidFill>
                <a:latin typeface="Calibri"/>
                <a:ea typeface="Calibri"/>
                <a:cs typeface="Calibri"/>
                <a:sym typeface="Calibri"/>
              </a:rPr>
              <a:t>Tsueno Ono </a:t>
            </a:r>
            <a:r>
              <a:rPr lang="en-GB" sz="1400" b="0" i="0" u="none" strike="noStrike" cap="none" noProof="1">
                <a:solidFill>
                  <a:srgbClr val="888888"/>
                </a:solidFill>
                <a:latin typeface="Calibri"/>
                <a:ea typeface="Calibri"/>
                <a:cs typeface="Calibri"/>
                <a:sym typeface="Calibri"/>
              </a:rPr>
              <a:t>Japan | </a:t>
            </a:r>
            <a:r>
              <a:rPr lang="en-GB" sz="1400" b="1" i="0" u="none" strike="noStrike" cap="none" noProof="1">
                <a:solidFill>
                  <a:srgbClr val="888888"/>
                </a:solidFill>
                <a:latin typeface="Calibri"/>
                <a:ea typeface="Calibri"/>
                <a:cs typeface="Calibri"/>
                <a:sym typeface="Calibri"/>
              </a:rPr>
              <a:t>Paul I. Palmer </a:t>
            </a:r>
            <a:r>
              <a:rPr lang="en-GB" sz="1400" i="0" u="none" strike="noStrike" cap="none" noProof="1">
                <a:solidFill>
                  <a:srgbClr val="888888"/>
                </a:solidFill>
                <a:latin typeface="Calibri"/>
                <a:ea typeface="Calibri"/>
                <a:cs typeface="Calibri"/>
                <a:sym typeface="Calibri"/>
              </a:rPr>
              <a:t>UK</a:t>
            </a:r>
            <a:r>
              <a:rPr lang="en-GB" sz="1400" b="1" i="0" u="none" strike="noStrike" cap="none"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 </a:t>
            </a:r>
            <a:r>
              <a:rPr lang="en-GB" sz="1400" b="1" i="0" u="none" strike="noStrike" cap="none" noProof="1">
                <a:solidFill>
                  <a:srgbClr val="888888"/>
                </a:solidFill>
                <a:latin typeface="Calibri"/>
                <a:ea typeface="Calibri"/>
                <a:cs typeface="Calibri"/>
                <a:sym typeface="Calibri"/>
              </a:rPr>
              <a:t>Denis Pierrot</a:t>
            </a:r>
            <a:r>
              <a:rPr lang="en-GB" sz="1400" b="0" i="0" u="none" strike="noStrike" cap="none" noProof="1">
                <a:solidFill>
                  <a:srgbClr val="888888"/>
                </a:solidFill>
                <a:latin typeface="Calibri"/>
                <a:ea typeface="Calibri"/>
                <a:cs typeface="Calibri"/>
                <a:sym typeface="Calibri"/>
              </a:rPr>
              <a:t> USA | </a:t>
            </a:r>
            <a:r>
              <a:rPr lang="en-GB" sz="1400" b="1" i="0" u="none" strike="noStrike" cap="none" noProof="1">
                <a:solidFill>
                  <a:srgbClr val="888888"/>
                </a:solidFill>
                <a:latin typeface="Calibri"/>
                <a:ea typeface="Calibri"/>
                <a:cs typeface="Calibri"/>
                <a:sym typeface="Calibri"/>
              </a:rPr>
              <a:t>Benjamin Poulter</a:t>
            </a:r>
            <a:r>
              <a:rPr lang="en-GB" sz="1400" b="0" i="0" u="none" strike="noStrike" cap="none" noProof="1">
                <a:solidFill>
                  <a:srgbClr val="888888"/>
                </a:solidFill>
                <a:latin typeface="Calibri"/>
                <a:ea typeface="Calibri"/>
                <a:cs typeface="Calibri"/>
                <a:sym typeface="Calibri"/>
              </a:rPr>
              <a:t> USA | </a:t>
            </a:r>
            <a:r>
              <a:rPr lang="en-GB" sz="1400" b="1" i="0" u="none" strike="noStrike" cap="none" noProof="1">
                <a:solidFill>
                  <a:srgbClr val="888888"/>
                </a:solidFill>
                <a:latin typeface="Calibri"/>
                <a:ea typeface="Calibri"/>
                <a:cs typeface="Calibri"/>
                <a:sym typeface="Calibri"/>
              </a:rPr>
              <a:t>Laure Resplandy</a:t>
            </a:r>
            <a:r>
              <a:rPr lang="en-GB" sz="1400" b="0" i="0" u="none" strike="noStrike" cap="none" noProof="1">
                <a:solidFill>
                  <a:srgbClr val="888888"/>
                </a:solidFill>
                <a:latin typeface="Calibri"/>
                <a:ea typeface="Calibri"/>
                <a:cs typeface="Calibri"/>
                <a:sym typeface="Calibri"/>
              </a:rPr>
              <a:t> USA | </a:t>
            </a:r>
            <a:r>
              <a:rPr lang="en-GB" sz="1400" b="1" i="0" u="none" strike="noStrike" cap="none" noProof="1">
                <a:solidFill>
                  <a:srgbClr val="888888"/>
                </a:solidFill>
                <a:latin typeface="Calibri"/>
                <a:ea typeface="Calibri"/>
                <a:cs typeface="Calibri"/>
                <a:sym typeface="Calibri"/>
              </a:rPr>
              <a:t>Eddy Robertson </a:t>
            </a:r>
            <a:r>
              <a:rPr lang="en-GB" sz="1400" b="0" i="0" u="none" strike="noStrike" cap="none" noProof="1">
                <a:solidFill>
                  <a:srgbClr val="888888"/>
                </a:solidFill>
                <a:latin typeface="Calibri"/>
                <a:ea typeface="Calibri"/>
                <a:cs typeface="Calibri"/>
                <a:sym typeface="Calibri"/>
              </a:rPr>
              <a:t>UK | </a:t>
            </a:r>
            <a:r>
              <a:rPr lang="en-GB" sz="1400" b="1" i="0" u="none" strike="noStrike" cap="none" noProof="1">
                <a:solidFill>
                  <a:srgbClr val="888888"/>
                </a:solidFill>
                <a:latin typeface="Calibri"/>
                <a:ea typeface="Calibri"/>
                <a:cs typeface="Calibri"/>
                <a:sym typeface="Calibri"/>
              </a:rPr>
              <a:t>Christian Rödenbeck</a:t>
            </a:r>
            <a:r>
              <a:rPr lang="en-GB" sz="1400" b="0" i="0" u="none" strike="noStrike" cap="none" noProof="1">
                <a:solidFill>
                  <a:srgbClr val="888888"/>
                </a:solidFill>
                <a:latin typeface="Calibri"/>
                <a:ea typeface="Calibri"/>
                <a:cs typeface="Calibri"/>
                <a:sym typeface="Calibri"/>
              </a:rPr>
              <a:t> Germany | </a:t>
            </a:r>
            <a:r>
              <a:rPr lang="en-GB" sz="1400" b="1" noProof="1">
                <a:solidFill>
                  <a:srgbClr val="888888"/>
                </a:solidFill>
                <a:latin typeface="Calibri"/>
                <a:ea typeface="Calibri"/>
                <a:cs typeface="Calibri"/>
                <a:sym typeface="Calibri"/>
              </a:rPr>
              <a:t>Jörg Schwinger </a:t>
            </a:r>
            <a:r>
              <a:rPr lang="en-GB" sz="1400" noProof="1">
                <a:solidFill>
                  <a:srgbClr val="888888"/>
                </a:solidFill>
                <a:latin typeface="Calibri"/>
                <a:ea typeface="Calibri"/>
                <a:cs typeface="Calibri"/>
                <a:sym typeface="Calibri"/>
              </a:rPr>
              <a:t>Norway |</a:t>
            </a:r>
            <a:r>
              <a:rPr lang="en-GB" sz="1400" b="0" i="0" u="none" strike="noStrike" cap="none" noProof="1">
                <a:solidFill>
                  <a:srgbClr val="888888"/>
                </a:solidFill>
                <a:latin typeface="Calibri"/>
                <a:ea typeface="Calibri"/>
                <a:cs typeface="Calibri"/>
                <a:sym typeface="Calibri"/>
              </a:rPr>
              <a:t> </a:t>
            </a:r>
            <a:r>
              <a:rPr lang="en-GB" sz="1400" b="1" i="0" u="none" strike="noStrike" cap="none" noProof="1">
                <a:solidFill>
                  <a:srgbClr val="888888"/>
                </a:solidFill>
                <a:latin typeface="Calibri"/>
                <a:ea typeface="Calibri"/>
                <a:cs typeface="Calibri"/>
                <a:sym typeface="Calibri"/>
              </a:rPr>
              <a:t>Roland Séférian</a:t>
            </a:r>
            <a:r>
              <a:rPr lang="en-GB" sz="1400" b="0" i="0" u="none" strike="noStrike" cap="none" noProof="1">
                <a:solidFill>
                  <a:srgbClr val="888888"/>
                </a:solidFill>
                <a:latin typeface="Calibri"/>
                <a:ea typeface="Calibri"/>
                <a:cs typeface="Calibri"/>
                <a:sym typeface="Calibri"/>
              </a:rPr>
              <a:t> France | </a:t>
            </a:r>
            <a:r>
              <a:rPr lang="en-GB" sz="1400" b="1" i="0" u="none" strike="noStrike" cap="none" noProof="1">
                <a:solidFill>
                  <a:srgbClr val="888888"/>
                </a:solidFill>
                <a:latin typeface="Calibri"/>
                <a:ea typeface="Calibri"/>
                <a:cs typeface="Calibri"/>
                <a:sym typeface="Calibri"/>
              </a:rPr>
              <a:t>Ingunn Skjelvan </a:t>
            </a:r>
            <a:r>
              <a:rPr lang="en-GB" sz="1400" i="0" u="none" strike="noStrike" cap="none" noProof="1">
                <a:solidFill>
                  <a:srgbClr val="888888"/>
                </a:solidFill>
                <a:latin typeface="Calibri"/>
                <a:ea typeface="Calibri"/>
                <a:cs typeface="Calibri"/>
                <a:sym typeface="Calibri"/>
              </a:rPr>
              <a:t>Norway</a:t>
            </a:r>
            <a:r>
              <a:rPr lang="en-GB" sz="1400" b="1" i="0" u="none" strike="noStrike" cap="none"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a:t>
            </a:r>
            <a:r>
              <a:rPr lang="en-GB" sz="1400" b="1" noProof="1">
                <a:solidFill>
                  <a:srgbClr val="888888"/>
                </a:solidFill>
                <a:latin typeface="Calibri"/>
                <a:ea typeface="Calibri"/>
                <a:cs typeface="Calibri"/>
                <a:sym typeface="Calibri"/>
              </a:rPr>
              <a:t> Adam J. P. Smith </a:t>
            </a:r>
            <a:r>
              <a:rPr lang="en-GB" sz="1400" noProof="1">
                <a:solidFill>
                  <a:srgbClr val="888888"/>
                </a:solidFill>
                <a:latin typeface="Calibri"/>
                <a:ea typeface="Calibri"/>
                <a:cs typeface="Calibri"/>
                <a:sym typeface="Calibri"/>
              </a:rPr>
              <a:t>UK</a:t>
            </a:r>
            <a:r>
              <a:rPr lang="en-GB" sz="1400" b="1"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 </a:t>
            </a:r>
            <a:r>
              <a:rPr lang="en-GB" sz="1400" b="1" noProof="1">
                <a:solidFill>
                  <a:srgbClr val="888888"/>
                </a:solidFill>
                <a:latin typeface="Calibri"/>
                <a:ea typeface="Calibri"/>
                <a:cs typeface="Calibri"/>
                <a:sym typeface="Calibri"/>
              </a:rPr>
              <a:t>Adrienne J. Sutton </a:t>
            </a:r>
            <a:r>
              <a:rPr lang="en-GB" sz="1400" noProof="1">
                <a:solidFill>
                  <a:srgbClr val="888888"/>
                </a:solidFill>
                <a:latin typeface="Calibri"/>
                <a:ea typeface="Calibri"/>
                <a:cs typeface="Calibri"/>
                <a:sym typeface="Calibri"/>
              </a:rPr>
              <a:t>USA</a:t>
            </a:r>
            <a:r>
              <a:rPr lang="en-GB" sz="1400" b="1"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 </a:t>
            </a:r>
            <a:r>
              <a:rPr lang="en-GB" sz="1400" b="1" noProof="1">
                <a:solidFill>
                  <a:srgbClr val="888888"/>
                </a:solidFill>
                <a:latin typeface="Calibri"/>
                <a:ea typeface="Calibri"/>
                <a:cs typeface="Calibri"/>
                <a:sym typeface="Calibri"/>
              </a:rPr>
              <a:t>Toste Tanhua </a:t>
            </a:r>
            <a:r>
              <a:rPr lang="en-GB" sz="1400" noProof="1">
                <a:solidFill>
                  <a:srgbClr val="888888"/>
                </a:solidFill>
                <a:latin typeface="Calibri"/>
                <a:ea typeface="Calibri"/>
                <a:cs typeface="Calibri"/>
                <a:sym typeface="Calibri"/>
              </a:rPr>
              <a:t>Germany</a:t>
            </a:r>
            <a:r>
              <a:rPr lang="en-GB" sz="1400" b="1"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a:t>
            </a:r>
            <a:r>
              <a:rPr lang="en-GB" sz="1400" b="0" i="0" u="none" strike="noStrike" cap="none" noProof="1">
                <a:solidFill>
                  <a:srgbClr val="888888"/>
                </a:solidFill>
                <a:latin typeface="Calibri"/>
                <a:ea typeface="Calibri"/>
                <a:cs typeface="Calibri"/>
                <a:sym typeface="Calibri"/>
              </a:rPr>
              <a:t> </a:t>
            </a:r>
            <a:r>
              <a:rPr lang="en-GB" sz="1400" b="1" i="0" u="none" strike="noStrike" cap="none" noProof="1">
                <a:solidFill>
                  <a:srgbClr val="888888"/>
                </a:solidFill>
                <a:latin typeface="Calibri"/>
                <a:ea typeface="Calibri"/>
                <a:cs typeface="Calibri"/>
                <a:sym typeface="Calibri"/>
              </a:rPr>
              <a:t>Pieter P. Tans</a:t>
            </a:r>
            <a:r>
              <a:rPr lang="en-GB" sz="1400" b="0" i="0" u="none" strike="noStrike" cap="none" noProof="1">
                <a:solidFill>
                  <a:srgbClr val="888888"/>
                </a:solidFill>
                <a:latin typeface="Calibri"/>
                <a:ea typeface="Calibri"/>
                <a:cs typeface="Calibri"/>
                <a:sym typeface="Calibri"/>
              </a:rPr>
              <a:t> USA | </a:t>
            </a:r>
            <a:r>
              <a:rPr lang="en-GB" sz="1400" b="1" i="0" u="none" strike="noStrike" cap="none" noProof="1">
                <a:solidFill>
                  <a:srgbClr val="888888"/>
                </a:solidFill>
                <a:latin typeface="Calibri"/>
                <a:ea typeface="Calibri"/>
                <a:cs typeface="Calibri"/>
                <a:sym typeface="Calibri"/>
              </a:rPr>
              <a:t>Hanqin Tian</a:t>
            </a:r>
            <a:r>
              <a:rPr lang="en-GB" sz="1400" b="0" i="0" u="none" strike="noStrike" cap="none" noProof="1">
                <a:solidFill>
                  <a:srgbClr val="888888"/>
                </a:solidFill>
                <a:latin typeface="Calibri"/>
                <a:ea typeface="Calibri"/>
                <a:cs typeface="Calibri"/>
                <a:sym typeface="Calibri"/>
              </a:rPr>
              <a:t> USA | </a:t>
            </a:r>
            <a:r>
              <a:rPr lang="en-GB" sz="1400" b="1" i="0" u="none" strike="noStrike" cap="none" noProof="1">
                <a:solidFill>
                  <a:srgbClr val="888888"/>
                </a:solidFill>
                <a:latin typeface="Calibri"/>
                <a:ea typeface="Calibri"/>
                <a:cs typeface="Calibri"/>
                <a:sym typeface="Calibri"/>
              </a:rPr>
              <a:t>Bronte Tilbrook</a:t>
            </a:r>
            <a:r>
              <a:rPr lang="en-GB" sz="1400" b="0" i="0" u="none" strike="noStrike" cap="none" noProof="1">
                <a:solidFill>
                  <a:srgbClr val="888888"/>
                </a:solidFill>
                <a:latin typeface="Calibri"/>
                <a:ea typeface="Calibri"/>
                <a:cs typeface="Calibri"/>
                <a:sym typeface="Calibri"/>
              </a:rPr>
              <a:t> Australia |</a:t>
            </a:r>
            <a:r>
              <a:rPr lang="en-GB" sz="1400" noProof="1">
                <a:solidFill>
                  <a:srgbClr val="888888"/>
                </a:solidFill>
                <a:latin typeface="Calibri"/>
                <a:ea typeface="Calibri"/>
                <a:cs typeface="Calibri"/>
                <a:sym typeface="Calibri"/>
              </a:rPr>
              <a:t> </a:t>
            </a:r>
            <a:r>
              <a:rPr lang="en-GB" sz="1400" b="1" i="0" u="none" strike="noStrike" cap="none" noProof="1">
                <a:solidFill>
                  <a:srgbClr val="888888"/>
                </a:solidFill>
                <a:latin typeface="Calibri"/>
                <a:ea typeface="Calibri"/>
                <a:cs typeface="Calibri"/>
                <a:sym typeface="Calibri"/>
              </a:rPr>
              <a:t>Guido R. van der Werf</a:t>
            </a:r>
            <a:r>
              <a:rPr lang="en-GB" sz="1400" b="0" i="0" u="none" strike="noStrike" cap="none" noProof="1">
                <a:solidFill>
                  <a:srgbClr val="888888"/>
                </a:solidFill>
                <a:latin typeface="Calibri"/>
                <a:ea typeface="Calibri"/>
                <a:cs typeface="Calibri"/>
                <a:sym typeface="Calibri"/>
              </a:rPr>
              <a:t> Netherlands | </a:t>
            </a:r>
            <a:r>
              <a:rPr lang="en-GB" sz="1400" b="1" i="0" u="none" strike="noStrike" cap="none" noProof="1">
                <a:solidFill>
                  <a:srgbClr val="888888"/>
                </a:solidFill>
                <a:latin typeface="Calibri"/>
                <a:ea typeface="Calibri"/>
                <a:cs typeface="Calibri"/>
                <a:sym typeface="Calibri"/>
              </a:rPr>
              <a:t>Nic</a:t>
            </a:r>
            <a:r>
              <a:rPr lang="en-GB" sz="1400" b="1" noProof="1">
                <a:solidFill>
                  <a:srgbClr val="888888"/>
                </a:solidFill>
                <a:latin typeface="Calibri"/>
                <a:ea typeface="Calibri"/>
                <a:cs typeface="Calibri"/>
                <a:sym typeface="Calibri"/>
              </a:rPr>
              <a:t>olas Vuichard </a:t>
            </a:r>
            <a:r>
              <a:rPr lang="en-GB" sz="1400" noProof="1">
                <a:solidFill>
                  <a:srgbClr val="888888"/>
                </a:solidFill>
                <a:latin typeface="Calibri"/>
                <a:ea typeface="Calibri"/>
                <a:cs typeface="Calibri"/>
                <a:sym typeface="Calibri"/>
              </a:rPr>
              <a:t>France</a:t>
            </a:r>
            <a:r>
              <a:rPr lang="en-GB" sz="1400" b="1"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 </a:t>
            </a:r>
            <a:r>
              <a:rPr lang="en-GB" sz="1400" b="1" noProof="1">
                <a:solidFill>
                  <a:srgbClr val="888888"/>
                </a:solidFill>
                <a:latin typeface="Calibri"/>
                <a:ea typeface="Calibri"/>
                <a:cs typeface="Calibri"/>
                <a:sym typeface="Calibri"/>
              </a:rPr>
              <a:t>Anthony P. Walker </a:t>
            </a:r>
            <a:r>
              <a:rPr lang="en-GB" sz="1400" noProof="1">
                <a:solidFill>
                  <a:srgbClr val="888888"/>
                </a:solidFill>
                <a:latin typeface="Calibri"/>
                <a:ea typeface="Calibri"/>
                <a:cs typeface="Calibri"/>
                <a:sym typeface="Calibri"/>
              </a:rPr>
              <a:t>USA</a:t>
            </a:r>
            <a:r>
              <a:rPr lang="en-GB" sz="1400" b="1"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 </a:t>
            </a:r>
            <a:r>
              <a:rPr lang="en-GB" sz="1400" b="1" noProof="1">
                <a:solidFill>
                  <a:srgbClr val="888888"/>
                </a:solidFill>
                <a:latin typeface="Calibri"/>
                <a:ea typeface="Calibri"/>
                <a:cs typeface="Calibri"/>
                <a:sym typeface="Calibri"/>
              </a:rPr>
              <a:t>Rik Wanninkhof</a:t>
            </a:r>
            <a:r>
              <a:rPr lang="en-GB" sz="1400" noProof="1">
                <a:solidFill>
                  <a:srgbClr val="888888"/>
                </a:solidFill>
                <a:latin typeface="Calibri"/>
                <a:ea typeface="Calibri"/>
                <a:cs typeface="Calibri"/>
                <a:sym typeface="Calibri"/>
              </a:rPr>
              <a:t> USA | </a:t>
            </a:r>
            <a:r>
              <a:rPr lang="en-GB" sz="1400" b="1" noProof="1">
                <a:solidFill>
                  <a:srgbClr val="888888"/>
                </a:solidFill>
                <a:latin typeface="Calibri"/>
                <a:ea typeface="Calibri"/>
                <a:cs typeface="Calibri"/>
                <a:sym typeface="Calibri"/>
              </a:rPr>
              <a:t>Andrew J. Watson </a:t>
            </a:r>
            <a:r>
              <a:rPr lang="en-GB" sz="1400" noProof="1">
                <a:solidFill>
                  <a:srgbClr val="888888"/>
                </a:solidFill>
                <a:latin typeface="Calibri"/>
                <a:ea typeface="Calibri"/>
                <a:cs typeface="Calibri"/>
                <a:sym typeface="Calibri"/>
              </a:rPr>
              <a:t>UK</a:t>
            </a:r>
            <a:r>
              <a:rPr lang="en-GB" sz="1400" b="1"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 </a:t>
            </a:r>
            <a:r>
              <a:rPr lang="en-GB" sz="1400" b="1" noProof="1">
                <a:solidFill>
                  <a:srgbClr val="888888"/>
                </a:solidFill>
                <a:latin typeface="Calibri"/>
                <a:ea typeface="Calibri"/>
                <a:cs typeface="Calibri"/>
                <a:sym typeface="Calibri"/>
              </a:rPr>
              <a:t>David Willis </a:t>
            </a:r>
            <a:r>
              <a:rPr lang="en-GB" sz="1400" noProof="1">
                <a:solidFill>
                  <a:srgbClr val="888888"/>
                </a:solidFill>
                <a:latin typeface="Calibri"/>
                <a:ea typeface="Calibri"/>
                <a:cs typeface="Calibri"/>
                <a:sym typeface="Calibri"/>
              </a:rPr>
              <a:t>UK</a:t>
            </a:r>
            <a:r>
              <a:rPr lang="en-GB" sz="1400" b="1"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 </a:t>
            </a:r>
            <a:r>
              <a:rPr lang="en-GB" sz="1400" b="0" i="0" u="none" strike="noStrike" cap="none" noProof="1">
                <a:solidFill>
                  <a:srgbClr val="888888"/>
                </a:solidFill>
                <a:latin typeface="Calibri"/>
                <a:ea typeface="Calibri"/>
                <a:cs typeface="Calibri"/>
                <a:sym typeface="Calibri"/>
              </a:rPr>
              <a:t> </a:t>
            </a:r>
            <a:r>
              <a:rPr lang="en-GB" sz="1400" b="1" i="0" u="none" strike="noStrike" cap="none" noProof="1">
                <a:solidFill>
                  <a:srgbClr val="888888"/>
                </a:solidFill>
                <a:latin typeface="Calibri"/>
                <a:ea typeface="Calibri"/>
                <a:cs typeface="Calibri"/>
                <a:sym typeface="Calibri"/>
              </a:rPr>
              <a:t>Andrew J. Wiltshire</a:t>
            </a:r>
            <a:r>
              <a:rPr lang="en-GB" sz="1400" b="0" i="0" u="none" strike="noStrike" cap="none" noProof="1">
                <a:solidFill>
                  <a:srgbClr val="888888"/>
                </a:solidFill>
                <a:latin typeface="Calibri"/>
                <a:ea typeface="Calibri"/>
                <a:cs typeface="Calibri"/>
                <a:sym typeface="Calibri"/>
              </a:rPr>
              <a:t> UK | </a:t>
            </a:r>
            <a:r>
              <a:rPr lang="en-GB" sz="1400" b="1" i="0" u="none" strike="noStrike" cap="none" noProof="1">
                <a:solidFill>
                  <a:srgbClr val="888888"/>
                </a:solidFill>
                <a:latin typeface="Calibri"/>
                <a:ea typeface="Calibri"/>
                <a:cs typeface="Calibri"/>
                <a:sym typeface="Calibri"/>
              </a:rPr>
              <a:t>Wenping Yuan</a:t>
            </a:r>
            <a:r>
              <a:rPr lang="en-GB" sz="1400" b="1"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China</a:t>
            </a:r>
            <a:r>
              <a:rPr lang="en-GB" sz="1400" b="1" noProof="1">
                <a:solidFill>
                  <a:srgbClr val="888888"/>
                </a:solidFill>
                <a:latin typeface="Calibri"/>
                <a:ea typeface="Calibri"/>
                <a:cs typeface="Calibri"/>
                <a:sym typeface="Calibri"/>
              </a:rPr>
              <a:t> </a:t>
            </a:r>
            <a:r>
              <a:rPr lang="en-GB" sz="1400" noProof="1">
                <a:solidFill>
                  <a:srgbClr val="888888"/>
                </a:solidFill>
                <a:latin typeface="Calibri"/>
                <a:ea typeface="Calibri"/>
                <a:cs typeface="Calibri"/>
                <a:sym typeface="Calibri"/>
              </a:rPr>
              <a:t>| </a:t>
            </a:r>
            <a:r>
              <a:rPr lang="en-GB" sz="1400" b="1" noProof="1">
                <a:solidFill>
                  <a:srgbClr val="888888"/>
                </a:solidFill>
                <a:latin typeface="Calibri"/>
                <a:ea typeface="Calibri"/>
                <a:cs typeface="Calibri"/>
                <a:sym typeface="Calibri"/>
              </a:rPr>
              <a:t>Xu Yue</a:t>
            </a:r>
            <a:r>
              <a:rPr lang="en-GB" sz="1400" noProof="1">
                <a:solidFill>
                  <a:srgbClr val="888888"/>
                </a:solidFill>
                <a:latin typeface="Calibri"/>
                <a:ea typeface="Calibri"/>
                <a:cs typeface="Calibri"/>
                <a:sym typeface="Calibri"/>
              </a:rPr>
              <a:t> China |</a:t>
            </a:r>
            <a:r>
              <a:rPr lang="en-GB" sz="1400" b="0" i="0" u="none" strike="noStrike" cap="none" noProof="1">
                <a:solidFill>
                  <a:srgbClr val="888888"/>
                </a:solidFill>
                <a:latin typeface="Calibri"/>
                <a:ea typeface="Calibri"/>
                <a:cs typeface="Calibri"/>
                <a:sym typeface="Calibri"/>
              </a:rPr>
              <a:t> </a:t>
            </a:r>
            <a:r>
              <a:rPr lang="en-GB" sz="1400" b="1" i="0" u="none" strike="noStrike" cap="none" noProof="1">
                <a:solidFill>
                  <a:srgbClr val="888888"/>
                </a:solidFill>
                <a:latin typeface="Calibri"/>
                <a:ea typeface="Calibri"/>
                <a:cs typeface="Calibri"/>
                <a:sym typeface="Calibri"/>
              </a:rPr>
              <a:t>Sönke Zaehle</a:t>
            </a:r>
            <a:r>
              <a:rPr lang="en-GB" sz="1400" b="0" i="0" u="none" strike="noStrike" cap="none" noProof="1">
                <a:solidFill>
                  <a:srgbClr val="888888"/>
                </a:solidFill>
                <a:latin typeface="Calibri"/>
                <a:ea typeface="Calibri"/>
                <a:cs typeface="Calibri"/>
                <a:sym typeface="Calibri"/>
              </a:rPr>
              <a:t> Germany</a:t>
            </a:r>
            <a:endParaRPr lang="en-GB" sz="1400" b="1" i="0" u="none" strike="noStrike" cap="none" noProof="1">
              <a:solidFill>
                <a:srgbClr val="4C9BDB"/>
              </a:solidFill>
              <a:latin typeface="Calibri"/>
              <a:ea typeface="Calibri"/>
              <a:cs typeface="Calibri"/>
              <a:sym typeface="Calibri"/>
            </a:endParaRPr>
          </a:p>
          <a:p>
            <a:pPr marL="0" marR="0" lvl="0" indent="0" algn="l" rtl="0">
              <a:spcBef>
                <a:spcPts val="0"/>
              </a:spcBef>
              <a:spcAft>
                <a:spcPts val="0"/>
              </a:spcAft>
              <a:buNone/>
            </a:pPr>
            <a:endParaRPr lang="en-GB" sz="1400" b="1" i="0" u="none" strike="noStrike" cap="none" noProof="1">
              <a:solidFill>
                <a:srgbClr val="4C9BDB"/>
              </a:solidFill>
              <a:latin typeface="Calibri"/>
              <a:ea typeface="Calibri"/>
              <a:cs typeface="Calibri"/>
              <a:sym typeface="Calibri"/>
            </a:endParaRPr>
          </a:p>
          <a:p>
            <a:pPr marL="0" marR="0" lvl="0" indent="0" algn="l" rtl="0">
              <a:spcBef>
                <a:spcPts val="0"/>
              </a:spcBef>
              <a:spcAft>
                <a:spcPts val="0"/>
              </a:spcAft>
              <a:buNone/>
            </a:pPr>
            <a:r>
              <a:rPr lang="en-GB" sz="1400" b="1" i="0" u="none" strike="noStrike" cap="none" noProof="1">
                <a:solidFill>
                  <a:srgbClr val="4C9BDB"/>
                </a:solidFill>
                <a:latin typeface="Calibri"/>
                <a:ea typeface="Calibri"/>
                <a:cs typeface="Calibri"/>
                <a:sym typeface="Calibri"/>
              </a:rPr>
              <a:t>Atlas Team Members at LSCE</a:t>
            </a:r>
            <a:r>
              <a:rPr lang="en-GB" sz="1400" b="0" i="0" u="none" strike="noStrike" cap="none" noProof="1">
                <a:solidFill>
                  <a:srgbClr val="4C9BDB"/>
                </a:solidFill>
                <a:latin typeface="Calibri"/>
                <a:ea typeface="Calibri"/>
                <a:cs typeface="Calibri"/>
                <a:sym typeface="Calibri"/>
              </a:rPr>
              <a:t>, France </a:t>
            </a:r>
            <a:endParaRPr lang="en-GB" sz="1400" noProof="1"/>
          </a:p>
          <a:p>
            <a:pPr marL="0" marR="0" lvl="0" indent="0" algn="l" rtl="0">
              <a:spcBef>
                <a:spcPts val="0"/>
              </a:spcBef>
              <a:spcAft>
                <a:spcPts val="0"/>
              </a:spcAft>
              <a:buNone/>
            </a:pPr>
            <a:r>
              <a:rPr lang="en-GB" sz="1400" b="1" i="0" u="none" strike="noStrike" cap="none" noProof="1">
                <a:solidFill>
                  <a:srgbClr val="4C9BDB"/>
                </a:solidFill>
                <a:latin typeface="Calibri"/>
                <a:ea typeface="Calibri"/>
                <a:cs typeface="Calibri"/>
                <a:sym typeface="Calibri"/>
              </a:rPr>
              <a:t>P Ciais </a:t>
            </a:r>
            <a:r>
              <a:rPr lang="en-GB" sz="1400" b="0" i="0" u="none" strike="noStrike" cap="none" noProof="1">
                <a:solidFill>
                  <a:srgbClr val="4C9BDB"/>
                </a:solidFill>
                <a:latin typeface="Calibri"/>
                <a:ea typeface="Calibri"/>
                <a:cs typeface="Calibri"/>
                <a:sym typeface="Calibri"/>
              </a:rPr>
              <a:t>| </a:t>
            </a:r>
            <a:r>
              <a:rPr lang="en-GB" sz="1400" b="1" i="0" u="none" strike="noStrike" cap="none" noProof="1">
                <a:solidFill>
                  <a:srgbClr val="4C9BDB"/>
                </a:solidFill>
                <a:latin typeface="Calibri"/>
                <a:ea typeface="Calibri"/>
                <a:cs typeface="Calibri"/>
                <a:sym typeface="Calibri"/>
              </a:rPr>
              <a:t>A Peregon</a:t>
            </a:r>
            <a:r>
              <a:rPr lang="en-GB" sz="1400" b="0" i="0" u="none" strike="noStrike" cap="none" noProof="1">
                <a:solidFill>
                  <a:srgbClr val="4C9BDB"/>
                </a:solidFill>
                <a:latin typeface="Calibri"/>
                <a:ea typeface="Calibri"/>
                <a:cs typeface="Calibri"/>
                <a:sym typeface="Calibri"/>
              </a:rPr>
              <a:t> | </a:t>
            </a:r>
            <a:r>
              <a:rPr lang="en-GB" sz="1400" b="1" i="0" u="none" strike="noStrike" cap="none" noProof="1">
                <a:solidFill>
                  <a:srgbClr val="4C9BDB"/>
                </a:solidFill>
                <a:latin typeface="Calibri"/>
                <a:ea typeface="Calibri"/>
                <a:cs typeface="Calibri"/>
                <a:sym typeface="Calibri"/>
              </a:rPr>
              <a:t>P Brockmann</a:t>
            </a:r>
          </a:p>
          <a:p>
            <a:pPr marL="0" marR="0" lvl="0" indent="0" algn="l" rtl="0">
              <a:spcBef>
                <a:spcPts val="0"/>
              </a:spcBef>
              <a:spcAft>
                <a:spcPts val="0"/>
              </a:spcAft>
              <a:buNone/>
            </a:pPr>
            <a:endParaRPr lang="en-GB" sz="1400" b="1" i="0" u="none" strike="noStrike" cap="none" noProof="1">
              <a:solidFill>
                <a:srgbClr val="4C9BDB"/>
              </a:solidFill>
              <a:latin typeface="Calibri"/>
              <a:ea typeface="Calibri"/>
              <a:cs typeface="Calibri"/>
              <a:sym typeface="Calibri"/>
            </a:endParaRPr>
          </a:p>
          <a:p>
            <a:pPr marL="0" marR="0" lvl="0" indent="0" algn="l" rtl="0">
              <a:spcBef>
                <a:spcPts val="0"/>
              </a:spcBef>
              <a:spcAft>
                <a:spcPts val="0"/>
              </a:spcAft>
              <a:buNone/>
            </a:pPr>
            <a:r>
              <a:rPr lang="en-GB" sz="1400" b="1" i="0" u="none" strike="noStrike" cap="none" noProof="1">
                <a:solidFill>
                  <a:srgbClr val="4C9BDB"/>
                </a:solidFill>
                <a:latin typeface="Calibri"/>
                <a:ea typeface="Calibri"/>
                <a:cs typeface="Calibri"/>
                <a:sym typeface="Calibri"/>
              </a:rPr>
              <a:t>Communications Team</a:t>
            </a:r>
            <a:endParaRPr lang="en-GB" sz="1400" noProof="1"/>
          </a:p>
          <a:p>
            <a:pPr marL="0" marR="0" lvl="0" indent="0" algn="l" rtl="0">
              <a:lnSpc>
                <a:spcPct val="110000"/>
              </a:lnSpc>
              <a:spcBef>
                <a:spcPts val="0"/>
              </a:spcBef>
              <a:spcAft>
                <a:spcPts val="0"/>
              </a:spcAft>
              <a:buNone/>
            </a:pPr>
            <a:r>
              <a:rPr lang="en-GB" sz="1400" b="1" i="0" u="none" strike="noStrike" cap="none" noProof="1">
                <a:solidFill>
                  <a:srgbClr val="4C9BDB"/>
                </a:solidFill>
                <a:latin typeface="Calibri"/>
                <a:ea typeface="Calibri"/>
                <a:cs typeface="Calibri"/>
                <a:sym typeface="Calibri"/>
              </a:rPr>
              <a:t>N Hawtin </a:t>
            </a:r>
            <a:r>
              <a:rPr lang="en-GB" sz="1400" b="0" i="0" u="none" strike="noStrike" cap="none" noProof="1">
                <a:solidFill>
                  <a:srgbClr val="4C9BDB"/>
                </a:solidFill>
                <a:latin typeface="Calibri"/>
                <a:ea typeface="Calibri"/>
                <a:cs typeface="Calibri"/>
                <a:sym typeface="Calibri"/>
              </a:rPr>
              <a:t>| </a:t>
            </a:r>
            <a:r>
              <a:rPr lang="en-GB" sz="1400" b="1" i="0" u="none" strike="noStrike" cap="none" noProof="1">
                <a:solidFill>
                  <a:srgbClr val="4C9BDB"/>
                </a:solidFill>
                <a:latin typeface="Calibri"/>
                <a:ea typeface="Calibri"/>
                <a:cs typeface="Calibri"/>
                <a:sym typeface="Calibri"/>
              </a:rPr>
              <a:t>K Mansell</a:t>
            </a:r>
            <a:r>
              <a:rPr lang="en-GB" sz="1400" i="0" u="none" strike="noStrike" cap="none" noProof="1">
                <a:solidFill>
                  <a:srgbClr val="4C9BDB"/>
                </a:solidFill>
                <a:latin typeface="Calibri"/>
                <a:ea typeface="Calibri"/>
                <a:cs typeface="Calibri"/>
                <a:sym typeface="Calibri"/>
              </a:rPr>
              <a:t> | </a:t>
            </a:r>
            <a:r>
              <a:rPr lang="en-GB" sz="1400" b="1" i="0" u="none" strike="noStrike" cap="none" noProof="1">
                <a:solidFill>
                  <a:srgbClr val="4C9BDB"/>
                </a:solidFill>
                <a:latin typeface="Calibri"/>
                <a:ea typeface="Calibri"/>
                <a:cs typeface="Calibri"/>
                <a:sym typeface="Calibri"/>
              </a:rPr>
              <a:t>J Walton</a:t>
            </a:r>
            <a:r>
              <a:rPr lang="en-GB" sz="1400" i="0" u="none" strike="noStrike" cap="none" noProof="1">
                <a:solidFill>
                  <a:srgbClr val="4C9BDB"/>
                </a:solidFill>
                <a:latin typeface="Calibri"/>
                <a:ea typeface="Calibri"/>
                <a:cs typeface="Calibri"/>
                <a:sym typeface="Calibri"/>
              </a:rPr>
              <a:t> | </a:t>
            </a:r>
            <a:r>
              <a:rPr lang="en-GB" sz="1400" b="1" i="0" u="none" strike="noStrike" cap="none" noProof="1">
                <a:solidFill>
                  <a:srgbClr val="4C9BDB"/>
                </a:solidFill>
                <a:latin typeface="Calibri"/>
                <a:ea typeface="Calibri"/>
                <a:cs typeface="Calibri"/>
                <a:sym typeface="Calibri"/>
              </a:rPr>
              <a:t>E Pihl</a:t>
            </a:r>
            <a:endParaRPr lang="en-GB" sz="1400" b="0" i="0" u="none" strike="noStrike" cap="none" noProof="1">
              <a:solidFill>
                <a:srgbClr val="4C9BDB"/>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1"/>
              <a:t>Fossil CO</a:t>
            </a:r>
            <a:r>
              <a:rPr lang="en-GB" baseline="-25000" noProof="1"/>
              <a:t>2</a:t>
            </a:r>
            <a:r>
              <a:rPr lang="en-GB" noProof="1"/>
              <a:t> Emissions by source</a:t>
            </a:r>
          </a:p>
        </p:txBody>
      </p:sp>
      <p:sp>
        <p:nvSpPr>
          <p:cNvPr id="3" name="Text Placeholder 2"/>
          <p:cNvSpPr>
            <a:spLocks noGrp="1"/>
          </p:cNvSpPr>
          <p:nvPr>
            <p:ph type="body" sz="quarter" idx="10"/>
          </p:nvPr>
        </p:nvSpPr>
        <p:spPr/>
        <p:txBody>
          <a:bodyPr>
            <a:normAutofit/>
          </a:bodyPr>
          <a:lstStyle/>
          <a:p>
            <a:r>
              <a:rPr lang="en-GB" altLang="en-US" noProof="1">
                <a:ea typeface="ＭＳ Ｐゴシック" pitchFamily="34" charset="-128"/>
              </a:rPr>
              <a:t>Share of global fossil CO</a:t>
            </a:r>
            <a:r>
              <a:rPr lang="en-GB" altLang="en-US" baseline="-25000" noProof="1">
                <a:ea typeface="ＭＳ Ｐゴシック" pitchFamily="34" charset="-128"/>
              </a:rPr>
              <a:t>2</a:t>
            </a:r>
            <a:r>
              <a:rPr lang="en-GB" altLang="en-US" noProof="1">
                <a:ea typeface="ＭＳ Ｐゴシック" pitchFamily="34" charset="-128"/>
              </a:rPr>
              <a:t> emissions in 2019: coal (39%), oil (33%), gas (21%), cement (4%), flaring (1%, not shown)</a:t>
            </a:r>
            <a:br>
              <a:rPr lang="en-GB" altLang="en-US" noProof="1">
                <a:ea typeface="ＭＳ Ｐゴシック" pitchFamily="34" charset="-128"/>
              </a:rPr>
            </a:br>
            <a:r>
              <a:rPr lang="en-GB" altLang="en-US" noProof="1">
                <a:ea typeface="ＭＳ Ｐゴシック" pitchFamily="34" charset="-128"/>
              </a:rPr>
              <a:t>Projection by fuel type is based on monthly data (GCP analysis)</a:t>
            </a:r>
          </a:p>
        </p:txBody>
      </p:sp>
      <p:sp>
        <p:nvSpPr>
          <p:cNvPr id="5" name="Text Placeholder 4"/>
          <p:cNvSpPr>
            <a:spLocks noGrp="1"/>
          </p:cNvSpPr>
          <p:nvPr>
            <p:ph type="body" sz="quarter" idx="12"/>
          </p:nvPr>
        </p:nvSpPr>
        <p:spPr>
          <a:xfrm>
            <a:off x="1713284" y="5692801"/>
            <a:ext cx="8765451" cy="1077321"/>
          </a:xfrm>
        </p:spPr>
        <p:txBody>
          <a:bodyPr/>
          <a:lstStyle/>
          <a:p>
            <a:r>
              <a:rPr lang="en-GB" altLang="en-US" noProof="1">
                <a:ea typeface="ＭＳ Ｐゴシック" pitchFamily="34" charset="-128"/>
              </a:rPr>
              <a:t>Source: </a:t>
            </a:r>
            <a:r>
              <a:rPr lang="en-GB" altLang="en-US" noProof="1">
                <a:ea typeface="ＭＳ Ｐゴシック" pitchFamily="34" charset="-128"/>
                <a:hlinkClick r:id="rId3"/>
              </a:rPr>
              <a:t>CDIAC</a:t>
            </a:r>
            <a:r>
              <a:rPr lang="en-GB" altLang="en-US" noProof="1">
                <a:ea typeface="ＭＳ Ｐゴシック" pitchFamily="34" charset="-128"/>
              </a:rPr>
              <a:t>; </a:t>
            </a:r>
            <a:r>
              <a:rPr lang="en-GB" altLang="en-US" noProof="1">
                <a:ea typeface="ＭＳ Ｐゴシック" pitchFamily="34" charset="-128"/>
                <a:hlinkClick r:id="rId4"/>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5"/>
              </a:rPr>
              <a:t>Global Carbon Budget 2020</a:t>
            </a:r>
            <a:endParaRPr lang="en-GB" altLang="en-US" noProof="1">
              <a:ea typeface="ＭＳ Ｐゴシック" pitchFamily="34" charset="-128"/>
            </a:endParaRPr>
          </a:p>
        </p:txBody>
      </p:sp>
      <p:pic>
        <p:nvPicPr>
          <p:cNvPr id="9" name="Picture Placeholder 8">
            <a:extLst>
              <a:ext uri="{FF2B5EF4-FFF2-40B4-BE49-F238E27FC236}">
                <a16:creationId xmlns:a16="http://schemas.microsoft.com/office/drawing/2014/main" id="{59CC156B-8FB5-4F6B-82E5-DD3AE0BDCD51}"/>
              </a:ext>
            </a:extLst>
          </p:cNvPr>
          <p:cNvPicPr>
            <a:picLocks noGrp="1" noChangeAspect="1"/>
          </p:cNvPicPr>
          <p:nvPr>
            <p:ph type="pic" sz="quarter" idx="4294967295"/>
          </p:nvPr>
        </p:nvPicPr>
        <p:blipFill rotWithShape="1">
          <a:blip r:embed="rId6"/>
          <a:srcRect l="-18203" r="-18203"/>
          <a:stretch/>
        </p:blipFill>
        <p:spPr>
          <a:xfrm>
            <a:off x="609600" y="1600206"/>
            <a:ext cx="10972800" cy="4525963"/>
          </a:xfrm>
        </p:spPr>
      </p:pic>
    </p:spTree>
    <p:extLst>
      <p:ext uri="{BB962C8B-B14F-4D97-AF65-F5344CB8AC3E}">
        <p14:creationId xmlns:p14="http://schemas.microsoft.com/office/powerpoint/2010/main" val="2902783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noProof="1"/>
              <a:t>Fossil CO</a:t>
            </a:r>
            <a:r>
              <a:rPr lang="en-GB" baseline="-25000" noProof="1"/>
              <a:t>2</a:t>
            </a:r>
            <a:r>
              <a:rPr lang="en-GB" noProof="1"/>
              <a:t> Emissions by source</a:t>
            </a:r>
          </a:p>
        </p:txBody>
      </p:sp>
      <p:sp>
        <p:nvSpPr>
          <p:cNvPr id="4" name="Text Placeholder 3"/>
          <p:cNvSpPr>
            <a:spLocks noGrp="1"/>
          </p:cNvSpPr>
          <p:nvPr>
            <p:ph type="body" sz="quarter" idx="10"/>
          </p:nvPr>
        </p:nvSpPr>
        <p:spPr/>
        <p:txBody>
          <a:bodyPr/>
          <a:lstStyle/>
          <a:p>
            <a:r>
              <a:rPr lang="en-GB" noProof="1"/>
              <a:t>Emissions by category from 2000 to 2019, with growth rates indicated for the more recent period of 2014 to 2019</a:t>
            </a:r>
            <a:br>
              <a:rPr lang="en-GB" noProof="1"/>
            </a:br>
            <a:r>
              <a:rPr lang="en-GB" noProof="1"/>
              <a:t>Coal use has declined since 2014, while other fossil fuels continue to grow close to historical rates</a:t>
            </a:r>
          </a:p>
        </p:txBody>
      </p:sp>
      <p:sp>
        <p:nvSpPr>
          <p:cNvPr id="5" name="Text Placeholder 4"/>
          <p:cNvSpPr>
            <a:spLocks noGrp="1"/>
          </p:cNvSpPr>
          <p:nvPr>
            <p:ph type="body" sz="quarter" idx="12"/>
          </p:nvPr>
        </p:nvSpPr>
        <p:spPr/>
        <p:txBody>
          <a:bodyPr/>
          <a:lstStyle/>
          <a:p>
            <a:r>
              <a:rPr lang="en-GB" altLang="en-US" noProof="1">
                <a:ea typeface="ＭＳ Ｐゴシック" pitchFamily="34" charset="-128"/>
              </a:rPr>
              <a:t>Source: </a:t>
            </a:r>
            <a:r>
              <a:rPr lang="en-GB" altLang="en-US" noProof="1">
                <a:ea typeface="ＭＳ Ｐゴシック" pitchFamily="34" charset="-128"/>
                <a:hlinkClick r:id="rId3"/>
              </a:rPr>
              <a:t>CDIAC</a:t>
            </a:r>
            <a:r>
              <a:rPr lang="en-GB" altLang="en-US" noProof="1">
                <a:ea typeface="ＭＳ Ｐゴシック" pitchFamily="34" charset="-128"/>
              </a:rPr>
              <a:t>; </a:t>
            </a:r>
            <a:r>
              <a:rPr lang="en-GB" altLang="en-US" noProof="1">
                <a:ea typeface="ＭＳ Ｐゴシック" pitchFamily="34" charset="-128"/>
                <a:hlinkClick r:id="rId4"/>
              </a:rPr>
              <a:t>Global Carbon Budget 2020</a:t>
            </a:r>
            <a:r>
              <a:rPr lang="en-GB" altLang="en-US" noProof="1">
                <a:ea typeface="ＭＳ Ｐゴシック" pitchFamily="34" charset="-128"/>
              </a:rPr>
              <a:t> </a:t>
            </a:r>
          </a:p>
        </p:txBody>
      </p:sp>
      <p:pic>
        <p:nvPicPr>
          <p:cNvPr id="8" name="Picture Placeholder 7">
            <a:extLst>
              <a:ext uri="{FF2B5EF4-FFF2-40B4-BE49-F238E27FC236}">
                <a16:creationId xmlns:a16="http://schemas.microsoft.com/office/drawing/2014/main" id="{625C2FC8-2694-4382-9D2E-CD472A09C862}"/>
              </a:ext>
            </a:extLst>
          </p:cNvPr>
          <p:cNvPicPr>
            <a:picLocks noGrp="1" noChangeAspect="1"/>
          </p:cNvPicPr>
          <p:nvPr>
            <p:ph type="pic" sz="quarter" idx="4294967295"/>
          </p:nvPr>
        </p:nvPicPr>
        <p:blipFill rotWithShape="1">
          <a:blip r:embed="rId5"/>
          <a:srcRect l="-14762" r="-14762"/>
          <a:stretch/>
        </p:blipFill>
        <p:spPr>
          <a:xfrm>
            <a:off x="720006" y="1440000"/>
            <a:ext cx="10773833" cy="4680000"/>
          </a:xfrm>
        </p:spPr>
      </p:pic>
    </p:spTree>
    <p:extLst>
      <p:ext uri="{BB962C8B-B14F-4D97-AF65-F5344CB8AC3E}">
        <p14:creationId xmlns:p14="http://schemas.microsoft.com/office/powerpoint/2010/main" val="571675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noProof="1">
                <a:ea typeface="ＭＳ Ｐゴシック" pitchFamily="34" charset="-128"/>
              </a:rPr>
              <a:t>Fossil CO</a:t>
            </a:r>
            <a:r>
              <a:rPr lang="en-GB" altLang="en-US" baseline="-25000" noProof="1">
                <a:ea typeface="ＭＳ Ｐゴシック" pitchFamily="34" charset="-128"/>
              </a:rPr>
              <a:t>2</a:t>
            </a:r>
            <a:r>
              <a:rPr lang="en-GB" altLang="en-US" noProof="1">
                <a:ea typeface="ＭＳ Ｐゴシック" pitchFamily="34" charset="-128"/>
              </a:rPr>
              <a:t> emissions growth: 2018–2020</a:t>
            </a:r>
            <a:endParaRPr lang="en-GB" noProof="1"/>
          </a:p>
        </p:txBody>
      </p:sp>
      <p:sp>
        <p:nvSpPr>
          <p:cNvPr id="3" name="Text Placeholder 2"/>
          <p:cNvSpPr>
            <a:spLocks noGrp="1"/>
          </p:cNvSpPr>
          <p:nvPr>
            <p:ph type="body" sz="quarter" idx="10"/>
          </p:nvPr>
        </p:nvSpPr>
        <p:spPr/>
        <p:txBody>
          <a:bodyPr>
            <a:noAutofit/>
          </a:bodyPr>
          <a:lstStyle/>
          <a:p>
            <a:r>
              <a:rPr lang="en-GB" altLang="en-US" noProof="1"/>
              <a:t>Global emissions in 2020 have dropped across all categories, but particularly in coal from</a:t>
            </a:r>
            <a:br>
              <a:rPr lang="en-GB" altLang="en-US" noProof="1"/>
            </a:br>
            <a:r>
              <a:rPr lang="en-GB" altLang="en-US" noProof="1"/>
              <a:t>reduced electricity demand, and in oil from reduced transportation</a:t>
            </a:r>
          </a:p>
        </p:txBody>
      </p:sp>
      <p:sp>
        <p:nvSpPr>
          <p:cNvPr id="5" name="Text Placeholder 4"/>
          <p:cNvSpPr>
            <a:spLocks noGrp="1"/>
          </p:cNvSpPr>
          <p:nvPr>
            <p:ph type="body" sz="quarter" idx="12"/>
          </p:nvPr>
        </p:nvSpPr>
        <p:spPr/>
        <p:txBody>
          <a:bodyPr>
            <a:normAutofit/>
          </a:bodyPr>
          <a:lstStyle/>
          <a:p>
            <a:r>
              <a:rPr lang="en-GB" altLang="en-US" noProof="1">
                <a:ea typeface="ＭＳ Ｐゴシック" pitchFamily="34" charset="-128"/>
              </a:rPr>
              <a:t>Source: </a:t>
            </a:r>
            <a:r>
              <a:rPr lang="en-GB" altLang="en-US" noProof="1">
                <a:ea typeface="ＭＳ Ｐゴシック" pitchFamily="34" charset="-128"/>
                <a:hlinkClick r:id="rId3"/>
              </a:rPr>
              <a:t>CDIAC</a:t>
            </a:r>
            <a:r>
              <a:rPr lang="en-GB" altLang="en-US" noProof="1">
                <a:ea typeface="ＭＳ Ｐゴシック" pitchFamily="34" charset="-128"/>
              </a:rPr>
              <a:t>; </a:t>
            </a:r>
            <a:r>
              <a:rPr lang="en-GB" altLang="en-US" noProof="1">
                <a:ea typeface="ＭＳ Ｐゴシック" pitchFamily="34" charset="-128"/>
                <a:hlinkClick r:id="rId4"/>
              </a:rPr>
              <a:t>Friedlingstein et al 2020</a:t>
            </a:r>
            <a:r>
              <a:rPr lang="en-GB" altLang="en-US" noProof="1">
                <a:ea typeface="ＭＳ Ｐゴシック" pitchFamily="34" charset="-128"/>
              </a:rPr>
              <a:t>; </a:t>
            </a:r>
            <a:r>
              <a:rPr lang="en-GB" altLang="en-US" noProof="1">
                <a:ea typeface="ＭＳ Ｐゴシック" pitchFamily="34" charset="-128"/>
                <a:hlinkClick r:id="rId5"/>
              </a:rPr>
              <a:t>Global Carbon Budget 2020</a:t>
            </a:r>
            <a:endParaRPr lang="en-GB" altLang="en-US" noProof="1">
              <a:ea typeface="ＭＳ Ｐゴシック" pitchFamily="34" charset="-128"/>
            </a:endParaRPr>
          </a:p>
        </p:txBody>
      </p:sp>
      <p:pic>
        <p:nvPicPr>
          <p:cNvPr id="8" name="Picture Placeholder 7">
            <a:extLst>
              <a:ext uri="{FF2B5EF4-FFF2-40B4-BE49-F238E27FC236}">
                <a16:creationId xmlns:a16="http://schemas.microsoft.com/office/drawing/2014/main" id="{10E29A23-4614-46C8-BF5B-12E44DA824EC}"/>
              </a:ext>
            </a:extLst>
          </p:cNvPr>
          <p:cNvPicPr>
            <a:picLocks noGrp="1" noChangeAspect="1"/>
          </p:cNvPicPr>
          <p:nvPr>
            <p:ph type="pic" sz="quarter" idx="4294967295"/>
          </p:nvPr>
        </p:nvPicPr>
        <p:blipFill rotWithShape="1">
          <a:blip r:embed="rId6"/>
          <a:srcRect l="-18203" r="-18203"/>
          <a:stretch/>
        </p:blipFill>
        <p:spPr>
          <a:xfrm>
            <a:off x="609600" y="1600206"/>
            <a:ext cx="10972800" cy="4525963"/>
          </a:xfrm>
        </p:spPr>
      </p:pic>
    </p:spTree>
    <p:extLst>
      <p:ext uri="{BB962C8B-B14F-4D97-AF65-F5344CB8AC3E}">
        <p14:creationId xmlns:p14="http://schemas.microsoft.com/office/powerpoint/2010/main" val="576600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273" name="Google Shape;273;p22"/>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4C9BDB"/>
              </a:buClr>
              <a:buSzPts val="3959"/>
              <a:buFont typeface="Calibri"/>
              <a:buNone/>
            </a:pPr>
            <a:r>
              <a:rPr lang="en-GB" sz="3563" noProof="1"/>
              <a:t>Fossil CO</a:t>
            </a:r>
            <a:r>
              <a:rPr lang="en-GB" sz="3563" baseline="-25000" noProof="1"/>
              <a:t>2</a:t>
            </a:r>
            <a:r>
              <a:rPr lang="en-GB" sz="3563" noProof="1"/>
              <a:t> Emission by source for top emitters</a:t>
            </a:r>
            <a:br>
              <a:rPr lang="en-GB" sz="3563" noProof="1"/>
            </a:br>
            <a:endParaRPr lang="en-GB" sz="3563" noProof="1"/>
          </a:p>
        </p:txBody>
      </p:sp>
      <p:sp>
        <p:nvSpPr>
          <p:cNvPr id="274" name="Google Shape;274;p22"/>
          <p:cNvSpPr txBox="1"/>
          <p:nvPr/>
        </p:nvSpPr>
        <p:spPr>
          <a:xfrm>
            <a:off x="1981200" y="3823401"/>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4C9BDB"/>
              </a:buClr>
              <a:buSzPts val="2400"/>
              <a:buFont typeface="Calibri"/>
              <a:buNone/>
            </a:pPr>
            <a:r>
              <a:rPr lang="en-GB" sz="2400" b="1" i="0" u="none" strike="noStrike" cap="none" dirty="0">
                <a:solidFill>
                  <a:srgbClr val="4C9BDB"/>
                </a:solidFill>
                <a:latin typeface="Calibri"/>
                <a:ea typeface="Calibri"/>
                <a:cs typeface="Calibri"/>
                <a:sym typeface="Calibri"/>
              </a:rPr>
              <a:t>from fossil fuel use and industry</a:t>
            </a:r>
          </a:p>
          <a:p>
            <a:pPr marL="0" marR="0" lvl="0" indent="0" algn="ctr" rtl="0">
              <a:lnSpc>
                <a:spcPct val="100000"/>
              </a:lnSpc>
              <a:spcBef>
                <a:spcPts val="0"/>
              </a:spcBef>
              <a:spcAft>
                <a:spcPts val="0"/>
              </a:spcAft>
              <a:buClr>
                <a:srgbClr val="4C9BDB"/>
              </a:buClr>
              <a:buSzPts val="2400"/>
              <a:buFont typeface="Calibri"/>
              <a:buNone/>
            </a:pPr>
            <a:r>
              <a:rPr lang="en-GB" sz="2400" b="1" dirty="0">
                <a:solidFill>
                  <a:srgbClr val="4C9BDB"/>
                </a:solidFill>
                <a:latin typeface="Calibri"/>
                <a:ea typeface="Calibri"/>
                <a:cs typeface="Calibri"/>
                <a:sym typeface="Calibri"/>
              </a:rPr>
              <a:t>results from GCP’s analysis of monthly data</a:t>
            </a:r>
            <a:endParaRPr lang="en-GB" sz="2400" b="1" i="0" u="none" strike="noStrike" cap="none" dirty="0">
              <a:solidFill>
                <a:srgbClr val="4C9BDB"/>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noProof="1">
                <a:ea typeface="ＭＳ Ｐゴシック" pitchFamily="34" charset="-128"/>
              </a:rPr>
              <a:t>Fossil CO</a:t>
            </a:r>
            <a:r>
              <a:rPr lang="en-GB" altLang="en-US" baseline="-25000" noProof="1">
                <a:ea typeface="ＭＳ Ｐゴシック" pitchFamily="34" charset="-128"/>
              </a:rPr>
              <a:t>2</a:t>
            </a:r>
            <a:r>
              <a:rPr lang="en-GB" altLang="en-US" noProof="1">
                <a:ea typeface="ＭＳ Ｐゴシック" pitchFamily="34" charset="-128"/>
              </a:rPr>
              <a:t> Emissions in China</a:t>
            </a:r>
            <a:endParaRPr lang="en-GB" noProof="1"/>
          </a:p>
        </p:txBody>
      </p:sp>
      <p:sp>
        <p:nvSpPr>
          <p:cNvPr id="3" name="Text Placeholder 2"/>
          <p:cNvSpPr>
            <a:spLocks noGrp="1"/>
          </p:cNvSpPr>
          <p:nvPr>
            <p:ph type="body" sz="quarter" idx="10"/>
          </p:nvPr>
        </p:nvSpPr>
        <p:spPr/>
        <p:txBody>
          <a:bodyPr>
            <a:noAutofit/>
          </a:bodyPr>
          <a:lstStyle/>
          <a:p>
            <a:r>
              <a:rPr lang="en-GB" altLang="en-US" noProof="1"/>
              <a:t>Annual emissions for China hide the story of 2020, suggesting no impact from the global pandemic</a:t>
            </a:r>
            <a:br>
              <a:rPr lang="en-GB" altLang="en-US" noProof="1"/>
            </a:br>
            <a:r>
              <a:rPr lang="en-GB" altLang="en-US" noProof="1"/>
              <a:t>Emissions from oil and natural gas continue to grow strongly</a:t>
            </a:r>
          </a:p>
        </p:txBody>
      </p:sp>
      <p:sp>
        <p:nvSpPr>
          <p:cNvPr id="5" name="Text Placeholder 4"/>
          <p:cNvSpPr>
            <a:spLocks noGrp="1"/>
          </p:cNvSpPr>
          <p:nvPr>
            <p:ph type="body" sz="quarter" idx="12"/>
          </p:nvPr>
        </p:nvSpPr>
        <p:spPr/>
        <p:txBody>
          <a:bodyPr/>
          <a:lstStyle/>
          <a:p>
            <a:r>
              <a:rPr lang="en-GB" altLang="en-US" noProof="1">
                <a:ea typeface="ＭＳ Ｐゴシック" pitchFamily="34" charset="-128"/>
              </a:rPr>
              <a:t>Source: </a:t>
            </a:r>
            <a:r>
              <a:rPr lang="en-GB" altLang="en-US" noProof="1">
                <a:ea typeface="ＭＳ Ｐゴシック" pitchFamily="34" charset="-128"/>
                <a:hlinkClick r:id="rId3"/>
              </a:rPr>
              <a:t>CDIAC</a:t>
            </a:r>
            <a:r>
              <a:rPr lang="en-GB" altLang="en-US" noProof="1">
                <a:ea typeface="ＭＳ Ｐゴシック" pitchFamily="34" charset="-128"/>
              </a:rPr>
              <a:t>; </a:t>
            </a:r>
            <a:r>
              <a:rPr lang="en-GB" altLang="en-US" noProof="1">
                <a:ea typeface="ＭＳ Ｐゴシック" pitchFamily="34" charset="-128"/>
                <a:hlinkClick r:id="rId4"/>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5"/>
              </a:rPr>
              <a:t>Global Carbon Budget 2020</a:t>
            </a:r>
            <a:endParaRPr lang="en-GB" altLang="en-US" noProof="1">
              <a:ea typeface="ＭＳ Ｐゴシック" pitchFamily="34" charset="-128"/>
            </a:endParaRPr>
          </a:p>
        </p:txBody>
      </p:sp>
      <p:pic>
        <p:nvPicPr>
          <p:cNvPr id="10" name="Picture Placeholder 9">
            <a:extLst>
              <a:ext uri="{FF2B5EF4-FFF2-40B4-BE49-F238E27FC236}">
                <a16:creationId xmlns:a16="http://schemas.microsoft.com/office/drawing/2014/main" id="{CCFE9C9B-31D9-4EA0-87B6-BF24C9F1FAE4}"/>
              </a:ext>
            </a:extLst>
          </p:cNvPr>
          <p:cNvPicPr>
            <a:picLocks noGrp="1" noChangeAspect="1"/>
          </p:cNvPicPr>
          <p:nvPr>
            <p:ph type="pic" sz="quarter" idx="4294967295"/>
          </p:nvPr>
        </p:nvPicPr>
        <p:blipFill>
          <a:blip r:embed="rId6"/>
          <a:srcRect/>
          <a:stretch/>
        </p:blipFill>
        <p:spPr>
          <a:xfrm>
            <a:off x="2064006" y="1506850"/>
            <a:ext cx="8080372" cy="4546299"/>
          </a:xfrm>
        </p:spPr>
      </p:pic>
    </p:spTree>
    <p:extLst>
      <p:ext uri="{BB962C8B-B14F-4D97-AF65-F5344CB8AC3E}">
        <p14:creationId xmlns:p14="http://schemas.microsoft.com/office/powerpoint/2010/main" val="4072713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noProof="1">
                <a:ea typeface="ＭＳ Ｐゴシック" pitchFamily="34" charset="-128"/>
              </a:rPr>
              <a:t>Fossil CO</a:t>
            </a:r>
            <a:r>
              <a:rPr lang="en-GB" altLang="en-US" baseline="-25000" noProof="1">
                <a:ea typeface="ＭＳ Ｐゴシック" pitchFamily="34" charset="-128"/>
              </a:rPr>
              <a:t>2</a:t>
            </a:r>
            <a:r>
              <a:rPr lang="en-GB" altLang="en-US" noProof="1">
                <a:ea typeface="ＭＳ Ｐゴシック" pitchFamily="34" charset="-128"/>
              </a:rPr>
              <a:t> Emissions in USA</a:t>
            </a:r>
            <a:endParaRPr lang="en-GB" noProof="1"/>
          </a:p>
        </p:txBody>
      </p:sp>
      <p:sp>
        <p:nvSpPr>
          <p:cNvPr id="3" name="Text Placeholder 2"/>
          <p:cNvSpPr>
            <a:spLocks noGrp="1"/>
          </p:cNvSpPr>
          <p:nvPr>
            <p:ph type="body" sz="quarter" idx="10"/>
          </p:nvPr>
        </p:nvSpPr>
        <p:spPr/>
        <p:txBody>
          <a:bodyPr>
            <a:noAutofit/>
          </a:bodyPr>
          <a:lstStyle/>
          <a:p>
            <a:r>
              <a:rPr lang="en-GB" altLang="en-US" noProof="1"/>
              <a:t>The USA’s emissions from oil are expected to decline sharply in 2020 as a result of restrictions on transportation</a:t>
            </a:r>
            <a:br>
              <a:rPr lang="en-GB" altLang="en-US" noProof="1"/>
            </a:br>
            <a:r>
              <a:rPr lang="en-GB" altLang="en-US" noProof="1"/>
              <a:t>Coal emissions also decline, while the recent strong growth in natural gas falters.</a:t>
            </a:r>
          </a:p>
        </p:txBody>
      </p:sp>
      <p:sp>
        <p:nvSpPr>
          <p:cNvPr id="5" name="Text Placeholder 4"/>
          <p:cNvSpPr>
            <a:spLocks noGrp="1"/>
          </p:cNvSpPr>
          <p:nvPr>
            <p:ph type="body" sz="quarter" idx="12"/>
          </p:nvPr>
        </p:nvSpPr>
        <p:spPr/>
        <p:txBody>
          <a:bodyPr/>
          <a:lstStyle/>
          <a:p>
            <a:r>
              <a:rPr lang="en-GB" altLang="en-US" noProof="1">
                <a:ea typeface="ＭＳ Ｐゴシック" pitchFamily="34" charset="-128"/>
              </a:rPr>
              <a:t>Source: </a:t>
            </a:r>
            <a:r>
              <a:rPr lang="en-GB" altLang="en-US" noProof="1">
                <a:ea typeface="ＭＳ Ｐゴシック" pitchFamily="34" charset="-128"/>
                <a:hlinkClick r:id="rId3"/>
              </a:rPr>
              <a:t>CDIAC</a:t>
            </a:r>
            <a:r>
              <a:rPr lang="en-GB" altLang="en-US" noProof="1">
                <a:ea typeface="ＭＳ Ｐゴシック" pitchFamily="34" charset="-128"/>
              </a:rPr>
              <a:t>; </a:t>
            </a:r>
            <a:r>
              <a:rPr lang="en-GB" altLang="en-US" noProof="1">
                <a:ea typeface="ＭＳ Ｐゴシック" pitchFamily="34" charset="-128"/>
                <a:hlinkClick r:id="rId4"/>
              </a:rPr>
              <a:t>EIA 2020</a:t>
            </a:r>
            <a:r>
              <a:rPr lang="en-GB" altLang="en-US" noProof="1">
                <a:ea typeface="ＭＳ Ｐゴシック" pitchFamily="34" charset="-128"/>
              </a:rPr>
              <a:t>; </a:t>
            </a:r>
            <a:r>
              <a:rPr lang="en-GB" altLang="en-US" noProof="1">
                <a:ea typeface="ＭＳ Ｐゴシック" pitchFamily="34" charset="-128"/>
                <a:hlinkClick r:id="rId5"/>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6"/>
              </a:rPr>
              <a:t>Global Carbon Budget 2020</a:t>
            </a:r>
            <a:endParaRPr lang="en-GB" altLang="en-US" noProof="1">
              <a:ea typeface="ＭＳ Ｐゴシック" pitchFamily="34" charset="-128"/>
            </a:endParaRPr>
          </a:p>
        </p:txBody>
      </p:sp>
      <p:pic>
        <p:nvPicPr>
          <p:cNvPr id="9" name="Picture Placeholder 8">
            <a:extLst>
              <a:ext uri="{FF2B5EF4-FFF2-40B4-BE49-F238E27FC236}">
                <a16:creationId xmlns:a16="http://schemas.microsoft.com/office/drawing/2014/main" id="{FA78A3DA-99A2-460E-B962-80D08375BF82}"/>
              </a:ext>
            </a:extLst>
          </p:cNvPr>
          <p:cNvPicPr>
            <a:picLocks noGrp="1" noChangeAspect="1"/>
          </p:cNvPicPr>
          <p:nvPr>
            <p:ph type="pic" sz="quarter" idx="4294967295"/>
          </p:nvPr>
        </p:nvPicPr>
        <p:blipFill>
          <a:blip r:embed="rId7"/>
          <a:srcRect/>
          <a:stretch/>
        </p:blipFill>
        <p:spPr>
          <a:xfrm>
            <a:off x="2064006" y="1506850"/>
            <a:ext cx="8080372" cy="4546299"/>
          </a:xfrm>
        </p:spPr>
      </p:pic>
    </p:spTree>
    <p:extLst>
      <p:ext uri="{BB962C8B-B14F-4D97-AF65-F5344CB8AC3E}">
        <p14:creationId xmlns:p14="http://schemas.microsoft.com/office/powerpoint/2010/main" val="3428396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noProof="1">
                <a:ea typeface="ＭＳ Ｐゴシック" pitchFamily="34" charset="-128"/>
              </a:rPr>
              <a:t>Fossil CO</a:t>
            </a:r>
            <a:r>
              <a:rPr lang="en-GB" altLang="en-US" baseline="-25000" noProof="1">
                <a:ea typeface="ＭＳ Ｐゴシック" pitchFamily="34" charset="-128"/>
              </a:rPr>
              <a:t>2</a:t>
            </a:r>
            <a:r>
              <a:rPr lang="en-GB" altLang="en-US" noProof="1">
                <a:ea typeface="ＭＳ Ｐゴシック" pitchFamily="34" charset="-128"/>
              </a:rPr>
              <a:t> Emissions in the European Union (EU27)</a:t>
            </a:r>
            <a:endParaRPr lang="en-GB" noProof="1"/>
          </a:p>
        </p:txBody>
      </p:sp>
      <p:sp>
        <p:nvSpPr>
          <p:cNvPr id="3" name="Text Placeholder 2"/>
          <p:cNvSpPr>
            <a:spLocks noGrp="1"/>
          </p:cNvSpPr>
          <p:nvPr>
            <p:ph type="body" sz="quarter" idx="10"/>
          </p:nvPr>
        </p:nvSpPr>
        <p:spPr/>
        <p:txBody>
          <a:bodyPr>
            <a:noAutofit/>
          </a:bodyPr>
          <a:lstStyle/>
          <a:p>
            <a:r>
              <a:rPr lang="en-GB" altLang="en-US" noProof="1"/>
              <a:t>Emissions in the EU see sharp declines in both oil and coal due to the pandemic, with less effect seen for natural gas</a:t>
            </a:r>
          </a:p>
        </p:txBody>
      </p:sp>
      <p:sp>
        <p:nvSpPr>
          <p:cNvPr id="5" name="Text Placeholder 4"/>
          <p:cNvSpPr>
            <a:spLocks noGrp="1"/>
          </p:cNvSpPr>
          <p:nvPr>
            <p:ph type="body" sz="quarter" idx="12"/>
          </p:nvPr>
        </p:nvSpPr>
        <p:spPr/>
        <p:txBody>
          <a:bodyPr/>
          <a:lstStyle/>
          <a:p>
            <a:r>
              <a:rPr lang="en-GB" altLang="en-US" noProof="1">
                <a:ea typeface="ＭＳ Ｐゴシック" pitchFamily="34" charset="-128"/>
              </a:rPr>
              <a:t>Source: </a:t>
            </a:r>
            <a:r>
              <a:rPr lang="en-GB" altLang="en-US" noProof="1">
                <a:ea typeface="ＭＳ Ｐゴシック" pitchFamily="34" charset="-128"/>
                <a:hlinkClick r:id="rId3"/>
              </a:rPr>
              <a:t>CDIAC</a:t>
            </a:r>
            <a:r>
              <a:rPr lang="en-GB" altLang="en-US" noProof="1">
                <a:ea typeface="ＭＳ Ｐゴシック" pitchFamily="34" charset="-128"/>
              </a:rPr>
              <a:t>; </a:t>
            </a:r>
            <a:r>
              <a:rPr lang="en-GB" altLang="en-US" noProof="1">
                <a:ea typeface="ＭＳ Ｐゴシック" pitchFamily="34" charset="-128"/>
                <a:hlinkClick r:id="rId4"/>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5"/>
              </a:rPr>
              <a:t>Global Carbon Budget 2020</a:t>
            </a:r>
            <a:endParaRPr lang="en-GB" altLang="en-US" noProof="1">
              <a:ea typeface="ＭＳ Ｐゴシック" pitchFamily="34" charset="-128"/>
            </a:endParaRPr>
          </a:p>
        </p:txBody>
      </p:sp>
      <p:pic>
        <p:nvPicPr>
          <p:cNvPr id="10" name="Picture Placeholder 9">
            <a:extLst>
              <a:ext uri="{FF2B5EF4-FFF2-40B4-BE49-F238E27FC236}">
                <a16:creationId xmlns:a16="http://schemas.microsoft.com/office/drawing/2014/main" id="{7096DF22-51D0-4E63-9F64-9B593A9DFEF3}"/>
              </a:ext>
            </a:extLst>
          </p:cNvPr>
          <p:cNvPicPr>
            <a:picLocks noGrp="1" noChangeAspect="1"/>
          </p:cNvPicPr>
          <p:nvPr>
            <p:ph type="pic" sz="quarter" idx="4294967295"/>
          </p:nvPr>
        </p:nvPicPr>
        <p:blipFill>
          <a:blip r:embed="rId6"/>
          <a:srcRect/>
          <a:stretch/>
        </p:blipFill>
        <p:spPr>
          <a:xfrm>
            <a:off x="2064006" y="1506850"/>
            <a:ext cx="8080372" cy="4546300"/>
          </a:xfrm>
        </p:spPr>
      </p:pic>
    </p:spTree>
    <p:extLst>
      <p:ext uri="{BB962C8B-B14F-4D97-AF65-F5344CB8AC3E}">
        <p14:creationId xmlns:p14="http://schemas.microsoft.com/office/powerpoint/2010/main" val="1479280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noProof="1">
                <a:ea typeface="ＭＳ Ｐゴシック" pitchFamily="34" charset="-128"/>
              </a:rPr>
              <a:t>Fossil CO</a:t>
            </a:r>
            <a:r>
              <a:rPr lang="en-GB" altLang="en-US" baseline="-25000" noProof="1">
                <a:ea typeface="ＭＳ Ｐゴシック" pitchFamily="34" charset="-128"/>
              </a:rPr>
              <a:t>2</a:t>
            </a:r>
            <a:r>
              <a:rPr lang="en-GB" altLang="en-US" noProof="1">
                <a:ea typeface="ＭＳ Ｐゴシック" pitchFamily="34" charset="-128"/>
              </a:rPr>
              <a:t> Emissions in India</a:t>
            </a:r>
            <a:endParaRPr lang="en-GB" noProof="1"/>
          </a:p>
        </p:txBody>
      </p:sp>
      <p:sp>
        <p:nvSpPr>
          <p:cNvPr id="3" name="Text Placeholder 2"/>
          <p:cNvSpPr>
            <a:spLocks noGrp="1"/>
          </p:cNvSpPr>
          <p:nvPr>
            <p:ph type="body" sz="quarter" idx="10"/>
          </p:nvPr>
        </p:nvSpPr>
        <p:spPr/>
        <p:txBody>
          <a:bodyPr>
            <a:noAutofit/>
          </a:bodyPr>
          <a:lstStyle/>
          <a:p>
            <a:r>
              <a:rPr lang="en-GB" altLang="en-US" noProof="1"/>
              <a:t>India’s emissions are likely to drop about 8% in 2020, following substantial contractions in</a:t>
            </a:r>
            <a:br>
              <a:rPr lang="en-GB" altLang="en-US" noProof="1"/>
            </a:br>
            <a:r>
              <a:rPr lang="en-GB" altLang="en-US" noProof="1"/>
              <a:t>economic activity because of strict lockdowns in response to the pandemic</a:t>
            </a:r>
            <a:endParaRPr lang="en-GB" altLang="en-US" noProof="1">
              <a:highlight>
                <a:srgbClr val="FFFF00"/>
              </a:highlight>
            </a:endParaRPr>
          </a:p>
        </p:txBody>
      </p:sp>
      <p:sp>
        <p:nvSpPr>
          <p:cNvPr id="5" name="Text Placeholder 4"/>
          <p:cNvSpPr>
            <a:spLocks noGrp="1"/>
          </p:cNvSpPr>
          <p:nvPr>
            <p:ph type="body" sz="quarter" idx="12"/>
          </p:nvPr>
        </p:nvSpPr>
        <p:spPr/>
        <p:txBody>
          <a:bodyPr/>
          <a:lstStyle/>
          <a:p>
            <a:r>
              <a:rPr lang="en-GB" altLang="en-US" noProof="1">
                <a:ea typeface="ＭＳ Ｐゴシック" pitchFamily="34" charset="-128"/>
              </a:rPr>
              <a:t>Source: </a:t>
            </a:r>
            <a:r>
              <a:rPr lang="en-GB" altLang="en-US" noProof="1">
                <a:ea typeface="ＭＳ Ｐゴシック" pitchFamily="34" charset="-128"/>
                <a:hlinkClick r:id="rId3"/>
              </a:rPr>
              <a:t>CDIAC</a:t>
            </a:r>
            <a:r>
              <a:rPr lang="en-GB" altLang="en-US" noProof="1">
                <a:ea typeface="ＭＳ Ｐゴシック" pitchFamily="34" charset="-128"/>
              </a:rPr>
              <a:t>; </a:t>
            </a:r>
            <a:r>
              <a:rPr lang="en-GB" altLang="en-US" noProof="1">
                <a:ea typeface="ＭＳ Ｐゴシック" pitchFamily="34" charset="-128"/>
                <a:hlinkClick r:id="rId4"/>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5"/>
              </a:rPr>
              <a:t>Global Carbon Budget 2020</a:t>
            </a:r>
            <a:endParaRPr lang="en-GB" altLang="en-US" noProof="1">
              <a:ea typeface="ＭＳ Ｐゴシック" pitchFamily="34" charset="-128"/>
            </a:endParaRPr>
          </a:p>
        </p:txBody>
      </p:sp>
      <p:pic>
        <p:nvPicPr>
          <p:cNvPr id="9" name="Picture Placeholder 8">
            <a:extLst>
              <a:ext uri="{FF2B5EF4-FFF2-40B4-BE49-F238E27FC236}">
                <a16:creationId xmlns:a16="http://schemas.microsoft.com/office/drawing/2014/main" id="{1E09A178-6F70-4C7C-B6C1-C4C88FBBF9AB}"/>
              </a:ext>
            </a:extLst>
          </p:cNvPr>
          <p:cNvPicPr>
            <a:picLocks noGrp="1" noChangeAspect="1"/>
          </p:cNvPicPr>
          <p:nvPr>
            <p:ph type="pic" sz="quarter" idx="4294967295"/>
          </p:nvPr>
        </p:nvPicPr>
        <p:blipFill>
          <a:blip r:embed="rId6"/>
          <a:srcRect/>
          <a:stretch/>
        </p:blipFill>
        <p:spPr>
          <a:xfrm>
            <a:off x="2064006" y="1506850"/>
            <a:ext cx="8080372" cy="4546300"/>
          </a:xfrm>
        </p:spPr>
      </p:pic>
    </p:spTree>
    <p:extLst>
      <p:ext uri="{BB962C8B-B14F-4D97-AF65-F5344CB8AC3E}">
        <p14:creationId xmlns:p14="http://schemas.microsoft.com/office/powerpoint/2010/main" val="391798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noProof="1">
                <a:ea typeface="ＭＳ Ｐゴシック" pitchFamily="34" charset="-128"/>
              </a:rPr>
              <a:t>Fossil CO</a:t>
            </a:r>
            <a:r>
              <a:rPr lang="en-GB" altLang="en-US" baseline="-25000" noProof="1">
                <a:ea typeface="ＭＳ Ｐゴシック" pitchFamily="34" charset="-128"/>
              </a:rPr>
              <a:t>2</a:t>
            </a:r>
            <a:r>
              <a:rPr lang="en-GB" altLang="en-US" noProof="1">
                <a:ea typeface="ＭＳ Ｐゴシック" pitchFamily="34" charset="-128"/>
              </a:rPr>
              <a:t> Emissions in Rest of World</a:t>
            </a:r>
            <a:endParaRPr lang="en-GB" noProof="1"/>
          </a:p>
        </p:txBody>
      </p:sp>
      <p:sp>
        <p:nvSpPr>
          <p:cNvPr id="3" name="Text Placeholder 2"/>
          <p:cNvSpPr>
            <a:spLocks noGrp="1"/>
          </p:cNvSpPr>
          <p:nvPr>
            <p:ph type="body" sz="quarter" idx="10"/>
          </p:nvPr>
        </p:nvSpPr>
        <p:spPr/>
        <p:txBody>
          <a:bodyPr>
            <a:noAutofit/>
          </a:bodyPr>
          <a:lstStyle/>
          <a:p>
            <a:r>
              <a:rPr lang="en-GB" altLang="en-US" noProof="1"/>
              <a:t>Emissions in the Rest of the World are expected to drop sharply in 2020, on the back of weaker economic activity.</a:t>
            </a:r>
            <a:br>
              <a:rPr lang="en-GB" altLang="en-US" noProof="1"/>
            </a:br>
            <a:r>
              <a:rPr lang="en-GB" altLang="en-US" noProof="1"/>
              <a:t>Growth is estimated based on efficiency improvements of the last 10 years combined with projected economic growth.</a:t>
            </a:r>
          </a:p>
        </p:txBody>
      </p:sp>
      <p:sp>
        <p:nvSpPr>
          <p:cNvPr id="5" name="Text Placeholder 4"/>
          <p:cNvSpPr>
            <a:spLocks noGrp="1"/>
          </p:cNvSpPr>
          <p:nvPr>
            <p:ph type="body" sz="quarter" idx="12"/>
          </p:nvPr>
        </p:nvSpPr>
        <p:spPr/>
        <p:txBody>
          <a:bodyPr/>
          <a:lstStyle/>
          <a:p>
            <a:r>
              <a:rPr lang="en-GB" altLang="en-US" noProof="1">
                <a:ea typeface="ＭＳ Ｐゴシック" pitchFamily="34" charset="-128"/>
              </a:rPr>
              <a:t>The Rest of the World is the global total less China, US, EU, and India. It also includes international aviation and marine bunkers.</a:t>
            </a:r>
            <a:br>
              <a:rPr lang="en-GB" altLang="en-US" noProof="1">
                <a:ea typeface="ＭＳ Ｐゴシック" pitchFamily="34" charset="-128"/>
              </a:rPr>
            </a:br>
            <a:r>
              <a:rPr lang="en-GB" altLang="en-US" noProof="1">
                <a:ea typeface="ＭＳ Ｐゴシック" pitchFamily="34" charset="-128"/>
              </a:rPr>
              <a:t>Source: </a:t>
            </a:r>
            <a:r>
              <a:rPr lang="en-GB" altLang="en-US" noProof="1">
                <a:ea typeface="ＭＳ Ｐゴシック" pitchFamily="34" charset="-128"/>
                <a:hlinkClick r:id="rId3"/>
              </a:rPr>
              <a:t>CDIAC</a:t>
            </a:r>
            <a:r>
              <a:rPr lang="en-GB" altLang="en-US" noProof="1">
                <a:ea typeface="ＭＳ Ｐゴシック" pitchFamily="34" charset="-128"/>
              </a:rPr>
              <a:t>; </a:t>
            </a:r>
            <a:r>
              <a:rPr lang="en-GB" altLang="en-US" noProof="1">
                <a:ea typeface="ＭＳ Ｐゴシック" pitchFamily="34" charset="-128"/>
                <a:hlinkClick r:id="rId4"/>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5"/>
              </a:rPr>
              <a:t>Global Carbon Budget 2020</a:t>
            </a:r>
            <a:endParaRPr lang="en-GB" altLang="en-US" noProof="1">
              <a:ea typeface="ＭＳ Ｐゴシック" pitchFamily="34" charset="-128"/>
            </a:endParaRPr>
          </a:p>
        </p:txBody>
      </p:sp>
      <p:pic>
        <p:nvPicPr>
          <p:cNvPr id="9" name="Picture Placeholder 8">
            <a:extLst>
              <a:ext uri="{FF2B5EF4-FFF2-40B4-BE49-F238E27FC236}">
                <a16:creationId xmlns:a16="http://schemas.microsoft.com/office/drawing/2014/main" id="{1E09A178-6F70-4C7C-B6C1-C4C88FBBF9AB}"/>
              </a:ext>
            </a:extLst>
          </p:cNvPr>
          <p:cNvPicPr>
            <a:picLocks noGrp="1" noChangeAspect="1"/>
          </p:cNvPicPr>
          <p:nvPr>
            <p:ph type="pic" sz="quarter" idx="4294967295"/>
          </p:nvPr>
        </p:nvPicPr>
        <p:blipFill>
          <a:blip r:embed="rId6"/>
          <a:srcRect/>
          <a:stretch/>
        </p:blipFill>
        <p:spPr>
          <a:xfrm>
            <a:off x="2064006" y="1506850"/>
            <a:ext cx="8080372" cy="4546299"/>
          </a:xfrm>
        </p:spPr>
      </p:pic>
    </p:spTree>
    <p:extLst>
      <p:ext uri="{BB962C8B-B14F-4D97-AF65-F5344CB8AC3E}">
        <p14:creationId xmlns:p14="http://schemas.microsoft.com/office/powerpoint/2010/main" val="369202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noProof="1">
                <a:ea typeface="ＭＳ Ｐゴシック" pitchFamily="34" charset="-128"/>
              </a:rPr>
              <a:t>Cement carbonation sink</a:t>
            </a:r>
            <a:endParaRPr lang="en-GB" noProof="1"/>
          </a:p>
        </p:txBody>
      </p:sp>
      <p:sp>
        <p:nvSpPr>
          <p:cNvPr id="3" name="Text Placeholder 2"/>
          <p:cNvSpPr>
            <a:spLocks noGrp="1"/>
          </p:cNvSpPr>
          <p:nvPr>
            <p:ph type="body" sz="quarter" idx="10"/>
          </p:nvPr>
        </p:nvSpPr>
        <p:spPr/>
        <p:txBody>
          <a:bodyPr>
            <a:noAutofit/>
          </a:bodyPr>
          <a:lstStyle/>
          <a:p>
            <a:r>
              <a:rPr lang="en-GB" altLang="en-US" noProof="1"/>
              <a:t>The production of cement results in ‘process’ emissions of CO</a:t>
            </a:r>
            <a:r>
              <a:rPr lang="en-GB" altLang="en-US" baseline="-25000" noProof="1"/>
              <a:t>2</a:t>
            </a:r>
            <a:r>
              <a:rPr lang="en-GB" altLang="en-US" noProof="1"/>
              <a:t> from the chemical reaction</a:t>
            </a:r>
            <a:br>
              <a:rPr lang="en-GB" altLang="en-US" noProof="1"/>
            </a:br>
            <a:r>
              <a:rPr lang="en-GB" altLang="en-US" noProof="1"/>
              <a:t>During its lifetime, cement slowly absorbs CO</a:t>
            </a:r>
            <a:r>
              <a:rPr lang="en-GB" altLang="en-US" baseline="-25000" noProof="1"/>
              <a:t>2</a:t>
            </a:r>
            <a:r>
              <a:rPr lang="en-GB" altLang="en-US" noProof="1"/>
              <a:t> from the atmosphere</a:t>
            </a:r>
          </a:p>
        </p:txBody>
      </p:sp>
      <p:sp>
        <p:nvSpPr>
          <p:cNvPr id="5" name="Text Placeholder 4"/>
          <p:cNvSpPr>
            <a:spLocks noGrp="1"/>
          </p:cNvSpPr>
          <p:nvPr>
            <p:ph type="body" sz="quarter" idx="12"/>
          </p:nvPr>
        </p:nvSpPr>
        <p:spPr/>
        <p:txBody>
          <a:bodyPr/>
          <a:lstStyle/>
          <a:p>
            <a:r>
              <a:rPr lang="en-GB" altLang="en-US" noProof="1">
                <a:ea typeface="ＭＳ Ｐゴシック" pitchFamily="34" charset="-128"/>
              </a:rPr>
              <a:t>Source: </a:t>
            </a:r>
            <a:r>
              <a:rPr lang="en-GB" altLang="en-US" noProof="1">
                <a:ea typeface="ＭＳ Ｐゴシック" pitchFamily="34" charset="-128"/>
                <a:hlinkClick r:id="rId3"/>
              </a:rPr>
              <a:t>Andrew, 2019</a:t>
            </a:r>
            <a:r>
              <a:rPr lang="en-GB" altLang="en-US" noProof="1">
                <a:ea typeface="ＭＳ Ｐゴシック" pitchFamily="34" charset="-128"/>
              </a:rPr>
              <a:t>; </a:t>
            </a:r>
            <a:r>
              <a:rPr lang="en-GB" altLang="en-US" noProof="1">
                <a:ea typeface="ＭＳ Ｐゴシック" pitchFamily="34" charset="-128"/>
                <a:hlinkClick r:id="rId4"/>
              </a:rPr>
              <a:t>Guo et al 2020</a:t>
            </a:r>
            <a:r>
              <a:rPr lang="en-GB" altLang="en-US" noProof="1">
                <a:ea typeface="ＭＳ Ｐゴシック" pitchFamily="34" charset="-128"/>
              </a:rPr>
              <a:t>; </a:t>
            </a:r>
            <a:r>
              <a:rPr lang="en-GB" altLang="en-US" noProof="1">
                <a:ea typeface="ＭＳ Ｐゴシック" pitchFamily="34" charset="-128"/>
                <a:hlinkClick r:id="rId5"/>
              </a:rPr>
              <a:t>Cao et al 2020</a:t>
            </a:r>
            <a:r>
              <a:rPr lang="en-GB" altLang="en-US" noProof="1">
                <a:ea typeface="ＭＳ Ｐゴシック" pitchFamily="34" charset="-128"/>
              </a:rPr>
              <a:t>; </a:t>
            </a:r>
            <a:r>
              <a:rPr lang="en-GB" altLang="en-US" noProof="1">
                <a:ea typeface="ＭＳ Ｐゴシック" pitchFamily="34" charset="-128"/>
                <a:hlinkClick r:id="rId6"/>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7"/>
              </a:rPr>
              <a:t>Global Carbon Budget 2020</a:t>
            </a:r>
            <a:endParaRPr lang="en-GB" altLang="en-US" noProof="1">
              <a:ea typeface="ＭＳ Ｐゴシック" pitchFamily="34" charset="-128"/>
            </a:endParaRPr>
          </a:p>
        </p:txBody>
      </p:sp>
      <p:pic>
        <p:nvPicPr>
          <p:cNvPr id="9" name="Picture Placeholder 8">
            <a:extLst>
              <a:ext uri="{FF2B5EF4-FFF2-40B4-BE49-F238E27FC236}">
                <a16:creationId xmlns:a16="http://schemas.microsoft.com/office/drawing/2014/main" id="{1E09A178-6F70-4C7C-B6C1-C4C88FBBF9AB}"/>
              </a:ext>
            </a:extLst>
          </p:cNvPr>
          <p:cNvPicPr>
            <a:picLocks noGrp="1" noChangeAspect="1"/>
          </p:cNvPicPr>
          <p:nvPr>
            <p:ph type="pic" sz="quarter" idx="4294967295"/>
          </p:nvPr>
        </p:nvPicPr>
        <p:blipFill>
          <a:blip r:embed="rId8"/>
          <a:srcRect/>
          <a:stretch/>
        </p:blipFill>
        <p:spPr>
          <a:xfrm>
            <a:off x="2064006" y="1506850"/>
            <a:ext cx="8080372" cy="4546299"/>
          </a:xfrm>
        </p:spPr>
      </p:pic>
    </p:spTree>
    <p:extLst>
      <p:ext uri="{BB962C8B-B14F-4D97-AF65-F5344CB8AC3E}">
        <p14:creationId xmlns:p14="http://schemas.microsoft.com/office/powerpoint/2010/main" val="842246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bwMode="auto">
          <a:xfrm>
            <a:off x="1219997" y="5224060"/>
            <a:ext cx="4484857" cy="9988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600" dirty="0">
                <a:solidFill>
                  <a:srgbClr val="4C9BDB"/>
                </a:solidFill>
                <a:latin typeface="Calibri"/>
                <a:ea typeface="ＭＳ Ｐゴシック" charset="0"/>
                <a:cs typeface="Calibri"/>
              </a:rPr>
              <a:t>More information, data sources and data files: </a:t>
            </a:r>
          </a:p>
          <a:p>
            <a:pPr algn="ctr"/>
            <a:r>
              <a:rPr lang="en-AU" sz="1600" dirty="0">
                <a:solidFill>
                  <a:srgbClr val="4C9BDB"/>
                </a:solidFill>
                <a:ea typeface="ＭＳ Ｐゴシック" charset="0"/>
                <a:cs typeface="Calibri"/>
                <a:hlinkClick r:id="rId3"/>
              </a:rPr>
              <a:t>http://www.globalcarbonproject.org/carbonbudget</a:t>
            </a:r>
            <a:r>
              <a:rPr lang="en-AU" sz="1600" dirty="0">
                <a:solidFill>
                  <a:srgbClr val="4C9BDB"/>
                </a:solidFill>
                <a:ea typeface="ＭＳ Ｐゴシック" charset="0"/>
                <a:cs typeface="Calibri"/>
              </a:rPr>
              <a:t>  Contact</a:t>
            </a:r>
            <a:r>
              <a:rPr lang="en-AU" sz="1600" dirty="0">
                <a:solidFill>
                  <a:srgbClr val="4C9BDB"/>
                </a:solidFill>
                <a:latin typeface="Calibri"/>
                <a:ea typeface="ＭＳ Ｐゴシック" charset="0"/>
                <a:cs typeface="Calibri"/>
              </a:rPr>
              <a:t>: </a:t>
            </a:r>
            <a:r>
              <a:rPr lang="en-GB" sz="1600" dirty="0">
                <a:solidFill>
                  <a:srgbClr val="4C9BDB"/>
                </a:solidFill>
                <a:ea typeface="ＭＳ Ｐゴシック" charset="0"/>
                <a:cs typeface="Calibri"/>
                <a:hlinkClick r:id="rId4"/>
              </a:rPr>
              <a:t>Pep.Canadell@csiro.au</a:t>
            </a:r>
            <a:endParaRPr lang="en-GB" sz="1600" dirty="0">
              <a:solidFill>
                <a:srgbClr val="4C9BDB"/>
              </a:solidFill>
              <a:latin typeface="Calibri"/>
              <a:ea typeface="ＭＳ Ｐゴシック" charset="0"/>
              <a:cs typeface="Calibri"/>
            </a:endParaRPr>
          </a:p>
        </p:txBody>
      </p:sp>
      <p:sp>
        <p:nvSpPr>
          <p:cNvPr id="15" name="Text Placeholder 2"/>
          <p:cNvSpPr txBox="1">
            <a:spLocks/>
          </p:cNvSpPr>
          <p:nvPr/>
        </p:nvSpPr>
        <p:spPr bwMode="auto">
          <a:xfrm>
            <a:off x="6198483" y="5103615"/>
            <a:ext cx="4484857" cy="10345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600" dirty="0">
                <a:solidFill>
                  <a:srgbClr val="4C9BDB"/>
                </a:solidFill>
                <a:latin typeface="Calibri"/>
                <a:ea typeface="ＭＳ Ｐゴシック" charset="0"/>
                <a:cs typeface="Calibri"/>
              </a:rPr>
              <a:t>More information, data sources and data files: </a:t>
            </a:r>
          </a:p>
          <a:p>
            <a:pPr algn="ctr"/>
            <a:r>
              <a:rPr lang="en-AU" sz="1600" dirty="0">
                <a:solidFill>
                  <a:srgbClr val="4C9BDB"/>
                </a:solidFill>
                <a:latin typeface="Calibri"/>
                <a:ea typeface="ＭＳ Ｐゴシック" charset="0"/>
                <a:cs typeface="Calibri"/>
                <a:hlinkClick r:id="rId5"/>
              </a:rPr>
              <a:t>www.globalcarbonatlas.org</a:t>
            </a:r>
            <a:endParaRPr lang="en-AU" sz="1600" dirty="0">
              <a:solidFill>
                <a:srgbClr val="4C9BDB"/>
              </a:solidFill>
              <a:latin typeface="Calibri"/>
              <a:ea typeface="ＭＳ Ｐゴシック" charset="0"/>
              <a:cs typeface="Calibri"/>
            </a:endParaRPr>
          </a:p>
          <a:p>
            <a:pPr algn="ctr"/>
            <a:r>
              <a:rPr lang="en-AU" sz="1400" dirty="0">
                <a:solidFill>
                  <a:srgbClr val="4C9BDB"/>
                </a:solidFill>
                <a:ea typeface="ＭＳ Ｐゴシック" charset="0"/>
                <a:cs typeface="Calibri"/>
              </a:rPr>
              <a:t>(co-funded in part by BNP Paribas Foundation)</a:t>
            </a:r>
          </a:p>
          <a:p>
            <a:pPr algn="ctr"/>
            <a:r>
              <a:rPr lang="en-AU" sz="1600" dirty="0">
                <a:solidFill>
                  <a:srgbClr val="4C9BDB"/>
                </a:solidFill>
                <a:latin typeface="Calibri"/>
                <a:ea typeface="ＭＳ Ｐゴシック" charset="0"/>
                <a:cs typeface="Calibri"/>
              </a:rPr>
              <a:t>Contact: </a:t>
            </a:r>
            <a:r>
              <a:rPr lang="en-AU" sz="1600" dirty="0">
                <a:solidFill>
                  <a:srgbClr val="4C9BDB"/>
                </a:solidFill>
                <a:latin typeface="Calibri"/>
                <a:ea typeface="ＭＳ Ｐゴシック" charset="0"/>
                <a:cs typeface="Calibri"/>
                <a:hlinkClick r:id="rId6"/>
              </a:rPr>
              <a:t>philippe.ciais@lsce.ipsl.fr</a:t>
            </a:r>
            <a:r>
              <a:rPr lang="en-AU" sz="1600" dirty="0">
                <a:solidFill>
                  <a:srgbClr val="4C9BDB"/>
                </a:solidFill>
                <a:latin typeface="Calibri"/>
                <a:ea typeface="ＭＳ Ｐゴシック" charset="0"/>
                <a:cs typeface="Calibri"/>
              </a:rPr>
              <a:t> </a:t>
            </a:r>
          </a:p>
        </p:txBody>
      </p:sp>
      <p:sp>
        <p:nvSpPr>
          <p:cNvPr id="3" name="Title 2"/>
          <p:cNvSpPr>
            <a:spLocks noGrp="1"/>
          </p:cNvSpPr>
          <p:nvPr>
            <p:ph type="title"/>
          </p:nvPr>
        </p:nvSpPr>
        <p:spPr>
          <a:xfrm>
            <a:off x="3380110" y="144394"/>
            <a:ext cx="7287891" cy="506849"/>
          </a:xfrm>
        </p:spPr>
        <p:txBody>
          <a:bodyPr/>
          <a:lstStyle/>
          <a:p>
            <a:r>
              <a:rPr lang="en-GB" noProof="1"/>
              <a:t>Data Access and Additional Resources</a:t>
            </a:r>
          </a:p>
        </p:txBody>
      </p:sp>
      <p:pic>
        <p:nvPicPr>
          <p:cNvPr id="5" name="Picture 4"/>
          <p:cNvPicPr>
            <a:picLocks noChangeAspect="1"/>
          </p:cNvPicPr>
          <p:nvPr/>
        </p:nvPicPr>
        <p:blipFill>
          <a:blip r:embed="rId7"/>
          <a:srcRect/>
          <a:stretch/>
        </p:blipFill>
        <p:spPr>
          <a:xfrm>
            <a:off x="1220222" y="1415190"/>
            <a:ext cx="4484407" cy="3688425"/>
          </a:xfrm>
          <a:prstGeom prst="rect">
            <a:avLst/>
          </a:prstGeom>
          <a:ln>
            <a:noFill/>
          </a:ln>
        </p:spPr>
      </p:pic>
      <p:pic>
        <p:nvPicPr>
          <p:cNvPr id="4" name="Picture 3"/>
          <p:cNvPicPr>
            <a:picLocks noChangeAspect="1"/>
          </p:cNvPicPr>
          <p:nvPr/>
        </p:nvPicPr>
        <p:blipFill>
          <a:blip r:embed="rId8"/>
          <a:srcRect/>
          <a:stretch/>
        </p:blipFill>
        <p:spPr>
          <a:xfrm>
            <a:off x="6170788" y="2012043"/>
            <a:ext cx="4540245" cy="2494716"/>
          </a:xfrm>
          <a:prstGeom prst="rect">
            <a:avLst/>
          </a:prstGeom>
        </p:spPr>
      </p:pic>
    </p:spTree>
    <p:extLst>
      <p:ext uri="{BB962C8B-B14F-4D97-AF65-F5344CB8AC3E}">
        <p14:creationId xmlns:p14="http://schemas.microsoft.com/office/powerpoint/2010/main" val="1800547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2"/>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370" name="Google Shape;370;p32"/>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t>Energy use by source</a:t>
            </a:r>
          </a:p>
        </p:txBody>
      </p:sp>
      <p:sp>
        <p:nvSpPr>
          <p:cNvPr id="371" name="Google Shape;371;p32"/>
          <p:cNvSpPr txBox="1"/>
          <p:nvPr/>
        </p:nvSpPr>
        <p:spPr>
          <a:xfrm>
            <a:off x="1981200" y="3823401"/>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4C9BDB"/>
              </a:buClr>
              <a:buSzPts val="2400"/>
              <a:buFont typeface="Calibri"/>
              <a:buNone/>
            </a:pPr>
            <a:r>
              <a:rPr lang="en-GB" sz="2400" b="1" i="0" u="none" strike="noStrike" cap="none">
                <a:solidFill>
                  <a:srgbClr val="4C9BDB"/>
                </a:solidFill>
                <a:latin typeface="Calibri"/>
                <a:ea typeface="Calibri"/>
                <a:cs typeface="Calibri"/>
                <a:sym typeface="Calibri"/>
              </a:rPr>
              <a:t>from fossil fuel use and industry</a:t>
            </a:r>
            <a:endParaRPr sz="2400" b="1" i="0" u="none" strike="noStrike" cap="none">
              <a:solidFill>
                <a:srgbClr val="4C9BDB"/>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noProof="1"/>
              <a:t>Energy use by source</a:t>
            </a:r>
          </a:p>
        </p:txBody>
      </p:sp>
      <p:sp>
        <p:nvSpPr>
          <p:cNvPr id="4" name="Text Placeholder 3"/>
          <p:cNvSpPr>
            <a:spLocks noGrp="1"/>
          </p:cNvSpPr>
          <p:nvPr>
            <p:ph type="body" sz="quarter" idx="10"/>
          </p:nvPr>
        </p:nvSpPr>
        <p:spPr/>
        <p:txBody>
          <a:bodyPr>
            <a:normAutofit/>
          </a:bodyPr>
          <a:lstStyle/>
          <a:p>
            <a:r>
              <a:rPr lang="en-GB" noProof="1"/>
              <a:t>Renewable energy is growing exponentially, but this growth has so far been too low </a:t>
            </a:r>
            <a:br>
              <a:rPr lang="en-GB" noProof="1"/>
            </a:br>
            <a:r>
              <a:rPr lang="en-GB" noProof="1"/>
              <a:t>to offset the growth in fossil energy consumption.</a:t>
            </a:r>
          </a:p>
        </p:txBody>
      </p:sp>
      <p:sp>
        <p:nvSpPr>
          <p:cNvPr id="5" name="Text Placeholder 4"/>
          <p:cNvSpPr>
            <a:spLocks noGrp="1"/>
          </p:cNvSpPr>
          <p:nvPr>
            <p:ph type="body" sz="quarter" idx="12"/>
          </p:nvPr>
        </p:nvSpPr>
        <p:spPr/>
        <p:txBody>
          <a:bodyPr/>
          <a:lstStyle/>
          <a:p>
            <a:r>
              <a:rPr lang="en-GB" altLang="en-US" noProof="1">
                <a:ea typeface="ＭＳ Ｐゴシック" pitchFamily="34" charset="-128"/>
              </a:rPr>
              <a:t>This figure shows “primary energy” using the BP substitution method</a:t>
            </a:r>
            <a:br>
              <a:rPr lang="en-GB" altLang="en-US" noProof="1">
                <a:ea typeface="ＭＳ Ｐゴシック" pitchFamily="34" charset="-128"/>
              </a:rPr>
            </a:br>
            <a:r>
              <a:rPr lang="en-GB" altLang="en-US" noProof="1">
                <a:ea typeface="ＭＳ Ｐゴシック" pitchFamily="34" charset="-128"/>
              </a:rPr>
              <a:t>(non-fossil sources are scaled up by an assumed fossil efficiency of 0.38)</a:t>
            </a:r>
            <a:br>
              <a:rPr lang="en-GB" altLang="en-US" noProof="1">
                <a:ea typeface="ＭＳ Ｐゴシック" pitchFamily="34" charset="-128"/>
              </a:rPr>
            </a:br>
            <a:r>
              <a:rPr lang="en-GB" altLang="en-US" noProof="1">
                <a:ea typeface="ＭＳ Ｐゴシック" pitchFamily="34" charset="-128"/>
              </a:rPr>
              <a:t>Source: </a:t>
            </a:r>
            <a:r>
              <a:rPr lang="en-GB" altLang="en-US" noProof="1">
                <a:ea typeface="ＭＳ Ｐゴシック" pitchFamily="34" charset="-128"/>
                <a:hlinkClick r:id="rId2"/>
              </a:rPr>
              <a:t>BP 2020</a:t>
            </a:r>
            <a:r>
              <a:rPr lang="en-GB" altLang="en-US" noProof="1">
                <a:ea typeface="ＭＳ Ｐゴシック" pitchFamily="34" charset="-128"/>
              </a:rPr>
              <a:t>; </a:t>
            </a:r>
            <a:r>
              <a:rPr lang="en-GB" altLang="en-US" noProof="1">
                <a:ea typeface="ＭＳ Ｐゴシック" pitchFamily="34" charset="-128"/>
                <a:hlinkClick r:id="rId3"/>
              </a:rPr>
              <a:t>Global Carbon Budget 2020</a:t>
            </a:r>
            <a:r>
              <a:rPr lang="en-GB" altLang="en-US" noProof="1">
                <a:ea typeface="ＭＳ Ｐゴシック" pitchFamily="34" charset="-128"/>
              </a:rPr>
              <a:t> </a:t>
            </a:r>
          </a:p>
        </p:txBody>
      </p:sp>
      <p:pic>
        <p:nvPicPr>
          <p:cNvPr id="10" name="Picture Placeholder 9">
            <a:extLst>
              <a:ext uri="{FF2B5EF4-FFF2-40B4-BE49-F238E27FC236}">
                <a16:creationId xmlns:a16="http://schemas.microsoft.com/office/drawing/2014/main" id="{D695A7DF-BEE5-4BCF-9767-5F6F3F8B0802}"/>
              </a:ext>
            </a:extLst>
          </p:cNvPr>
          <p:cNvPicPr>
            <a:picLocks noGrp="1" noChangeAspect="1"/>
          </p:cNvPicPr>
          <p:nvPr>
            <p:ph type="pic" sz="quarter" idx="4294967295"/>
          </p:nvPr>
        </p:nvPicPr>
        <p:blipFill>
          <a:blip r:embed="rId4"/>
          <a:srcRect/>
          <a:stretch/>
        </p:blipFill>
        <p:spPr>
          <a:xfrm>
            <a:off x="1947920" y="1440000"/>
            <a:ext cx="8318003" cy="4679999"/>
          </a:xfrm>
        </p:spPr>
      </p:pic>
    </p:spTree>
    <p:extLst>
      <p:ext uri="{BB962C8B-B14F-4D97-AF65-F5344CB8AC3E}">
        <p14:creationId xmlns:p14="http://schemas.microsoft.com/office/powerpoint/2010/main" val="4288748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noProof="1"/>
              <a:t>Energy use by source</a:t>
            </a:r>
          </a:p>
        </p:txBody>
      </p:sp>
      <p:sp>
        <p:nvSpPr>
          <p:cNvPr id="4" name="Text Placeholder 3"/>
          <p:cNvSpPr>
            <a:spLocks noGrp="1"/>
          </p:cNvSpPr>
          <p:nvPr>
            <p:ph type="body" sz="quarter" idx="10"/>
          </p:nvPr>
        </p:nvSpPr>
        <p:spPr/>
        <p:txBody>
          <a:bodyPr/>
          <a:lstStyle/>
          <a:p>
            <a:r>
              <a:rPr lang="en-GB" noProof="1"/>
              <a:t>Energy consumption by fuel source from 2000 to 2019, with growth rates </a:t>
            </a:r>
            <a:br>
              <a:rPr lang="en-GB" noProof="1"/>
            </a:br>
            <a:r>
              <a:rPr lang="en-GB" noProof="1"/>
              <a:t>indicated for the more recent period of 2014 to 2019</a:t>
            </a:r>
          </a:p>
        </p:txBody>
      </p:sp>
      <p:sp>
        <p:nvSpPr>
          <p:cNvPr id="5" name="Text Placeholder 4"/>
          <p:cNvSpPr>
            <a:spLocks noGrp="1"/>
          </p:cNvSpPr>
          <p:nvPr>
            <p:ph type="body" sz="quarter" idx="12"/>
          </p:nvPr>
        </p:nvSpPr>
        <p:spPr/>
        <p:txBody>
          <a:bodyPr/>
          <a:lstStyle/>
          <a:p>
            <a:r>
              <a:rPr lang="en-GB" altLang="en-US" noProof="1">
                <a:ea typeface="ＭＳ Ｐゴシック" pitchFamily="34" charset="-128"/>
              </a:rPr>
              <a:t>This figure shows “primary energy” using the BP substitution method</a:t>
            </a:r>
            <a:br>
              <a:rPr lang="en-GB" altLang="en-US" noProof="1">
                <a:ea typeface="ＭＳ Ｐゴシック" pitchFamily="34" charset="-128"/>
              </a:rPr>
            </a:br>
            <a:r>
              <a:rPr lang="en-GB" altLang="en-US" noProof="1">
                <a:ea typeface="ＭＳ Ｐゴシック" pitchFamily="34" charset="-128"/>
              </a:rPr>
              <a:t>(non-fossil sources are scaled up by an assumed fossil efficiency of approximately 0.38)</a:t>
            </a:r>
            <a:br>
              <a:rPr lang="en-GB" altLang="en-US" noProof="1">
                <a:ea typeface="ＭＳ Ｐゴシック" pitchFamily="34" charset="-128"/>
              </a:rPr>
            </a:br>
            <a:r>
              <a:rPr lang="en-GB" altLang="en-US" noProof="1">
                <a:ea typeface="ＭＳ Ｐゴシック" pitchFamily="34" charset="-128"/>
              </a:rPr>
              <a:t>Source: </a:t>
            </a:r>
            <a:r>
              <a:rPr lang="en-GB" altLang="en-US" noProof="1">
                <a:ea typeface="ＭＳ Ｐゴシック" pitchFamily="34" charset="-128"/>
                <a:hlinkClick r:id="rId2"/>
              </a:rPr>
              <a:t>BP 2020</a:t>
            </a:r>
            <a:r>
              <a:rPr lang="en-GB" altLang="en-US" noProof="1">
                <a:ea typeface="ＭＳ Ｐゴシック" pitchFamily="34" charset="-128"/>
              </a:rPr>
              <a:t>; </a:t>
            </a:r>
            <a:r>
              <a:rPr lang="en-GB" altLang="en-US" noProof="1">
                <a:ea typeface="ＭＳ Ｐゴシック" pitchFamily="34" charset="-128"/>
                <a:hlinkClick r:id="rId3"/>
              </a:rPr>
              <a:t>Jackson et al 2019</a:t>
            </a:r>
            <a:r>
              <a:rPr lang="en-GB" altLang="en-US" noProof="1">
                <a:ea typeface="ＭＳ Ｐゴシック" pitchFamily="34" charset="-128"/>
              </a:rPr>
              <a:t>; </a:t>
            </a:r>
            <a:r>
              <a:rPr lang="en-GB" altLang="en-US" noProof="1">
                <a:ea typeface="ＭＳ Ｐゴシック" pitchFamily="34" charset="-128"/>
                <a:hlinkClick r:id="rId4"/>
              </a:rPr>
              <a:t>Global Carbon Budget 2020</a:t>
            </a:r>
            <a:r>
              <a:rPr lang="en-GB" altLang="en-US" noProof="1">
                <a:ea typeface="ＭＳ Ｐゴシック" pitchFamily="34" charset="-128"/>
              </a:rPr>
              <a:t> </a:t>
            </a:r>
          </a:p>
        </p:txBody>
      </p:sp>
      <p:pic>
        <p:nvPicPr>
          <p:cNvPr id="8" name="Picture Placeholder 7">
            <a:extLst>
              <a:ext uri="{FF2B5EF4-FFF2-40B4-BE49-F238E27FC236}">
                <a16:creationId xmlns:a16="http://schemas.microsoft.com/office/drawing/2014/main" id="{DED3707A-887E-4AEC-AD12-E6AE0DDE3BE8}"/>
              </a:ext>
            </a:extLst>
          </p:cNvPr>
          <p:cNvPicPr>
            <a:picLocks noGrp="1" noChangeAspect="1"/>
          </p:cNvPicPr>
          <p:nvPr>
            <p:ph type="pic" sz="quarter" idx="4294967295"/>
          </p:nvPr>
        </p:nvPicPr>
        <p:blipFill rotWithShape="1">
          <a:blip r:embed="rId5"/>
          <a:srcRect l="-18203" r="-18203"/>
          <a:stretch/>
        </p:blipFill>
        <p:spPr>
          <a:xfrm>
            <a:off x="609600" y="1600206"/>
            <a:ext cx="10972800" cy="4525963"/>
          </a:xfrm>
        </p:spPr>
      </p:pic>
    </p:spTree>
    <p:extLst>
      <p:ext uri="{BB962C8B-B14F-4D97-AF65-F5344CB8AC3E}">
        <p14:creationId xmlns:p14="http://schemas.microsoft.com/office/powerpoint/2010/main" val="3622480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1"/>
              <a:t>Energy use in China</a:t>
            </a:r>
          </a:p>
        </p:txBody>
      </p:sp>
      <p:sp>
        <p:nvSpPr>
          <p:cNvPr id="3" name="Text Placeholder 2"/>
          <p:cNvSpPr>
            <a:spLocks noGrp="1"/>
          </p:cNvSpPr>
          <p:nvPr>
            <p:ph type="body" sz="quarter" idx="10"/>
          </p:nvPr>
        </p:nvSpPr>
        <p:spPr/>
        <p:txBody>
          <a:bodyPr>
            <a:normAutofit/>
          </a:bodyPr>
          <a:lstStyle/>
          <a:p>
            <a:r>
              <a:rPr lang="en-GB" noProof="1"/>
              <a:t>Coal consumption in energy units may have already peaked in China,</a:t>
            </a:r>
            <a:br>
              <a:rPr lang="en-GB" noProof="1"/>
            </a:br>
            <a:r>
              <a:rPr lang="en-GB" noProof="1"/>
              <a:t>while consumption of all other energy sources is growing strongly</a:t>
            </a:r>
          </a:p>
        </p:txBody>
      </p:sp>
      <p:sp>
        <p:nvSpPr>
          <p:cNvPr id="5" name="Text Placeholder 4"/>
          <p:cNvSpPr>
            <a:spLocks noGrp="1"/>
          </p:cNvSpPr>
          <p:nvPr>
            <p:ph type="body" sz="quarter" idx="12"/>
          </p:nvPr>
        </p:nvSpPr>
        <p:spPr/>
        <p:txBody>
          <a:bodyPr>
            <a:normAutofit/>
          </a:bodyPr>
          <a:lstStyle/>
          <a:p>
            <a:r>
              <a:rPr lang="en-GB" altLang="en-US" noProof="1">
                <a:ea typeface="ＭＳ Ｐゴシック" pitchFamily="34" charset="-128"/>
              </a:rPr>
              <a:t>Source: </a:t>
            </a:r>
            <a:r>
              <a:rPr lang="en-GB" altLang="en-US" noProof="1">
                <a:ea typeface="ＭＳ Ｐゴシック" pitchFamily="34" charset="-128"/>
                <a:hlinkClick r:id="rId3"/>
              </a:rPr>
              <a:t>BP 2020</a:t>
            </a:r>
            <a:r>
              <a:rPr lang="en-GB" altLang="en-US" noProof="1">
                <a:ea typeface="ＭＳ Ｐゴシック" pitchFamily="34" charset="-128"/>
              </a:rPr>
              <a:t>; </a:t>
            </a:r>
            <a:r>
              <a:rPr lang="en-GB" altLang="en-US" noProof="1">
                <a:ea typeface="ＭＳ Ｐゴシック" pitchFamily="34" charset="-128"/>
                <a:hlinkClick r:id="rId4"/>
              </a:rPr>
              <a:t>Jackson et al 2019</a:t>
            </a:r>
            <a:r>
              <a:rPr lang="en-GB" altLang="en-US" noProof="1">
                <a:ea typeface="ＭＳ Ｐゴシック" pitchFamily="34" charset="-128"/>
              </a:rPr>
              <a:t>; </a:t>
            </a:r>
            <a:r>
              <a:rPr lang="en-GB" altLang="en-US" noProof="1">
                <a:ea typeface="ＭＳ Ｐゴシック" pitchFamily="34" charset="-128"/>
                <a:hlinkClick r:id="rId5"/>
              </a:rPr>
              <a:t>Global Carbon Budget 2020</a:t>
            </a:r>
            <a:r>
              <a:rPr lang="en-GB" altLang="en-US" noProof="1">
                <a:ea typeface="ＭＳ Ｐゴシック" pitchFamily="34" charset="-128"/>
              </a:rPr>
              <a:t> </a:t>
            </a:r>
          </a:p>
        </p:txBody>
      </p:sp>
      <p:pic>
        <p:nvPicPr>
          <p:cNvPr id="8" name="Picture Placeholder 7">
            <a:extLst>
              <a:ext uri="{FF2B5EF4-FFF2-40B4-BE49-F238E27FC236}">
                <a16:creationId xmlns:a16="http://schemas.microsoft.com/office/drawing/2014/main" id="{E5E59D4E-9FF8-447E-BEA4-0355E4B59F0A}"/>
              </a:ext>
            </a:extLst>
          </p:cNvPr>
          <p:cNvPicPr>
            <a:picLocks noGrp="1" noChangeAspect="1"/>
          </p:cNvPicPr>
          <p:nvPr>
            <p:ph type="pic" sz="quarter" idx="4294967295"/>
          </p:nvPr>
        </p:nvPicPr>
        <p:blipFill rotWithShape="1">
          <a:blip r:embed="rId6"/>
          <a:srcRect l="-18203" r="-18203"/>
          <a:stretch/>
        </p:blipFill>
        <p:spPr>
          <a:xfrm>
            <a:off x="609600" y="1600206"/>
            <a:ext cx="10972800" cy="4525963"/>
          </a:xfrm>
        </p:spPr>
      </p:pic>
    </p:spTree>
    <p:extLst>
      <p:ext uri="{BB962C8B-B14F-4D97-AF65-F5344CB8AC3E}">
        <p14:creationId xmlns:p14="http://schemas.microsoft.com/office/powerpoint/2010/main" val="2289570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1"/>
              <a:t>Energy use in USA</a:t>
            </a:r>
          </a:p>
        </p:txBody>
      </p:sp>
      <p:sp>
        <p:nvSpPr>
          <p:cNvPr id="3" name="Text Placeholder 2"/>
          <p:cNvSpPr>
            <a:spLocks noGrp="1"/>
          </p:cNvSpPr>
          <p:nvPr>
            <p:ph type="body" sz="quarter" idx="10"/>
          </p:nvPr>
        </p:nvSpPr>
        <p:spPr/>
        <p:txBody>
          <a:bodyPr>
            <a:normAutofit/>
          </a:bodyPr>
          <a:lstStyle/>
          <a:p>
            <a:r>
              <a:rPr lang="en-GB" noProof="1"/>
              <a:t>Coal consumption has declined sharply in recent years with the shale gas boom</a:t>
            </a:r>
            <a:br>
              <a:rPr lang="en-GB" noProof="1"/>
            </a:br>
            <a:r>
              <a:rPr lang="en-GB" noProof="1"/>
              <a:t>and strong renewables growth. Growth in oil consumption has resumed.</a:t>
            </a:r>
          </a:p>
        </p:txBody>
      </p:sp>
      <p:sp>
        <p:nvSpPr>
          <p:cNvPr id="5" name="Text Placeholder 4"/>
          <p:cNvSpPr>
            <a:spLocks noGrp="1"/>
          </p:cNvSpPr>
          <p:nvPr>
            <p:ph type="body" sz="quarter" idx="12"/>
          </p:nvPr>
        </p:nvSpPr>
        <p:spPr/>
        <p:txBody>
          <a:bodyPr>
            <a:normAutofit/>
          </a:bodyPr>
          <a:lstStyle/>
          <a:p>
            <a:r>
              <a:rPr lang="en-GB" altLang="en-US" noProof="1">
                <a:ea typeface="ＭＳ Ｐゴシック" pitchFamily="34" charset="-128"/>
              </a:rPr>
              <a:t>Source: </a:t>
            </a:r>
            <a:r>
              <a:rPr lang="en-GB" altLang="en-US" noProof="1">
                <a:ea typeface="ＭＳ Ｐゴシック" pitchFamily="34" charset="-128"/>
                <a:hlinkClick r:id="rId3"/>
              </a:rPr>
              <a:t>BP 2020</a:t>
            </a:r>
            <a:r>
              <a:rPr lang="en-GB" altLang="en-US" noProof="1">
                <a:ea typeface="ＭＳ Ｐゴシック" pitchFamily="34" charset="-128"/>
              </a:rPr>
              <a:t>; </a:t>
            </a:r>
            <a:r>
              <a:rPr lang="en-GB" altLang="en-US" noProof="1">
                <a:ea typeface="ＭＳ Ｐゴシック" pitchFamily="34" charset="-128"/>
                <a:hlinkClick r:id="rId4"/>
              </a:rPr>
              <a:t>Jackson et al 2019</a:t>
            </a:r>
            <a:r>
              <a:rPr lang="en-GB" altLang="en-US" noProof="1">
                <a:ea typeface="ＭＳ Ｐゴシック" pitchFamily="34" charset="-128"/>
              </a:rPr>
              <a:t>; </a:t>
            </a:r>
            <a:r>
              <a:rPr lang="en-GB" altLang="en-US" noProof="1">
                <a:ea typeface="ＭＳ Ｐゴシック" pitchFamily="34" charset="-128"/>
                <a:hlinkClick r:id="rId5"/>
              </a:rPr>
              <a:t>Global Carbon Budget 2020</a:t>
            </a:r>
            <a:r>
              <a:rPr lang="en-GB" altLang="en-US" noProof="1">
                <a:ea typeface="ＭＳ Ｐゴシック" pitchFamily="34" charset="-128"/>
              </a:rPr>
              <a:t> </a:t>
            </a:r>
          </a:p>
        </p:txBody>
      </p:sp>
      <p:pic>
        <p:nvPicPr>
          <p:cNvPr id="8" name="Picture Placeholder 7">
            <a:extLst>
              <a:ext uri="{FF2B5EF4-FFF2-40B4-BE49-F238E27FC236}">
                <a16:creationId xmlns:a16="http://schemas.microsoft.com/office/drawing/2014/main" id="{271DF669-134C-4DF0-B72F-C30510DDE056}"/>
              </a:ext>
            </a:extLst>
          </p:cNvPr>
          <p:cNvPicPr>
            <a:picLocks noGrp="1" noChangeAspect="1"/>
          </p:cNvPicPr>
          <p:nvPr>
            <p:ph type="pic" sz="quarter" idx="4294967295"/>
          </p:nvPr>
        </p:nvPicPr>
        <p:blipFill rotWithShape="1">
          <a:blip r:embed="rId6"/>
          <a:srcRect l="-18203" r="-18203"/>
          <a:stretch/>
        </p:blipFill>
        <p:spPr>
          <a:xfrm>
            <a:off x="609600" y="1600206"/>
            <a:ext cx="10972800" cy="4525963"/>
          </a:xfrm>
        </p:spPr>
      </p:pic>
    </p:spTree>
    <p:extLst>
      <p:ext uri="{BB962C8B-B14F-4D97-AF65-F5344CB8AC3E}">
        <p14:creationId xmlns:p14="http://schemas.microsoft.com/office/powerpoint/2010/main" val="900080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1"/>
              <a:t>Energy use in the European Union</a:t>
            </a:r>
          </a:p>
        </p:txBody>
      </p:sp>
      <p:sp>
        <p:nvSpPr>
          <p:cNvPr id="3" name="Text Placeholder 2"/>
          <p:cNvSpPr>
            <a:spLocks noGrp="1"/>
          </p:cNvSpPr>
          <p:nvPr>
            <p:ph type="body" sz="quarter" idx="10"/>
          </p:nvPr>
        </p:nvSpPr>
        <p:spPr/>
        <p:txBody>
          <a:bodyPr>
            <a:normAutofit/>
          </a:bodyPr>
          <a:lstStyle/>
          <a:p>
            <a:r>
              <a:rPr lang="en-GB" noProof="1"/>
              <a:t>Consumption of both oil and gas has rebounded in recent years, while coal continues to decline.</a:t>
            </a:r>
            <a:br>
              <a:rPr lang="en-GB" noProof="1"/>
            </a:br>
            <a:r>
              <a:rPr lang="en-GB" noProof="1"/>
              <a:t>Renewables are growing strongly.</a:t>
            </a:r>
          </a:p>
        </p:txBody>
      </p:sp>
      <p:sp>
        <p:nvSpPr>
          <p:cNvPr id="5" name="Text Placeholder 4"/>
          <p:cNvSpPr>
            <a:spLocks noGrp="1"/>
          </p:cNvSpPr>
          <p:nvPr>
            <p:ph type="body" sz="quarter" idx="12"/>
          </p:nvPr>
        </p:nvSpPr>
        <p:spPr/>
        <p:txBody>
          <a:bodyPr>
            <a:normAutofit/>
          </a:bodyPr>
          <a:lstStyle/>
          <a:p>
            <a:r>
              <a:rPr lang="en-GB" altLang="en-US" noProof="1">
                <a:ea typeface="ＭＳ Ｐゴシック" pitchFamily="34" charset="-128"/>
              </a:rPr>
              <a:t>Source: </a:t>
            </a:r>
            <a:r>
              <a:rPr lang="en-GB" altLang="en-US" noProof="1">
                <a:ea typeface="ＭＳ Ｐゴシック" pitchFamily="34" charset="-128"/>
                <a:hlinkClick r:id="rId3"/>
              </a:rPr>
              <a:t>BP 2020</a:t>
            </a:r>
            <a:r>
              <a:rPr lang="en-GB" altLang="en-US" noProof="1">
                <a:ea typeface="ＭＳ Ｐゴシック" pitchFamily="34" charset="-128"/>
              </a:rPr>
              <a:t>; </a:t>
            </a:r>
            <a:r>
              <a:rPr lang="en-GB" altLang="en-US" noProof="1">
                <a:ea typeface="ＭＳ Ｐゴシック" pitchFamily="34" charset="-128"/>
                <a:hlinkClick r:id="rId4"/>
              </a:rPr>
              <a:t>Jackson et al 2019</a:t>
            </a:r>
            <a:r>
              <a:rPr lang="en-GB" altLang="en-US" noProof="1">
                <a:ea typeface="ＭＳ Ｐゴシック" pitchFamily="34" charset="-128"/>
              </a:rPr>
              <a:t>; </a:t>
            </a:r>
            <a:r>
              <a:rPr lang="en-GB" altLang="en-US" noProof="1">
                <a:ea typeface="ＭＳ Ｐゴシック" pitchFamily="34" charset="-128"/>
                <a:hlinkClick r:id="rId5"/>
              </a:rPr>
              <a:t>Global Carbon Budget 2020</a:t>
            </a:r>
            <a:r>
              <a:rPr lang="en-GB" altLang="en-US" noProof="1">
                <a:ea typeface="ＭＳ Ｐゴシック" pitchFamily="34" charset="-128"/>
              </a:rPr>
              <a:t> </a:t>
            </a:r>
          </a:p>
        </p:txBody>
      </p:sp>
      <p:pic>
        <p:nvPicPr>
          <p:cNvPr id="8" name="Picture Placeholder 7">
            <a:extLst>
              <a:ext uri="{FF2B5EF4-FFF2-40B4-BE49-F238E27FC236}">
                <a16:creationId xmlns:a16="http://schemas.microsoft.com/office/drawing/2014/main" id="{0F1798A0-5D16-4FDF-A9B7-C89D3F69D8F3}"/>
              </a:ext>
            </a:extLst>
          </p:cNvPr>
          <p:cNvPicPr>
            <a:picLocks noGrp="1" noChangeAspect="1"/>
          </p:cNvPicPr>
          <p:nvPr>
            <p:ph type="pic" sz="quarter" idx="4294967295"/>
          </p:nvPr>
        </p:nvPicPr>
        <p:blipFill rotWithShape="1">
          <a:blip r:embed="rId6"/>
          <a:srcRect l="-18203" r="-18203"/>
          <a:stretch/>
        </p:blipFill>
        <p:spPr>
          <a:xfrm>
            <a:off x="609600" y="1600206"/>
            <a:ext cx="10972800" cy="4525963"/>
          </a:xfrm>
        </p:spPr>
      </p:pic>
    </p:spTree>
    <p:extLst>
      <p:ext uri="{BB962C8B-B14F-4D97-AF65-F5344CB8AC3E}">
        <p14:creationId xmlns:p14="http://schemas.microsoft.com/office/powerpoint/2010/main" val="2580091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1"/>
              <a:t>Energy use in India</a:t>
            </a:r>
          </a:p>
        </p:txBody>
      </p:sp>
      <p:sp>
        <p:nvSpPr>
          <p:cNvPr id="3" name="Text Placeholder 2"/>
          <p:cNvSpPr>
            <a:spLocks noGrp="1"/>
          </p:cNvSpPr>
          <p:nvPr>
            <p:ph type="body" sz="quarter" idx="10"/>
          </p:nvPr>
        </p:nvSpPr>
        <p:spPr/>
        <p:txBody>
          <a:bodyPr>
            <a:normAutofit/>
          </a:bodyPr>
          <a:lstStyle/>
          <a:p>
            <a:r>
              <a:rPr lang="en-GB" noProof="1"/>
              <a:t>Consumption of coal and oil in India is growing very strongly,</a:t>
            </a:r>
            <a:br>
              <a:rPr lang="en-GB" noProof="1"/>
            </a:br>
            <a:r>
              <a:rPr lang="en-GB" noProof="1"/>
              <a:t>as are renewables, albeit from a lower base.</a:t>
            </a:r>
          </a:p>
        </p:txBody>
      </p:sp>
      <p:sp>
        <p:nvSpPr>
          <p:cNvPr id="5" name="Text Placeholder 4"/>
          <p:cNvSpPr>
            <a:spLocks noGrp="1"/>
          </p:cNvSpPr>
          <p:nvPr>
            <p:ph type="body" sz="quarter" idx="12"/>
          </p:nvPr>
        </p:nvSpPr>
        <p:spPr/>
        <p:txBody>
          <a:bodyPr>
            <a:normAutofit/>
          </a:bodyPr>
          <a:lstStyle/>
          <a:p>
            <a:r>
              <a:rPr lang="en-GB" altLang="en-US" noProof="1">
                <a:ea typeface="ＭＳ Ｐゴシック" pitchFamily="34" charset="-128"/>
              </a:rPr>
              <a:t>Source: </a:t>
            </a:r>
            <a:r>
              <a:rPr lang="en-GB" altLang="en-US" noProof="1">
                <a:ea typeface="ＭＳ Ｐゴシック" pitchFamily="34" charset="-128"/>
                <a:hlinkClick r:id="rId3"/>
              </a:rPr>
              <a:t>BP 2020</a:t>
            </a:r>
            <a:r>
              <a:rPr lang="en-GB" altLang="en-US" noProof="1">
                <a:ea typeface="ＭＳ Ｐゴシック" pitchFamily="34" charset="-128"/>
              </a:rPr>
              <a:t>; </a:t>
            </a:r>
            <a:r>
              <a:rPr lang="en-GB" altLang="en-US" noProof="1">
                <a:ea typeface="ＭＳ Ｐゴシック" pitchFamily="34" charset="-128"/>
                <a:hlinkClick r:id="rId4"/>
              </a:rPr>
              <a:t>Jackson et al 2019</a:t>
            </a:r>
            <a:r>
              <a:rPr lang="en-GB" altLang="en-US" noProof="1">
                <a:ea typeface="ＭＳ Ｐゴシック" pitchFamily="34" charset="-128"/>
              </a:rPr>
              <a:t>; </a:t>
            </a:r>
            <a:r>
              <a:rPr lang="en-GB" altLang="en-US" noProof="1">
                <a:ea typeface="ＭＳ Ｐゴシック" pitchFamily="34" charset="-128"/>
                <a:hlinkClick r:id="rId5"/>
              </a:rPr>
              <a:t>Global Carbon Budget 2020</a:t>
            </a:r>
            <a:r>
              <a:rPr lang="en-GB" altLang="en-US" noProof="1">
                <a:ea typeface="ＭＳ Ｐゴシック" pitchFamily="34" charset="-128"/>
              </a:rPr>
              <a:t> </a:t>
            </a:r>
          </a:p>
        </p:txBody>
      </p:sp>
      <p:pic>
        <p:nvPicPr>
          <p:cNvPr id="8" name="Picture Placeholder 7">
            <a:extLst>
              <a:ext uri="{FF2B5EF4-FFF2-40B4-BE49-F238E27FC236}">
                <a16:creationId xmlns:a16="http://schemas.microsoft.com/office/drawing/2014/main" id="{8453BEB5-9A6A-4659-B0B2-FDC7910C8E32}"/>
              </a:ext>
            </a:extLst>
          </p:cNvPr>
          <p:cNvPicPr>
            <a:picLocks noGrp="1" noChangeAspect="1"/>
          </p:cNvPicPr>
          <p:nvPr>
            <p:ph type="pic" sz="quarter" idx="4294967295"/>
          </p:nvPr>
        </p:nvPicPr>
        <p:blipFill rotWithShape="1">
          <a:blip r:embed="rId6"/>
          <a:srcRect l="-18203" r="-18203"/>
          <a:stretch/>
        </p:blipFill>
        <p:spPr>
          <a:xfrm>
            <a:off x="609600" y="1600206"/>
            <a:ext cx="10972800" cy="4525963"/>
          </a:xfrm>
        </p:spPr>
      </p:pic>
    </p:spTree>
    <p:extLst>
      <p:ext uri="{BB962C8B-B14F-4D97-AF65-F5344CB8AC3E}">
        <p14:creationId xmlns:p14="http://schemas.microsoft.com/office/powerpoint/2010/main" val="36298587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6"/>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t>Land-use Change Emissions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6421E22-BD29-40B2-8F40-75512743E366}"/>
              </a:ext>
            </a:extLst>
          </p:cNvPr>
          <p:cNvPicPr>
            <a:picLocks noGrp="1" noChangeAspect="1"/>
          </p:cNvPicPr>
          <p:nvPr>
            <p:ph type="pic" sz="quarter" idx="4294967295"/>
          </p:nvPr>
        </p:nvPicPr>
        <p:blipFill>
          <a:blip r:embed="rId3"/>
          <a:srcRect/>
          <a:stretch/>
        </p:blipFill>
        <p:spPr>
          <a:xfrm>
            <a:off x="508005" y="2072748"/>
            <a:ext cx="6096001" cy="3429824"/>
          </a:xfrm>
        </p:spPr>
      </p:pic>
      <p:sp>
        <p:nvSpPr>
          <p:cNvPr id="2" name="Title 1"/>
          <p:cNvSpPr>
            <a:spLocks noGrp="1"/>
          </p:cNvSpPr>
          <p:nvPr>
            <p:ph type="title"/>
          </p:nvPr>
        </p:nvSpPr>
        <p:spPr/>
        <p:txBody>
          <a:bodyPr>
            <a:normAutofit/>
          </a:bodyPr>
          <a:lstStyle/>
          <a:p>
            <a:r>
              <a:rPr lang="en-GB" noProof="1"/>
              <a:t>Land-use change emissions</a:t>
            </a:r>
          </a:p>
        </p:txBody>
      </p:sp>
      <p:sp>
        <p:nvSpPr>
          <p:cNvPr id="3" name="Text Placeholder 2"/>
          <p:cNvSpPr>
            <a:spLocks noGrp="1"/>
          </p:cNvSpPr>
          <p:nvPr>
            <p:ph type="body" sz="quarter" idx="10"/>
          </p:nvPr>
        </p:nvSpPr>
        <p:spPr>
          <a:xfrm>
            <a:off x="661703" y="917123"/>
            <a:ext cx="4902852" cy="917113"/>
          </a:xfrm>
        </p:spPr>
        <p:txBody>
          <a:bodyPr>
            <a:normAutofit/>
          </a:bodyPr>
          <a:lstStyle/>
          <a:p>
            <a:r>
              <a:rPr lang="en-GB" noProof="1"/>
              <a:t>Land-use change emissions are highly uncertain, with no clear trend in the last decade.</a:t>
            </a:r>
          </a:p>
        </p:txBody>
      </p:sp>
      <p:sp>
        <p:nvSpPr>
          <p:cNvPr id="5" name="Text Placeholder 4"/>
          <p:cNvSpPr>
            <a:spLocks noGrp="1"/>
          </p:cNvSpPr>
          <p:nvPr>
            <p:ph type="body" sz="quarter" idx="12"/>
          </p:nvPr>
        </p:nvSpPr>
        <p:spPr>
          <a:xfrm>
            <a:off x="1524001" y="5692801"/>
            <a:ext cx="9143999" cy="1077321"/>
          </a:xfrm>
        </p:spPr>
        <p:txBody>
          <a:bodyPr>
            <a:normAutofit/>
          </a:bodyPr>
          <a:lstStyle/>
          <a:p>
            <a:pPr>
              <a:spcBef>
                <a:spcPts val="0"/>
              </a:spcBef>
            </a:pPr>
            <a:r>
              <a:rPr lang="en-GB" altLang="en-US" noProof="1">
                <a:ea typeface="ＭＳ Ｐゴシック" pitchFamily="34" charset="-128"/>
              </a:rPr>
              <a:t>Estimates from three bookkeeping models, using fire-based variability from 1997</a:t>
            </a:r>
            <a:br>
              <a:rPr lang="en-GB" altLang="en-US" noProof="1">
                <a:ea typeface="ＭＳ Ｐゴシック" pitchFamily="34" charset="-128"/>
              </a:rPr>
            </a:br>
            <a:r>
              <a:rPr lang="en-GB" altLang="en-US" noProof="1">
                <a:ea typeface="ＭＳ Ｐゴシック" pitchFamily="34" charset="-128"/>
              </a:rPr>
              <a:t>Source: </a:t>
            </a:r>
            <a:r>
              <a:rPr lang="en-GB" altLang="en-US" noProof="1">
                <a:ea typeface="ＭＳ Ｐゴシック" pitchFamily="34" charset="-128"/>
                <a:hlinkClick r:id="rId4"/>
              </a:rPr>
              <a:t>Houghton and Nassikas 2017</a:t>
            </a:r>
            <a:r>
              <a:rPr lang="en-GB" altLang="en-US" noProof="1">
                <a:ea typeface="ＭＳ Ｐゴシック" pitchFamily="34" charset="-128"/>
              </a:rPr>
              <a:t>; </a:t>
            </a:r>
            <a:r>
              <a:rPr lang="en-GB" altLang="en-US" noProof="1">
                <a:ea typeface="ＭＳ Ｐゴシック" pitchFamily="34" charset="-128"/>
                <a:hlinkClick r:id="rId5"/>
              </a:rPr>
              <a:t>Hansis et al 2015</a:t>
            </a:r>
            <a:r>
              <a:rPr lang="en-GB" altLang="en-US" noProof="1">
                <a:ea typeface="ＭＳ Ｐゴシック" pitchFamily="34" charset="-128"/>
              </a:rPr>
              <a:t>; </a:t>
            </a:r>
            <a:r>
              <a:rPr lang="en-GB" altLang="en-US" noProof="1">
                <a:ea typeface="ＭＳ Ｐゴシック" pitchFamily="34" charset="-128"/>
                <a:hlinkClick r:id="rId6"/>
              </a:rPr>
              <a:t>Gasser et al 2020</a:t>
            </a:r>
            <a:r>
              <a:rPr lang="en-GB" altLang="en-US" noProof="1">
                <a:ea typeface="ＭＳ Ｐゴシック" pitchFamily="34" charset="-128"/>
              </a:rPr>
              <a:t>; </a:t>
            </a:r>
            <a:r>
              <a:rPr lang="en-GB" altLang="en-US" noProof="1">
                <a:ea typeface="ＭＳ Ｐゴシック" pitchFamily="34" charset="-128"/>
                <a:hlinkClick r:id="rId7"/>
              </a:rPr>
              <a:t>van der Werf et al. 2017</a:t>
            </a:r>
            <a:r>
              <a:rPr lang="en-GB" altLang="en-US" noProof="1">
                <a:ea typeface="ＭＳ Ｐゴシック" pitchFamily="34" charset="-128"/>
              </a:rPr>
              <a:t>; </a:t>
            </a:r>
            <a:br>
              <a:rPr lang="en-GB" altLang="en-US" noProof="1">
                <a:ea typeface="ＭＳ Ｐゴシック" pitchFamily="34" charset="-128"/>
              </a:rPr>
            </a:br>
            <a:r>
              <a:rPr lang="en-GB" altLang="en-US" noProof="1">
                <a:ea typeface="ＭＳ Ｐゴシック" pitchFamily="34" charset="-128"/>
                <a:hlinkClick r:id="rId8"/>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9"/>
              </a:rPr>
              <a:t>Global Carbon Budget 2020</a:t>
            </a:r>
            <a:endParaRPr lang="en-GB" altLang="en-US" noProof="1">
              <a:ea typeface="ＭＳ Ｐゴシック" pitchFamily="34" charset="-128"/>
            </a:endParaRPr>
          </a:p>
        </p:txBody>
      </p:sp>
      <p:grpSp>
        <p:nvGrpSpPr>
          <p:cNvPr id="6" name="Group 5"/>
          <p:cNvGrpSpPr/>
          <p:nvPr/>
        </p:nvGrpSpPr>
        <p:grpSpPr>
          <a:xfrm>
            <a:off x="2581098" y="2391511"/>
            <a:ext cx="974907" cy="404158"/>
            <a:chOff x="3700219" y="1913848"/>
            <a:chExt cx="1157977" cy="465137"/>
          </a:xfrm>
        </p:grpSpPr>
        <p:sp>
          <p:nvSpPr>
            <p:cNvPr id="8" name="TextBox 6"/>
            <p:cNvSpPr txBox="1">
              <a:spLocks noChangeArrowheads="1"/>
            </p:cNvSpPr>
            <p:nvPr/>
          </p:nvSpPr>
          <p:spPr bwMode="auto">
            <a:xfrm>
              <a:off x="3700219" y="1913848"/>
              <a:ext cx="115797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altLang="en-US" sz="1100" dirty="0">
                  <a:latin typeface="Calibri"/>
                  <a:cs typeface="Calibri"/>
                </a:rPr>
                <a:t>Indonesian fires</a:t>
              </a:r>
            </a:p>
          </p:txBody>
        </p:sp>
        <p:cxnSp>
          <p:nvCxnSpPr>
            <p:cNvPr id="9" name="Straight Arrow Connector 8"/>
            <p:cNvCxnSpPr>
              <a:cxnSpLocks noChangeShapeType="1"/>
            </p:cNvCxnSpPr>
            <p:nvPr/>
          </p:nvCxnSpPr>
          <p:spPr bwMode="auto">
            <a:xfrm>
              <a:off x="4238633" y="2248325"/>
              <a:ext cx="417733" cy="0"/>
            </a:xfrm>
            <a:prstGeom prst="straightConnector1">
              <a:avLst/>
            </a:prstGeom>
            <a:noFill/>
            <a:ln w="0">
              <a:solidFill>
                <a:schemeClr val="tx1"/>
              </a:solidFill>
              <a:round/>
              <a:headEnd/>
              <a:tailEnd type="arrow" w="med" len="med"/>
            </a:ln>
            <a:extLst>
              <a:ext uri="{909E8E84-426E-40DD-AFC4-6F175D3DCCD1}">
                <a14:hiddenFill xmlns:a14="http://schemas.microsoft.com/office/drawing/2010/main">
                  <a:noFill/>
                </a14:hiddenFill>
              </a:ext>
            </a:extLst>
          </p:spPr>
        </p:cxnSp>
      </p:grpSp>
      <p:pic>
        <p:nvPicPr>
          <p:cNvPr id="12" name="Picture Placeholder 13">
            <a:extLst>
              <a:ext uri="{FF2B5EF4-FFF2-40B4-BE49-F238E27FC236}">
                <a16:creationId xmlns:a16="http://schemas.microsoft.com/office/drawing/2014/main" id="{F3FBAEDE-E162-4B43-857E-E55F580B0CA8}"/>
              </a:ext>
            </a:extLst>
          </p:cNvPr>
          <p:cNvPicPr>
            <a:picLocks noChangeAspect="1"/>
          </p:cNvPicPr>
          <p:nvPr/>
        </p:nvPicPr>
        <p:blipFill>
          <a:blip r:embed="rId10"/>
          <a:srcRect/>
          <a:stretch/>
        </p:blipFill>
        <p:spPr>
          <a:xfrm>
            <a:off x="6095996" y="2072748"/>
            <a:ext cx="6096004" cy="3429824"/>
          </a:xfrm>
          <a:prstGeom prst="rect">
            <a:avLst/>
          </a:prstGeom>
        </p:spPr>
      </p:pic>
      <p:sp>
        <p:nvSpPr>
          <p:cNvPr id="13" name="Text Placeholder 2">
            <a:extLst>
              <a:ext uri="{FF2B5EF4-FFF2-40B4-BE49-F238E27FC236}">
                <a16:creationId xmlns:a16="http://schemas.microsoft.com/office/drawing/2014/main" id="{10831F99-9CBE-48E9-A4FE-56B58D3BAE0D}"/>
              </a:ext>
            </a:extLst>
          </p:cNvPr>
          <p:cNvSpPr txBox="1">
            <a:spLocks/>
          </p:cNvSpPr>
          <p:nvPr/>
        </p:nvSpPr>
        <p:spPr>
          <a:xfrm>
            <a:off x="5965746" y="917123"/>
            <a:ext cx="6226254" cy="917113"/>
          </a:xfrm>
          <a:prstGeom prst="rect">
            <a:avLst/>
          </a:prstGeom>
        </p:spPr>
        <p:txBody>
          <a:bodyPr vert="horz" lIns="91440" tIns="45720" rIns="91440" bIns="45720" rtlCol="0" anchor="ctr">
            <a:normAutofit/>
          </a:bodyPr>
          <a:lstStyle>
            <a:lvl1pPr marL="0" indent="0" algn="ctr" defTabSz="457200" rtl="0" eaLnBrk="1" latinLnBrk="0" hangingPunct="1">
              <a:spcBef>
                <a:spcPct val="20000"/>
              </a:spcBef>
              <a:buFont typeface="Arial"/>
              <a:buNone/>
              <a:defRPr sz="1800" b="0" kern="1200">
                <a:solidFill>
                  <a:srgbClr val="4C9BDB"/>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914400" indent="0" algn="l" defTabSz="457200" rtl="0" eaLnBrk="1" latinLnBrk="0" hangingPunct="1">
              <a:spcBef>
                <a:spcPct val="20000"/>
              </a:spcBef>
              <a:buFont typeface="Arial"/>
              <a:buNone/>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dirty="0">
                <a:effectLst/>
                <a:latin typeface="Calibri" panose="020F0502020204030204" pitchFamily="34" charset="0"/>
                <a:ea typeface="Calibri" panose="020F0502020204030204" pitchFamily="34" charset="0"/>
              </a:rPr>
              <a:t>Net land-use emissions are the difference between CO</a:t>
            </a:r>
            <a:r>
              <a:rPr lang="en-GB" sz="1800" baseline="-25000" dirty="0">
                <a:effectLst/>
                <a:latin typeface="Calibri" panose="020F0502020204030204" pitchFamily="34" charset="0"/>
                <a:ea typeface="Calibri" panose="020F0502020204030204" pitchFamily="34" charset="0"/>
              </a:rPr>
              <a:t>2</a:t>
            </a:r>
            <a:r>
              <a:rPr lang="en-GB" sz="1800" dirty="0">
                <a:effectLst/>
                <a:latin typeface="Calibri" panose="020F0502020204030204" pitchFamily="34" charset="0"/>
                <a:ea typeface="Calibri" panose="020F0502020204030204" pitchFamily="34" charset="0"/>
              </a:rPr>
              <a:t> source, primarily from deforestation, and CO</a:t>
            </a:r>
            <a:r>
              <a:rPr lang="en-GB" sz="1800" baseline="-25000" dirty="0">
                <a:effectLst/>
                <a:latin typeface="Calibri" panose="020F0502020204030204" pitchFamily="34" charset="0"/>
                <a:ea typeface="Calibri" panose="020F0502020204030204" pitchFamily="34" charset="0"/>
              </a:rPr>
              <a:t>2</a:t>
            </a:r>
            <a:r>
              <a:rPr lang="en-GB" sz="1800" dirty="0">
                <a:effectLst/>
                <a:latin typeface="Calibri" panose="020F0502020204030204" pitchFamily="34" charset="0"/>
                <a:ea typeface="Calibri" panose="020F0502020204030204" pitchFamily="34" charset="0"/>
              </a:rPr>
              <a:t> sink, primarily from abandonment of agricultural land</a:t>
            </a:r>
            <a:endParaRPr lang="en-GB" dirty="0"/>
          </a:p>
        </p:txBody>
      </p:sp>
    </p:spTree>
    <p:extLst>
      <p:ext uri="{BB962C8B-B14F-4D97-AF65-F5344CB8AC3E}">
        <p14:creationId xmlns:p14="http://schemas.microsoft.com/office/powerpoint/2010/main" val="14606171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AD2649B3-5885-46C0-9CEE-AD2AAEC328FC}"/>
              </a:ext>
            </a:extLst>
          </p:cNvPr>
          <p:cNvPicPr>
            <a:picLocks noGrp="1" noChangeAspect="1"/>
          </p:cNvPicPr>
          <p:nvPr>
            <p:ph type="pic" sz="quarter" idx="4294967295"/>
          </p:nvPr>
        </p:nvPicPr>
        <p:blipFill>
          <a:blip r:embed="rId3"/>
          <a:srcRect/>
          <a:stretch/>
        </p:blipFill>
        <p:spPr>
          <a:xfrm>
            <a:off x="2064005" y="1506850"/>
            <a:ext cx="8080374" cy="4546300"/>
          </a:xfrm>
        </p:spPr>
      </p:pic>
      <p:sp>
        <p:nvSpPr>
          <p:cNvPr id="2" name="Title 1"/>
          <p:cNvSpPr>
            <a:spLocks noGrp="1"/>
          </p:cNvSpPr>
          <p:nvPr>
            <p:ph type="title"/>
          </p:nvPr>
        </p:nvSpPr>
        <p:spPr/>
        <p:txBody>
          <a:bodyPr>
            <a:normAutofit/>
          </a:bodyPr>
          <a:lstStyle/>
          <a:p>
            <a:r>
              <a:rPr lang="en-GB" noProof="1"/>
              <a:t>Total global emissions</a:t>
            </a:r>
          </a:p>
        </p:txBody>
      </p:sp>
      <p:sp>
        <p:nvSpPr>
          <p:cNvPr id="3" name="Text Placeholder 2"/>
          <p:cNvSpPr>
            <a:spLocks noGrp="1"/>
          </p:cNvSpPr>
          <p:nvPr>
            <p:ph type="body" sz="quarter" idx="10"/>
          </p:nvPr>
        </p:nvSpPr>
        <p:spPr/>
        <p:txBody>
          <a:bodyPr>
            <a:normAutofit/>
          </a:bodyPr>
          <a:lstStyle/>
          <a:p>
            <a:r>
              <a:rPr lang="en-GB" altLang="en-US" noProof="1">
                <a:ea typeface="ＭＳ Ｐゴシック" pitchFamily="34" charset="-128"/>
              </a:rPr>
              <a:t>Total global emissions: 43.0 </a:t>
            </a:r>
            <a:r>
              <a:rPr lang="en-GB" noProof="1"/>
              <a:t>±</a:t>
            </a:r>
            <a:r>
              <a:rPr lang="en-GB" altLang="en-US" noProof="1">
                <a:ea typeface="ＭＳ Ｐゴシック" pitchFamily="34" charset="-128"/>
              </a:rPr>
              <a:t> 3.3 GtCO</a:t>
            </a:r>
            <a:r>
              <a:rPr lang="en-GB" altLang="en-US" baseline="-25000" noProof="1">
                <a:ea typeface="ＭＳ Ｐゴシック" pitchFamily="34" charset="-128"/>
              </a:rPr>
              <a:t>2</a:t>
            </a:r>
            <a:r>
              <a:rPr lang="en-GB" altLang="en-US" noProof="1">
                <a:ea typeface="ＭＳ Ｐゴシック" pitchFamily="34" charset="-128"/>
              </a:rPr>
              <a:t> in 2019, 56% over 1990</a:t>
            </a:r>
            <a:br>
              <a:rPr lang="en-GB" altLang="en-US" noProof="1">
                <a:ea typeface="ＭＳ Ｐゴシック" pitchFamily="34" charset="-128"/>
              </a:rPr>
            </a:br>
            <a:r>
              <a:rPr lang="en-GB" altLang="en-US" noProof="1">
                <a:ea typeface="ＭＳ Ｐゴシック" pitchFamily="34" charset="-128"/>
              </a:rPr>
              <a:t>Percentage land-use change: 39% in 1960, 14% averaged 2010</a:t>
            </a:r>
            <a:r>
              <a:rPr lang="en-GB" noProof="1"/>
              <a:t>–</a:t>
            </a:r>
            <a:r>
              <a:rPr lang="en-GB" altLang="en-US" noProof="1">
                <a:ea typeface="ＭＳ Ｐゴシック" pitchFamily="34" charset="-128"/>
              </a:rPr>
              <a:t>2019</a:t>
            </a:r>
          </a:p>
        </p:txBody>
      </p:sp>
      <p:sp>
        <p:nvSpPr>
          <p:cNvPr id="5" name="Text Placeholder 4"/>
          <p:cNvSpPr>
            <a:spLocks noGrp="1"/>
          </p:cNvSpPr>
          <p:nvPr>
            <p:ph type="body" sz="quarter" idx="12"/>
          </p:nvPr>
        </p:nvSpPr>
        <p:spPr/>
        <p:txBody>
          <a:bodyPr>
            <a:normAutofit/>
          </a:bodyPr>
          <a:lstStyle/>
          <a:p>
            <a:pPr>
              <a:spcBef>
                <a:spcPts val="0"/>
              </a:spcBef>
            </a:pPr>
            <a:r>
              <a:rPr lang="en-GB" altLang="en-US" noProof="1">
                <a:ea typeface="ＭＳ Ｐゴシック" pitchFamily="34" charset="-128"/>
              </a:rPr>
              <a:t>Land-use change estimates from three bookkeeping models, using fire-based variability from 1997</a:t>
            </a:r>
            <a:br>
              <a:rPr lang="en-GB" altLang="en-US" noProof="1">
                <a:ea typeface="ＭＳ Ｐゴシック" pitchFamily="34" charset="-128"/>
              </a:rPr>
            </a:br>
            <a:r>
              <a:rPr lang="en-GB" altLang="en-US" noProof="1">
                <a:ea typeface="ＭＳ Ｐゴシック" pitchFamily="34" charset="-128"/>
              </a:rPr>
              <a:t>Source: </a:t>
            </a:r>
            <a:r>
              <a:rPr lang="en-GB" altLang="en-US" noProof="1">
                <a:ea typeface="ＭＳ Ｐゴシック" pitchFamily="34" charset="-128"/>
                <a:hlinkClick r:id="rId4"/>
              </a:rPr>
              <a:t>CDIAC</a:t>
            </a:r>
            <a:r>
              <a:rPr lang="en-GB" altLang="en-US" noProof="1">
                <a:ea typeface="ＭＳ Ｐゴシック" pitchFamily="34" charset="-128"/>
              </a:rPr>
              <a:t>; </a:t>
            </a:r>
            <a:r>
              <a:rPr lang="en-GB" altLang="en-US" noProof="1">
                <a:ea typeface="ＭＳ Ｐゴシック" pitchFamily="34" charset="-128"/>
                <a:hlinkClick r:id="rId5"/>
              </a:rPr>
              <a:t>Houghton and Nassikas 2017</a:t>
            </a:r>
            <a:r>
              <a:rPr lang="en-GB" altLang="en-US" noProof="1">
                <a:ea typeface="ＭＳ Ｐゴシック" pitchFamily="34" charset="-128"/>
              </a:rPr>
              <a:t>; </a:t>
            </a:r>
            <a:r>
              <a:rPr lang="en-GB" altLang="en-US" noProof="1">
                <a:ea typeface="ＭＳ Ｐゴシック" pitchFamily="34" charset="-128"/>
                <a:hlinkClick r:id="rId6"/>
              </a:rPr>
              <a:t>Hansis et al 2015</a:t>
            </a:r>
            <a:r>
              <a:rPr lang="en-GB" altLang="en-US" noProof="1">
                <a:ea typeface="ＭＳ Ｐゴシック" pitchFamily="34" charset="-128"/>
              </a:rPr>
              <a:t>; </a:t>
            </a:r>
            <a:r>
              <a:rPr lang="en-GB" altLang="en-US" noProof="1">
                <a:ea typeface="ＭＳ Ｐゴシック" pitchFamily="34" charset="-128"/>
                <a:hlinkClick r:id="rId7"/>
              </a:rPr>
              <a:t>Gasser et al 2020</a:t>
            </a:r>
            <a:r>
              <a:rPr lang="en-GB" altLang="en-US" noProof="1">
                <a:ea typeface="ＭＳ Ｐゴシック" pitchFamily="34" charset="-128"/>
              </a:rPr>
              <a:t>; </a:t>
            </a:r>
            <a:r>
              <a:rPr lang="en-GB" altLang="en-US" noProof="1">
                <a:ea typeface="ＭＳ Ｐゴシック" pitchFamily="34" charset="-128"/>
                <a:hlinkClick r:id="rId8"/>
              </a:rPr>
              <a:t>van der Werf et al. 2017</a:t>
            </a:r>
            <a:r>
              <a:rPr lang="en-GB" altLang="en-US" noProof="1">
                <a:ea typeface="ＭＳ Ｐゴシック" pitchFamily="34" charset="-128"/>
              </a:rPr>
              <a:t>; </a:t>
            </a:r>
            <a:br>
              <a:rPr lang="en-GB" altLang="en-US" noProof="1">
                <a:ea typeface="ＭＳ Ｐゴシック" pitchFamily="34" charset="-128"/>
              </a:rPr>
            </a:br>
            <a:r>
              <a:rPr lang="en-GB" altLang="en-US" noProof="1">
                <a:ea typeface="ＭＳ Ｐゴシック" pitchFamily="34" charset="-128"/>
                <a:hlinkClick r:id="rId9"/>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10"/>
              </a:rPr>
              <a:t>Global Carbon Budget 2020</a:t>
            </a:r>
            <a:endParaRPr lang="en-GB" altLang="en-US" noProof="1">
              <a:ea typeface="ＭＳ Ｐゴシック" pitchFamily="34" charset="-128"/>
            </a:endParaRPr>
          </a:p>
        </p:txBody>
      </p:sp>
      <p:pic>
        <p:nvPicPr>
          <p:cNvPr id="7" name="Picture 23"/>
          <p:cNvPicPr>
            <a:picLocks noChangeAspect="1" noChangeArrowheads="1"/>
          </p:cNvPicPr>
          <p:nvPr/>
        </p:nvPicPr>
        <p:blipFill>
          <a:blip r:embed="rId11" cstate="screen">
            <a:extLst>
              <a:ext uri="{28A0092B-C50C-407E-A947-70E740481C1C}">
                <a14:useLocalDpi xmlns:a14="http://schemas.microsoft.com/office/drawing/2010/main"/>
              </a:ext>
            </a:extLst>
          </a:blip>
          <a:srcRect/>
          <a:stretch/>
        </p:blipFill>
        <p:spPr bwMode="auto">
          <a:xfrm>
            <a:off x="9812204" y="1865918"/>
            <a:ext cx="1651998" cy="1074844"/>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8" name="Picture 24"/>
          <p:cNvPicPr>
            <a:picLocks noChangeAspect="1" noChangeArrowheads="1"/>
          </p:cNvPicPr>
          <p:nvPr/>
        </p:nvPicPr>
        <p:blipFill>
          <a:blip r:embed="rId12" cstate="screen">
            <a:extLst>
              <a:ext uri="{28A0092B-C50C-407E-A947-70E740481C1C}">
                <a14:useLocalDpi xmlns:a14="http://schemas.microsoft.com/office/drawing/2010/main"/>
              </a:ext>
            </a:extLst>
          </a:blip>
          <a:srcRect/>
          <a:stretch/>
        </p:blipFill>
        <p:spPr bwMode="auto">
          <a:xfrm>
            <a:off x="9808428" y="4437179"/>
            <a:ext cx="1655774" cy="1077301"/>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814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bwMode="auto">
          <a:xfrm>
            <a:off x="1685933" y="5485776"/>
            <a:ext cx="8072117" cy="9988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solidFill>
                  <a:srgbClr val="4C9BDB"/>
                </a:solidFill>
                <a:ea typeface="ＭＳ Ｐゴシック" charset="0"/>
                <a:cs typeface="Calibri"/>
              </a:rPr>
              <a:t>Figures and data for most slides available from </a:t>
            </a:r>
            <a:r>
              <a:rPr lang="en-US" sz="1600">
                <a:solidFill>
                  <a:srgbClr val="4C9BDB"/>
                </a:solidFill>
                <a:ea typeface="ＭＳ Ｐゴシック" charset="0"/>
                <a:cs typeface="Calibri"/>
                <a:hlinkClick r:id="rId3"/>
              </a:rPr>
              <a:t>tinyurl.com/GCB20figs</a:t>
            </a:r>
            <a:endParaRPr lang="en-GB" sz="1600">
              <a:solidFill>
                <a:srgbClr val="4C9BDB"/>
              </a:solidFill>
              <a:latin typeface="Calibri"/>
              <a:ea typeface="ＭＳ Ｐゴシック" charset="0"/>
              <a:cs typeface="Calibri"/>
            </a:endParaRPr>
          </a:p>
        </p:txBody>
      </p:sp>
      <p:sp>
        <p:nvSpPr>
          <p:cNvPr id="3" name="Title 2"/>
          <p:cNvSpPr>
            <a:spLocks noGrp="1"/>
          </p:cNvSpPr>
          <p:nvPr>
            <p:ph type="title"/>
          </p:nvPr>
        </p:nvSpPr>
        <p:spPr>
          <a:xfrm>
            <a:off x="3380110" y="144394"/>
            <a:ext cx="7287891" cy="506849"/>
          </a:xfrm>
        </p:spPr>
        <p:txBody>
          <a:bodyPr/>
          <a:lstStyle/>
          <a:p>
            <a:r>
              <a:rPr lang="en-GB" noProof="1"/>
              <a:t>Download of figures and data</a:t>
            </a:r>
          </a:p>
        </p:txBody>
      </p:sp>
      <p:sp>
        <p:nvSpPr>
          <p:cNvPr id="7" name="TextBox 6"/>
          <p:cNvSpPr txBox="1"/>
          <p:nvPr/>
        </p:nvSpPr>
        <p:spPr>
          <a:xfrm>
            <a:off x="2694817" y="1218105"/>
            <a:ext cx="2467086" cy="400110"/>
          </a:xfrm>
          <a:prstGeom prst="rect">
            <a:avLst/>
          </a:prstGeom>
          <a:noFill/>
        </p:spPr>
        <p:txBody>
          <a:bodyPr wrap="none" rtlCol="0">
            <a:spAutoFit/>
          </a:bodyPr>
          <a:lstStyle/>
          <a:p>
            <a:r>
              <a:rPr lang="en-US" sz="2000"/>
              <a:t>Global Carbon Budget</a:t>
            </a:r>
          </a:p>
        </p:txBody>
      </p:sp>
      <p:sp>
        <p:nvSpPr>
          <p:cNvPr id="9" name="TextBox 8"/>
          <p:cNvSpPr txBox="1"/>
          <p:nvPr/>
        </p:nvSpPr>
        <p:spPr>
          <a:xfrm>
            <a:off x="7194330" y="1216521"/>
            <a:ext cx="2885534" cy="400110"/>
          </a:xfrm>
          <a:prstGeom prst="rect">
            <a:avLst/>
          </a:prstGeom>
          <a:noFill/>
        </p:spPr>
        <p:txBody>
          <a:bodyPr wrap="none" rtlCol="0">
            <a:spAutoFit/>
          </a:bodyPr>
          <a:lstStyle/>
          <a:p>
            <a:r>
              <a:rPr lang="en-US" sz="2000"/>
              <a:t>Additional country figures</a:t>
            </a:r>
          </a:p>
        </p:txBody>
      </p:sp>
      <p:pic>
        <p:nvPicPr>
          <p:cNvPr id="2" name="Picture 1">
            <a:extLst>
              <a:ext uri="{FF2B5EF4-FFF2-40B4-BE49-F238E27FC236}">
                <a16:creationId xmlns:a16="http://schemas.microsoft.com/office/drawing/2014/main" id="{E9841BFE-1EAE-49C6-9C38-07DBDE93F78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981293" y="2002645"/>
            <a:ext cx="3600000" cy="2970154"/>
          </a:xfrm>
          <a:prstGeom prst="rect">
            <a:avLst/>
          </a:prstGeom>
        </p:spPr>
      </p:pic>
      <p:pic>
        <p:nvPicPr>
          <p:cNvPr id="6" name="Picture 5">
            <a:extLst>
              <a:ext uri="{FF2B5EF4-FFF2-40B4-BE49-F238E27FC236}">
                <a16:creationId xmlns:a16="http://schemas.microsoft.com/office/drawing/2014/main" id="{CD1AE018-28AB-4271-8EB4-329A8C5C296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837097" y="1788151"/>
            <a:ext cx="3600000" cy="3399141"/>
          </a:xfrm>
          <a:prstGeom prst="rect">
            <a:avLst/>
          </a:prstGeom>
        </p:spPr>
      </p:pic>
    </p:spTree>
    <p:extLst>
      <p:ext uri="{BB962C8B-B14F-4D97-AF65-F5344CB8AC3E}">
        <p14:creationId xmlns:p14="http://schemas.microsoft.com/office/powerpoint/2010/main" val="3641426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t>Closing the Global Carbon Budget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8035" y="910519"/>
            <a:ext cx="4320000" cy="489973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264063" y="910519"/>
            <a:ext cx="4363200" cy="489973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Box 12"/>
          <p:cNvSpPr txBox="1">
            <a:spLocks noChangeArrowheads="1"/>
          </p:cNvSpPr>
          <p:nvPr/>
        </p:nvSpPr>
        <p:spPr bwMode="auto">
          <a:xfrm>
            <a:off x="6264062" y="2897214"/>
            <a:ext cx="1639552"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AU" altLang="en-US" sz="3600">
                <a:solidFill>
                  <a:schemeClr val="accent6"/>
                </a:solidFill>
                <a:latin typeface="Calibri"/>
                <a:cs typeface="Calibri"/>
              </a:rPr>
              <a:t>31%</a:t>
            </a:r>
          </a:p>
          <a:p>
            <a:pPr algn="r" eaLnBrk="1" hangingPunct="1"/>
            <a:r>
              <a:rPr lang="en-AU" altLang="en-US" sz="2000">
                <a:solidFill>
                  <a:srgbClr val="4C9BDB"/>
                </a:solidFill>
                <a:latin typeface="Calibri"/>
                <a:cs typeface="Calibri"/>
              </a:rPr>
              <a:t>12.5 GtCO</a:t>
            </a:r>
            <a:r>
              <a:rPr lang="en-AU" altLang="en-US" sz="2000" baseline="-25000">
                <a:solidFill>
                  <a:srgbClr val="4C9BDB"/>
                </a:solidFill>
                <a:latin typeface="Calibri"/>
                <a:cs typeface="Calibri"/>
              </a:rPr>
              <a:t>2</a:t>
            </a:r>
            <a:r>
              <a:rPr lang="en-AU" altLang="en-US" sz="2000">
                <a:solidFill>
                  <a:srgbClr val="4C9BDB"/>
                </a:solidFill>
                <a:latin typeface="Calibri"/>
                <a:cs typeface="Calibri"/>
              </a:rPr>
              <a:t>/yr</a:t>
            </a:r>
            <a:endParaRPr lang="en-AU" altLang="en-US" sz="2000" baseline="30000">
              <a:solidFill>
                <a:srgbClr val="4C9BDB"/>
              </a:solidFill>
              <a:latin typeface="Calibri"/>
              <a:cs typeface="Calibri"/>
            </a:endParaRPr>
          </a:p>
        </p:txBody>
      </p:sp>
      <p:sp>
        <p:nvSpPr>
          <p:cNvPr id="6" name="Title 5"/>
          <p:cNvSpPr>
            <a:spLocks noGrp="1"/>
          </p:cNvSpPr>
          <p:nvPr>
            <p:ph type="title"/>
          </p:nvPr>
        </p:nvSpPr>
        <p:spPr>
          <a:xfrm>
            <a:off x="3355448" y="119647"/>
            <a:ext cx="7375812" cy="506849"/>
          </a:xfrm>
        </p:spPr>
        <p:txBody>
          <a:bodyPr>
            <a:noAutofit/>
          </a:bodyPr>
          <a:lstStyle/>
          <a:p>
            <a:r>
              <a:rPr lang="en-GB" altLang="en-US" noProof="1">
                <a:ea typeface="ＭＳ Ｐゴシック" pitchFamily="34" charset="-128"/>
              </a:rPr>
              <a:t>Fate of anthropogenic CO</a:t>
            </a:r>
            <a:r>
              <a:rPr lang="en-GB" altLang="en-US" baseline="-25000" noProof="1">
                <a:ea typeface="ＭＳ Ｐゴシック" pitchFamily="34" charset="-128"/>
              </a:rPr>
              <a:t>2</a:t>
            </a:r>
            <a:r>
              <a:rPr lang="en-GB" altLang="en-US" noProof="1">
                <a:ea typeface="ＭＳ Ｐゴシック" pitchFamily="34" charset="-128"/>
              </a:rPr>
              <a:t> emissions (2010</a:t>
            </a:r>
            <a:r>
              <a:rPr lang="en-GB" noProof="1"/>
              <a:t>–</a:t>
            </a:r>
            <a:r>
              <a:rPr lang="en-GB" altLang="en-US" noProof="1">
                <a:ea typeface="ＭＳ Ｐゴシック" pitchFamily="34" charset="-128"/>
              </a:rPr>
              <a:t>2019)</a:t>
            </a:r>
            <a:endParaRPr lang="en-GB" noProof="1"/>
          </a:p>
        </p:txBody>
      </p:sp>
      <p:sp>
        <p:nvSpPr>
          <p:cNvPr id="7" name="Text Placeholder 6"/>
          <p:cNvSpPr>
            <a:spLocks noGrp="1"/>
          </p:cNvSpPr>
          <p:nvPr>
            <p:ph type="body" sz="quarter" idx="4294967295"/>
          </p:nvPr>
        </p:nvSpPr>
        <p:spPr>
          <a:xfrm>
            <a:off x="507077" y="6254929"/>
            <a:ext cx="11164978" cy="552450"/>
          </a:xfrm>
        </p:spPr>
        <p:txBody>
          <a:bodyPr anchor="b" anchorCtr="0">
            <a:normAutofit/>
          </a:bodyPr>
          <a:lstStyle/>
          <a:p>
            <a:pPr marL="0" indent="0" algn="ctr">
              <a:buNone/>
            </a:pPr>
            <a:r>
              <a:rPr lang="en-GB" altLang="en-US" sz="1200" noProof="1">
                <a:latin typeface="Calibri"/>
                <a:ea typeface="ＭＳ Ｐゴシック" pitchFamily="34" charset="-128"/>
                <a:cs typeface="Calibri"/>
              </a:rPr>
              <a:t>Source: </a:t>
            </a:r>
            <a:r>
              <a:rPr lang="en-GB" altLang="en-US" sz="1200" noProof="1">
                <a:ea typeface="ＭＳ Ｐゴシック" pitchFamily="34" charset="-128"/>
                <a:hlinkClick r:id="rId3"/>
              </a:rPr>
              <a:t>Friedlingstein et al 2020</a:t>
            </a:r>
            <a:r>
              <a:rPr lang="en-GB" altLang="en-US" sz="1200" noProof="1">
                <a:ea typeface="ＭＳ Ｐゴシック" pitchFamily="34" charset="-128"/>
              </a:rPr>
              <a:t>;</a:t>
            </a:r>
            <a:r>
              <a:rPr lang="en-GB" altLang="en-US" sz="1200" noProof="1">
                <a:solidFill>
                  <a:srgbClr val="000000"/>
                </a:solidFill>
                <a:ea typeface="ＭＳ Ｐゴシック" pitchFamily="34" charset="-128"/>
              </a:rPr>
              <a:t> </a:t>
            </a:r>
            <a:r>
              <a:rPr lang="en-GB" altLang="en-US" sz="1200" noProof="1">
                <a:latin typeface="Calibri"/>
                <a:ea typeface="ＭＳ Ｐゴシック" pitchFamily="34" charset="-128"/>
                <a:cs typeface="Calibri"/>
                <a:hlinkClick r:id="rId4"/>
              </a:rPr>
              <a:t>Global Carbon Budget 2020</a:t>
            </a:r>
            <a:endParaRPr lang="en-GB" altLang="en-US" sz="1200" noProof="1">
              <a:solidFill>
                <a:srgbClr val="FF0000"/>
              </a:solidFill>
              <a:latin typeface="Calibri"/>
              <a:ea typeface="ＭＳ Ｐゴシック" pitchFamily="34" charset="-128"/>
              <a:cs typeface="Calibri"/>
            </a:endParaRPr>
          </a:p>
        </p:txBody>
      </p:sp>
      <p:pic>
        <p:nvPicPr>
          <p:cNvPr id="8" name="Picture 24"/>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1787303" y="3716088"/>
            <a:ext cx="2372094" cy="1530000"/>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sp>
        <p:nvSpPr>
          <p:cNvPr id="9" name="Text Box 20"/>
          <p:cNvSpPr txBox="1">
            <a:spLocks noChangeArrowheads="1"/>
          </p:cNvSpPr>
          <p:nvPr/>
        </p:nvSpPr>
        <p:spPr bwMode="auto">
          <a:xfrm>
            <a:off x="6426867" y="4510967"/>
            <a:ext cx="1509709"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AU" altLang="en-US" sz="3600">
                <a:solidFill>
                  <a:schemeClr val="accent6"/>
                </a:solidFill>
                <a:latin typeface="Calibri"/>
                <a:cs typeface="Calibri"/>
              </a:rPr>
              <a:t>23%</a:t>
            </a:r>
          </a:p>
          <a:p>
            <a:pPr algn="r" eaLnBrk="1" hangingPunct="1"/>
            <a:r>
              <a:rPr lang="en-AU" altLang="en-US" sz="2000">
                <a:solidFill>
                  <a:srgbClr val="4C9BDB"/>
                </a:solidFill>
                <a:latin typeface="Calibri"/>
                <a:cs typeface="Calibri"/>
              </a:rPr>
              <a:t>9.2 GtCO</a:t>
            </a:r>
            <a:r>
              <a:rPr lang="en-AU" altLang="en-US" sz="2000" baseline="-25000">
                <a:solidFill>
                  <a:srgbClr val="4C9BDB"/>
                </a:solidFill>
                <a:latin typeface="Calibri"/>
                <a:cs typeface="Calibri"/>
              </a:rPr>
              <a:t>2</a:t>
            </a:r>
            <a:r>
              <a:rPr lang="en-AU" altLang="en-US" sz="2000">
                <a:solidFill>
                  <a:srgbClr val="4C9BDB"/>
                </a:solidFill>
                <a:latin typeface="Calibri"/>
                <a:cs typeface="Calibri"/>
              </a:rPr>
              <a:t>/yr</a:t>
            </a:r>
            <a:endParaRPr lang="en-AU" altLang="en-US" sz="2000" baseline="30000">
              <a:solidFill>
                <a:srgbClr val="4C9BDB"/>
              </a:solidFill>
              <a:latin typeface="Calibri"/>
              <a:cs typeface="Calibri"/>
            </a:endParaRPr>
          </a:p>
        </p:txBody>
      </p:sp>
      <p:pic>
        <p:nvPicPr>
          <p:cNvPr id="10" name="Picture 23"/>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1791699" y="1534626"/>
            <a:ext cx="2372094" cy="1530000"/>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1" name="Picture 22"/>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7915103" y="2595385"/>
            <a:ext cx="2372093" cy="1530000"/>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2" name="Picture 21"/>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7920422" y="962619"/>
            <a:ext cx="2372092" cy="1530000"/>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p:nvSpPr>
        <p:spPr bwMode="auto">
          <a:xfrm>
            <a:off x="4230621" y="1847562"/>
            <a:ext cx="1639551"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AU" altLang="en-US" sz="2000">
                <a:solidFill>
                  <a:srgbClr val="4C9BDB"/>
                </a:solidFill>
                <a:latin typeface="Calibri"/>
                <a:cs typeface="Calibri"/>
              </a:rPr>
              <a:t>34.4 GtCO</a:t>
            </a:r>
            <a:r>
              <a:rPr lang="en-AU" altLang="en-US" sz="2000" baseline="-25000">
                <a:solidFill>
                  <a:srgbClr val="4C9BDB"/>
                </a:solidFill>
                <a:latin typeface="Calibri"/>
                <a:cs typeface="Calibri"/>
              </a:rPr>
              <a:t>2</a:t>
            </a:r>
            <a:r>
              <a:rPr lang="en-AU" altLang="en-US" sz="2000">
                <a:solidFill>
                  <a:srgbClr val="4C9BDB"/>
                </a:solidFill>
                <a:latin typeface="Calibri"/>
                <a:cs typeface="Calibri"/>
              </a:rPr>
              <a:t>/yr</a:t>
            </a:r>
          </a:p>
          <a:p>
            <a:pPr eaLnBrk="1" hangingPunct="1"/>
            <a:r>
              <a:rPr lang="en-AU" altLang="en-US" sz="3600">
                <a:solidFill>
                  <a:schemeClr val="accent6"/>
                </a:solidFill>
                <a:latin typeface="Calibri"/>
                <a:cs typeface="Calibri"/>
              </a:rPr>
              <a:t>86%</a:t>
            </a:r>
          </a:p>
        </p:txBody>
      </p:sp>
      <p:sp>
        <p:nvSpPr>
          <p:cNvPr id="15" name="Text Box 8"/>
          <p:cNvSpPr txBox="1">
            <a:spLocks noChangeArrowheads="1"/>
          </p:cNvSpPr>
          <p:nvPr/>
        </p:nvSpPr>
        <p:spPr bwMode="auto">
          <a:xfrm>
            <a:off x="4230621" y="3983058"/>
            <a:ext cx="1509709"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AU" altLang="en-US" sz="3600">
                <a:solidFill>
                  <a:schemeClr val="accent6"/>
                </a:solidFill>
                <a:latin typeface="Calibri"/>
                <a:cs typeface="Calibri"/>
              </a:rPr>
              <a:t>14%</a:t>
            </a:r>
            <a:endParaRPr lang="en-AU" altLang="en-US" sz="3600" baseline="30000">
              <a:solidFill>
                <a:schemeClr val="accent6"/>
              </a:solidFill>
              <a:latin typeface="Calibri"/>
              <a:cs typeface="Calibri"/>
            </a:endParaRPr>
          </a:p>
          <a:p>
            <a:pPr eaLnBrk="1" hangingPunct="1"/>
            <a:r>
              <a:rPr lang="en-AU" altLang="en-US" sz="2000">
                <a:solidFill>
                  <a:srgbClr val="4C9BDB"/>
                </a:solidFill>
                <a:latin typeface="Calibri"/>
                <a:cs typeface="Calibri"/>
              </a:rPr>
              <a:t>5.7 GtCO</a:t>
            </a:r>
            <a:r>
              <a:rPr lang="en-AU" altLang="en-US" sz="2000" baseline="-25000">
                <a:solidFill>
                  <a:srgbClr val="4C9BDB"/>
                </a:solidFill>
                <a:latin typeface="Calibri"/>
                <a:cs typeface="Calibri"/>
              </a:rPr>
              <a:t>2</a:t>
            </a:r>
            <a:r>
              <a:rPr lang="en-AU" altLang="en-US" sz="2000">
                <a:solidFill>
                  <a:srgbClr val="4C9BDB"/>
                </a:solidFill>
                <a:latin typeface="Calibri"/>
                <a:cs typeface="Calibri"/>
              </a:rPr>
              <a:t>/yr</a:t>
            </a:r>
            <a:endParaRPr lang="en-AU" altLang="en-US" sz="2000" baseline="30000">
              <a:solidFill>
                <a:srgbClr val="4C9BDB"/>
              </a:solidFill>
              <a:latin typeface="Calibri"/>
              <a:cs typeface="Calibri"/>
            </a:endParaRPr>
          </a:p>
        </p:txBody>
      </p:sp>
      <p:sp>
        <p:nvSpPr>
          <p:cNvPr id="18" name="Text Box 16"/>
          <p:cNvSpPr txBox="1">
            <a:spLocks noChangeArrowheads="1"/>
          </p:cNvSpPr>
          <p:nvPr/>
        </p:nvSpPr>
        <p:spPr bwMode="auto">
          <a:xfrm>
            <a:off x="6275552" y="1556415"/>
            <a:ext cx="1639552"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AU" altLang="en-US" sz="2000">
                <a:solidFill>
                  <a:srgbClr val="4C9BDB"/>
                </a:solidFill>
                <a:latin typeface="Calibri"/>
                <a:cs typeface="Calibri"/>
              </a:rPr>
              <a:t>18.6 GtCO</a:t>
            </a:r>
            <a:r>
              <a:rPr lang="en-AU" altLang="en-US" sz="2000" baseline="-25000">
                <a:solidFill>
                  <a:srgbClr val="4C9BDB"/>
                </a:solidFill>
                <a:latin typeface="Calibri"/>
                <a:cs typeface="Calibri"/>
              </a:rPr>
              <a:t>2</a:t>
            </a:r>
            <a:r>
              <a:rPr lang="en-AU" altLang="en-US" sz="2000">
                <a:solidFill>
                  <a:srgbClr val="4C9BDB"/>
                </a:solidFill>
                <a:latin typeface="Calibri"/>
                <a:cs typeface="Calibri"/>
              </a:rPr>
              <a:t>/yr</a:t>
            </a:r>
            <a:endParaRPr lang="en-AU" altLang="en-US" sz="2000" baseline="30000">
              <a:solidFill>
                <a:srgbClr val="4C9BDB"/>
              </a:solidFill>
              <a:latin typeface="Calibri"/>
              <a:cs typeface="Calibri"/>
            </a:endParaRPr>
          </a:p>
          <a:p>
            <a:pPr algn="r" eaLnBrk="1" hangingPunct="1"/>
            <a:r>
              <a:rPr lang="en-AU" altLang="en-US" sz="3600">
                <a:solidFill>
                  <a:schemeClr val="accent6"/>
                </a:solidFill>
                <a:latin typeface="Calibri"/>
                <a:cs typeface="Calibri"/>
              </a:rPr>
              <a:t>46%</a:t>
            </a:r>
          </a:p>
        </p:txBody>
      </p:sp>
      <p:pic>
        <p:nvPicPr>
          <p:cNvPr id="21" name="Picture 25"/>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7915104" y="4223020"/>
            <a:ext cx="2372092" cy="1530000"/>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sp>
        <p:nvSpPr>
          <p:cNvPr id="19" name="Text Box 8"/>
          <p:cNvSpPr txBox="1">
            <a:spLocks noChangeArrowheads="1"/>
          </p:cNvSpPr>
          <p:nvPr/>
        </p:nvSpPr>
        <p:spPr bwMode="auto">
          <a:xfrm>
            <a:off x="4809521" y="980426"/>
            <a:ext cx="225702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AU" altLang="en-US" sz="2400" b="1">
                <a:solidFill>
                  <a:srgbClr val="4C9BDB"/>
                </a:solidFill>
                <a:latin typeface="Calibri"/>
                <a:cs typeface="Calibri"/>
              </a:rPr>
              <a:t>Sources  =  Sinks</a:t>
            </a:r>
            <a:endParaRPr lang="en-AU" altLang="en-US" sz="2400" b="1" baseline="30000">
              <a:solidFill>
                <a:srgbClr val="4C9BDB"/>
              </a:solidFill>
              <a:latin typeface="Calibri"/>
              <a:cs typeface="Calibri"/>
            </a:endParaRPr>
          </a:p>
        </p:txBody>
      </p:sp>
      <p:sp>
        <p:nvSpPr>
          <p:cNvPr id="22" name="Text Box 12"/>
          <p:cNvSpPr txBox="1">
            <a:spLocks noChangeArrowheads="1"/>
          </p:cNvSpPr>
          <p:nvPr/>
        </p:nvSpPr>
        <p:spPr bwMode="auto">
          <a:xfrm>
            <a:off x="5416785" y="5854046"/>
            <a:ext cx="1345559" cy="677108"/>
          </a:xfrm>
          <a:prstGeom prst="rect">
            <a:avLst/>
          </a:prstGeom>
          <a:noFill/>
          <a:ln>
            <a:solidFill>
              <a:schemeClr val="tx1"/>
            </a:solidFill>
          </a:ln>
          <a:effec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AU" altLang="en-US" sz="2400">
                <a:solidFill>
                  <a:schemeClr val="accent6"/>
                </a:solidFill>
                <a:latin typeface="Calibri"/>
                <a:cs typeface="Calibri"/>
              </a:rPr>
              <a:t>0.4%</a:t>
            </a:r>
          </a:p>
          <a:p>
            <a:pPr algn="ctr" eaLnBrk="1" hangingPunct="1"/>
            <a:r>
              <a:rPr lang="en-AU" altLang="en-US" sz="1400">
                <a:solidFill>
                  <a:srgbClr val="4C9BDB"/>
                </a:solidFill>
                <a:latin typeface="Calibri"/>
                <a:cs typeface="Calibri"/>
              </a:rPr>
              <a:t>0.2 GtCO</a:t>
            </a:r>
            <a:r>
              <a:rPr lang="en-AU" altLang="en-US" sz="1400" baseline="-25000">
                <a:solidFill>
                  <a:srgbClr val="4C9BDB"/>
                </a:solidFill>
                <a:latin typeface="Calibri"/>
                <a:cs typeface="Calibri"/>
              </a:rPr>
              <a:t>2</a:t>
            </a:r>
            <a:r>
              <a:rPr lang="en-AU" altLang="en-US" sz="1400">
                <a:solidFill>
                  <a:srgbClr val="4C9BDB"/>
                </a:solidFill>
                <a:latin typeface="Calibri"/>
                <a:cs typeface="Calibri"/>
              </a:rPr>
              <a:t>/yr</a:t>
            </a:r>
            <a:endParaRPr lang="en-AU" altLang="en-US" sz="1400" baseline="30000">
              <a:solidFill>
                <a:srgbClr val="4C9BDB"/>
              </a:solidFill>
              <a:latin typeface="Calibri"/>
              <a:cs typeface="Calibri"/>
            </a:endParaRPr>
          </a:p>
        </p:txBody>
      </p:sp>
      <p:sp>
        <p:nvSpPr>
          <p:cNvPr id="3" name="Rectangle 2"/>
          <p:cNvSpPr/>
          <p:nvPr/>
        </p:nvSpPr>
        <p:spPr>
          <a:xfrm>
            <a:off x="1619968" y="5935930"/>
            <a:ext cx="3796816" cy="553998"/>
          </a:xfrm>
          <a:prstGeom prst="rect">
            <a:avLst/>
          </a:prstGeom>
        </p:spPr>
        <p:txBody>
          <a:bodyPr wrap="square">
            <a:spAutoFit/>
          </a:bodyPr>
          <a:lstStyle/>
          <a:p>
            <a:pPr algn="r"/>
            <a:r>
              <a:rPr lang="en-AU" altLang="en-US">
                <a:cs typeface="Calibri"/>
              </a:rPr>
              <a:t>Budget Imbalance: </a:t>
            </a:r>
            <a:br>
              <a:rPr lang="en-AU" altLang="en-US">
                <a:cs typeface="Calibri"/>
              </a:rPr>
            </a:br>
            <a:r>
              <a:rPr lang="en-AU" altLang="en-US" sz="1200">
                <a:cs typeface="Calibri"/>
              </a:rPr>
              <a:t>(the difference between estimated sources &amp; sinks)</a:t>
            </a:r>
          </a:p>
        </p:txBody>
      </p:sp>
    </p:spTree>
    <p:extLst>
      <p:ext uri="{BB962C8B-B14F-4D97-AF65-F5344CB8AC3E}">
        <p14:creationId xmlns:p14="http://schemas.microsoft.com/office/powerpoint/2010/main" val="63792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GB" altLang="en-US" noProof="1">
                <a:ea typeface="ＭＳ Ｐゴシック" pitchFamily="34" charset="-128"/>
              </a:rPr>
              <a:t>Global carbon budget</a:t>
            </a:r>
          </a:p>
        </p:txBody>
      </p:sp>
      <p:sp>
        <p:nvSpPr>
          <p:cNvPr id="3" name="Text Placeholder 2"/>
          <p:cNvSpPr>
            <a:spLocks noGrp="1"/>
          </p:cNvSpPr>
          <p:nvPr>
            <p:ph type="body" sz="quarter" idx="10"/>
          </p:nvPr>
        </p:nvSpPr>
        <p:spPr/>
        <p:txBody>
          <a:bodyPr rtlCol="0">
            <a:normAutofit/>
          </a:bodyPr>
          <a:lstStyle/>
          <a:p>
            <a:pPr>
              <a:defRPr/>
            </a:pPr>
            <a:r>
              <a:rPr lang="en-GB" noProof="1"/>
              <a:t>Carbon emissions are partitioned among the atmosphere</a:t>
            </a:r>
            <a:r>
              <a:rPr lang="en-GB" noProof="1">
                <a:ea typeface="ＭＳ Ｐゴシック" pitchFamily="34" charset="-128"/>
              </a:rPr>
              <a:t> and </a:t>
            </a:r>
            <a:r>
              <a:rPr lang="en-GB" noProof="1"/>
              <a:t>carbon sinks on land and in the ocean</a:t>
            </a:r>
            <a:br>
              <a:rPr lang="en-GB" noProof="1"/>
            </a:br>
            <a:r>
              <a:rPr lang="en-GB" noProof="1"/>
              <a:t>The “imbalance” between total emissions and total sinks is an active area of research</a:t>
            </a:r>
            <a:endParaRPr lang="en-GB" altLang="en-US" noProof="1">
              <a:ea typeface="ＭＳ Ｐゴシック" pitchFamily="34" charset="-128"/>
            </a:endParaRPr>
          </a:p>
        </p:txBody>
      </p:sp>
      <p:sp>
        <p:nvSpPr>
          <p:cNvPr id="22532" name="Text Placeholder 4"/>
          <p:cNvSpPr>
            <a:spLocks noGrp="1"/>
          </p:cNvSpPr>
          <p:nvPr>
            <p:ph type="body" sz="quarter" idx="12"/>
          </p:nvPr>
        </p:nvSpPr>
        <p:spPr/>
        <p:txBody>
          <a:bodyPr/>
          <a:lstStyle/>
          <a:p>
            <a:pPr>
              <a:spcBef>
                <a:spcPts val="0"/>
              </a:spcBef>
            </a:pPr>
            <a:r>
              <a:rPr lang="en-GB" altLang="en-US" noProof="1">
                <a:ea typeface="ＭＳ Ｐゴシック" pitchFamily="34" charset="-128"/>
              </a:rPr>
              <a:t>Source: </a:t>
            </a:r>
            <a:r>
              <a:rPr lang="en-GB" altLang="en-US" noProof="1">
                <a:ea typeface="ＭＳ Ｐゴシック" pitchFamily="34" charset="-128"/>
                <a:hlinkClick r:id="rId3"/>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4"/>
              </a:rPr>
              <a:t>Global Carbon Budget 2020</a:t>
            </a:r>
            <a:endParaRPr lang="en-GB" altLang="en-US" noProof="1">
              <a:ea typeface="ＭＳ Ｐゴシック" pitchFamily="34" charset="-128"/>
            </a:endParaRPr>
          </a:p>
        </p:txBody>
      </p:sp>
      <p:pic>
        <p:nvPicPr>
          <p:cNvPr id="8" name="Picture Placeholder 7">
            <a:extLst>
              <a:ext uri="{FF2B5EF4-FFF2-40B4-BE49-F238E27FC236}">
                <a16:creationId xmlns:a16="http://schemas.microsoft.com/office/drawing/2014/main" id="{B5875EF7-AE07-4AEC-8C7A-694E04167DD5}"/>
              </a:ext>
            </a:extLst>
          </p:cNvPr>
          <p:cNvPicPr>
            <a:picLocks noGrp="1" noChangeAspect="1"/>
          </p:cNvPicPr>
          <p:nvPr>
            <p:ph type="pic" sz="quarter" idx="4294967295"/>
          </p:nvPr>
        </p:nvPicPr>
        <p:blipFill>
          <a:blip r:embed="rId5"/>
          <a:srcRect/>
          <a:stretch/>
        </p:blipFill>
        <p:spPr>
          <a:xfrm>
            <a:off x="2064005" y="1506850"/>
            <a:ext cx="8080374" cy="4546300"/>
          </a:xfrm>
        </p:spPr>
      </p:pic>
    </p:spTree>
    <p:extLst>
      <p:ext uri="{BB962C8B-B14F-4D97-AF65-F5344CB8AC3E}">
        <p14:creationId xmlns:p14="http://schemas.microsoft.com/office/powerpoint/2010/main" val="9550034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9F9907BC-1113-418D-8D65-AFC791A7C16B}"/>
              </a:ext>
            </a:extLst>
          </p:cNvPr>
          <p:cNvPicPr>
            <a:picLocks noGrp="1" noChangeAspect="1"/>
          </p:cNvPicPr>
          <p:nvPr>
            <p:ph type="pic" sz="quarter" idx="4294967295"/>
          </p:nvPr>
        </p:nvPicPr>
        <p:blipFill>
          <a:blip r:embed="rId3"/>
          <a:srcRect/>
          <a:stretch/>
        </p:blipFill>
        <p:spPr>
          <a:xfrm>
            <a:off x="2064005" y="1506850"/>
            <a:ext cx="8080374" cy="4546301"/>
          </a:xfrm>
        </p:spPr>
      </p:pic>
      <p:sp>
        <p:nvSpPr>
          <p:cNvPr id="2" name="Title 1"/>
          <p:cNvSpPr>
            <a:spLocks noGrp="1"/>
          </p:cNvSpPr>
          <p:nvPr>
            <p:ph type="title"/>
          </p:nvPr>
        </p:nvSpPr>
        <p:spPr/>
        <p:txBody>
          <a:bodyPr>
            <a:normAutofit/>
          </a:bodyPr>
          <a:lstStyle/>
          <a:p>
            <a:r>
              <a:rPr lang="en-GB" noProof="1"/>
              <a:t>Changes in the budget over time</a:t>
            </a:r>
          </a:p>
        </p:txBody>
      </p:sp>
      <p:sp>
        <p:nvSpPr>
          <p:cNvPr id="3" name="Text Placeholder 2"/>
          <p:cNvSpPr>
            <a:spLocks noGrp="1"/>
          </p:cNvSpPr>
          <p:nvPr>
            <p:ph type="body" sz="quarter" idx="10"/>
          </p:nvPr>
        </p:nvSpPr>
        <p:spPr/>
        <p:txBody>
          <a:bodyPr>
            <a:normAutofit/>
          </a:bodyPr>
          <a:lstStyle/>
          <a:p>
            <a:r>
              <a:rPr lang="en-GB" altLang="en-US" noProof="1">
                <a:ea typeface="ＭＳ Ｐゴシック" pitchFamily="34" charset="-128"/>
              </a:rPr>
              <a:t>The sinks have continued to grow with increasing emissions, but climate change will affect</a:t>
            </a:r>
            <a:br>
              <a:rPr lang="en-GB" altLang="en-US" noProof="1">
                <a:ea typeface="ＭＳ Ｐゴシック" pitchFamily="34" charset="-128"/>
              </a:rPr>
            </a:br>
            <a:r>
              <a:rPr lang="en-GB" altLang="en-US" noProof="1">
                <a:ea typeface="ＭＳ Ｐゴシック" pitchFamily="34" charset="-128"/>
              </a:rPr>
              <a:t>carbon cycle processes in a way that will exacerbate the increase of CO</a:t>
            </a:r>
            <a:r>
              <a:rPr lang="en-GB" altLang="en-US" baseline="-25000" noProof="1">
                <a:ea typeface="ＭＳ Ｐゴシック" pitchFamily="34" charset="-128"/>
              </a:rPr>
              <a:t>2</a:t>
            </a:r>
            <a:r>
              <a:rPr lang="en-GB" altLang="en-US" noProof="1">
                <a:ea typeface="ＭＳ Ｐゴシック" pitchFamily="34" charset="-128"/>
              </a:rPr>
              <a:t> in the atmosphere</a:t>
            </a:r>
          </a:p>
        </p:txBody>
      </p:sp>
      <p:sp>
        <p:nvSpPr>
          <p:cNvPr id="5" name="Text Placeholder 4"/>
          <p:cNvSpPr>
            <a:spLocks noGrp="1"/>
          </p:cNvSpPr>
          <p:nvPr>
            <p:ph type="body" sz="quarter" idx="12"/>
          </p:nvPr>
        </p:nvSpPr>
        <p:spPr>
          <a:xfrm>
            <a:off x="515389" y="5692801"/>
            <a:ext cx="11070704" cy="1077321"/>
          </a:xfrm>
        </p:spPr>
        <p:txBody>
          <a:bodyPr>
            <a:normAutofit fontScale="92500" lnSpcReduction="10000"/>
          </a:bodyPr>
          <a:lstStyle/>
          <a:p>
            <a:pPr>
              <a:spcBef>
                <a:spcPts val="0"/>
              </a:spcBef>
            </a:pPr>
            <a:endParaRPr lang="en-GB" altLang="en-US" noProof="1">
              <a:ea typeface="ＭＳ Ｐゴシック" pitchFamily="34" charset="-128"/>
            </a:endParaRPr>
          </a:p>
          <a:p>
            <a:pPr>
              <a:spcBef>
                <a:spcPts val="0"/>
              </a:spcBef>
            </a:pPr>
            <a:endParaRPr lang="en-GB" altLang="en-US" noProof="1">
              <a:ea typeface="ＭＳ Ｐゴシック" pitchFamily="34" charset="-128"/>
            </a:endParaRPr>
          </a:p>
          <a:p>
            <a:pPr>
              <a:spcBef>
                <a:spcPts val="0"/>
              </a:spcBef>
            </a:pPr>
            <a:r>
              <a:rPr lang="en-GB" altLang="en-US" noProof="1">
                <a:ea typeface="ＭＳ Ｐゴシック" pitchFamily="34" charset="-128"/>
              </a:rPr>
              <a:t>The budget imbalance is the total emissions minus the estimated growth in the atmosphere, land and ocean. </a:t>
            </a:r>
          </a:p>
          <a:p>
            <a:pPr>
              <a:spcBef>
                <a:spcPts val="0"/>
              </a:spcBef>
            </a:pPr>
            <a:r>
              <a:rPr lang="en-GB" altLang="en-US" noProof="1">
                <a:ea typeface="ＭＳ Ｐゴシック" pitchFamily="34" charset="-128"/>
              </a:rPr>
              <a:t>It reflects the limits of our understanding of the carbon cycle. </a:t>
            </a:r>
          </a:p>
          <a:p>
            <a:pPr>
              <a:spcBef>
                <a:spcPts val="0"/>
              </a:spcBef>
            </a:pPr>
            <a:r>
              <a:rPr lang="en-GB" altLang="en-US" noProof="1">
                <a:ea typeface="ＭＳ Ｐゴシック" pitchFamily="34" charset="-128"/>
              </a:rPr>
              <a:t>Source: </a:t>
            </a:r>
            <a:r>
              <a:rPr lang="en-GB" altLang="en-US" noProof="1">
                <a:ea typeface="ＭＳ Ｐゴシック" pitchFamily="34" charset="-128"/>
                <a:hlinkClick r:id="rId4"/>
              </a:rPr>
              <a:t>Friedlingstein et al 2020</a:t>
            </a:r>
            <a:r>
              <a:rPr lang="en-GB" altLang="en-US" noProof="1">
                <a:ea typeface="ＭＳ Ｐゴシック" pitchFamily="34" charset="-128"/>
              </a:rPr>
              <a:t>; </a:t>
            </a:r>
            <a:r>
              <a:rPr lang="en-GB" altLang="en-US" noProof="1">
                <a:ea typeface="ＭＳ Ｐゴシック" pitchFamily="34" charset="-128"/>
                <a:hlinkClick r:id="rId5"/>
              </a:rPr>
              <a:t>Global Carbon Budget 2020</a:t>
            </a:r>
            <a:endParaRPr lang="en-GB" altLang="en-US" noProof="1">
              <a:ea typeface="ＭＳ Ｐゴシック" pitchFamily="34" charset="-128"/>
            </a:endParaRPr>
          </a:p>
        </p:txBody>
      </p:sp>
      <p:pic>
        <p:nvPicPr>
          <p:cNvPr id="7" name="Picture 24"/>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999076" y="3251798"/>
            <a:ext cx="1354846" cy="881507"/>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8" name="Picture 23"/>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1000322" y="1847465"/>
            <a:ext cx="1353600" cy="880696"/>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9" name="Picture 22"/>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9752952" y="3272275"/>
            <a:ext cx="1353600" cy="878472"/>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0" name="Picture 21"/>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9754790" y="1766139"/>
            <a:ext cx="1353600" cy="880696"/>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1" name="Picture 25"/>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9752417" y="4698698"/>
            <a:ext cx="1353600" cy="878472"/>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7146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1"/>
              <a:t>Atmospheric concentration</a:t>
            </a:r>
          </a:p>
        </p:txBody>
      </p:sp>
      <p:sp>
        <p:nvSpPr>
          <p:cNvPr id="3" name="Text Placeholder 2"/>
          <p:cNvSpPr>
            <a:spLocks noGrp="1"/>
          </p:cNvSpPr>
          <p:nvPr>
            <p:ph type="body" sz="quarter" idx="10"/>
          </p:nvPr>
        </p:nvSpPr>
        <p:spPr/>
        <p:txBody>
          <a:bodyPr>
            <a:normAutofit/>
          </a:bodyPr>
          <a:lstStyle/>
          <a:p>
            <a:r>
              <a:rPr lang="en-GB" noProof="1"/>
              <a:t>The atmospheric concentration growth rate has shown a steady increase</a:t>
            </a:r>
            <a:br>
              <a:rPr lang="en-GB" noProof="1"/>
            </a:br>
            <a:r>
              <a:rPr lang="en-GB" noProof="1"/>
              <a:t>The high growth in 1987, 1998, &amp; 2015</a:t>
            </a:r>
            <a:r>
              <a:rPr lang="en-GB" altLang="en-US" noProof="1">
                <a:ea typeface="ＭＳ Ｐゴシック" pitchFamily="34" charset="-128"/>
              </a:rPr>
              <a:t>–</a:t>
            </a:r>
            <a:r>
              <a:rPr lang="en-GB" noProof="1"/>
              <a:t>16 reflect a strong El Niño, which weakens the land sink</a:t>
            </a:r>
          </a:p>
        </p:txBody>
      </p:sp>
      <p:sp>
        <p:nvSpPr>
          <p:cNvPr id="5" name="Text Placeholder 4"/>
          <p:cNvSpPr>
            <a:spLocks noGrp="1"/>
          </p:cNvSpPr>
          <p:nvPr>
            <p:ph type="body" sz="quarter" idx="12"/>
          </p:nvPr>
        </p:nvSpPr>
        <p:spPr/>
        <p:txBody>
          <a:bodyPr>
            <a:normAutofit/>
          </a:bodyPr>
          <a:lstStyle/>
          <a:p>
            <a:r>
              <a:rPr lang="en-GB" altLang="en-US" noProof="1">
                <a:ea typeface="ＭＳ Ｐゴシック" pitchFamily="34" charset="-128"/>
              </a:rPr>
              <a:t>Source: </a:t>
            </a:r>
            <a:r>
              <a:rPr lang="en-GB" altLang="en-US" noProof="1">
                <a:ea typeface="ＭＳ Ｐゴシック" pitchFamily="34" charset="-128"/>
                <a:hlinkClick r:id="rId3"/>
              </a:rPr>
              <a:t>NOAA-ESRL</a:t>
            </a:r>
            <a:r>
              <a:rPr lang="en-GB" altLang="en-US" noProof="1">
                <a:ea typeface="ＭＳ Ｐゴシック" pitchFamily="34" charset="-128"/>
              </a:rPr>
              <a:t>; </a:t>
            </a:r>
            <a:r>
              <a:rPr lang="en-GB" altLang="en-US" noProof="1">
                <a:ea typeface="ＭＳ Ｐゴシック" pitchFamily="34" charset="-128"/>
                <a:hlinkClick r:id="rId4"/>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5"/>
              </a:rPr>
              <a:t>Global Carbon Budget 2020</a:t>
            </a:r>
            <a:r>
              <a:rPr lang="en-GB" altLang="en-US" noProof="1">
                <a:ea typeface="ＭＳ Ｐゴシック" pitchFamily="34" charset="-128"/>
              </a:rPr>
              <a:t> </a:t>
            </a:r>
          </a:p>
        </p:txBody>
      </p:sp>
      <p:pic>
        <p:nvPicPr>
          <p:cNvPr id="10" name="Picture Placeholder 9">
            <a:extLst>
              <a:ext uri="{FF2B5EF4-FFF2-40B4-BE49-F238E27FC236}">
                <a16:creationId xmlns:a16="http://schemas.microsoft.com/office/drawing/2014/main" id="{421A106E-7931-4A27-BA8F-C644686947E1}"/>
              </a:ext>
            </a:extLst>
          </p:cNvPr>
          <p:cNvPicPr>
            <a:picLocks noGrp="1" noChangeAspect="1"/>
          </p:cNvPicPr>
          <p:nvPr>
            <p:ph type="pic" sz="quarter" idx="4294967295"/>
          </p:nvPr>
        </p:nvPicPr>
        <p:blipFill>
          <a:blip r:embed="rId6"/>
          <a:srcRect/>
          <a:stretch/>
        </p:blipFill>
        <p:spPr>
          <a:xfrm>
            <a:off x="2064005" y="1506850"/>
            <a:ext cx="8080374" cy="4546301"/>
          </a:xfrm>
        </p:spPr>
      </p:pic>
    </p:spTree>
    <p:extLst>
      <p:ext uri="{BB962C8B-B14F-4D97-AF65-F5344CB8AC3E}">
        <p14:creationId xmlns:p14="http://schemas.microsoft.com/office/powerpoint/2010/main" val="16352222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1"/>
              <a:t>Airborne Fraction</a:t>
            </a:r>
          </a:p>
        </p:txBody>
      </p:sp>
      <p:sp>
        <p:nvSpPr>
          <p:cNvPr id="3" name="Text Placeholder 2"/>
          <p:cNvSpPr>
            <a:spLocks noGrp="1"/>
          </p:cNvSpPr>
          <p:nvPr>
            <p:ph type="body" sz="quarter" idx="10"/>
          </p:nvPr>
        </p:nvSpPr>
        <p:spPr/>
        <p:txBody>
          <a:bodyPr>
            <a:normAutofit/>
          </a:bodyPr>
          <a:lstStyle/>
          <a:p>
            <a:r>
              <a:rPr lang="en-GB" noProof="1"/>
              <a:t>The airborne fraction is the ratio of the growth in atmospheric concentration and total annual CO</a:t>
            </a:r>
            <a:r>
              <a:rPr lang="en-GB" baseline="-25000" noProof="1"/>
              <a:t>2</a:t>
            </a:r>
            <a:r>
              <a:rPr lang="en-GB" noProof="1"/>
              <a:t> emissions.</a:t>
            </a:r>
            <a:br>
              <a:rPr lang="en-GB" noProof="1"/>
            </a:br>
            <a:r>
              <a:rPr lang="en-GB" noProof="1"/>
              <a:t>Around 45% of CO</a:t>
            </a:r>
            <a:r>
              <a:rPr lang="en-GB" baseline="-25000" noProof="1"/>
              <a:t>2</a:t>
            </a:r>
            <a:r>
              <a:rPr lang="en-GB" noProof="1"/>
              <a:t> emissions remain in the atmosphere despite sustained growth in CO</a:t>
            </a:r>
            <a:r>
              <a:rPr lang="en-GB" baseline="-25000" noProof="1"/>
              <a:t>2</a:t>
            </a:r>
            <a:r>
              <a:rPr lang="en-GB" noProof="1"/>
              <a:t> emissions.</a:t>
            </a:r>
          </a:p>
        </p:txBody>
      </p:sp>
      <p:sp>
        <p:nvSpPr>
          <p:cNvPr id="5" name="Text Placeholder 4"/>
          <p:cNvSpPr>
            <a:spLocks noGrp="1"/>
          </p:cNvSpPr>
          <p:nvPr>
            <p:ph type="body" sz="quarter" idx="12"/>
          </p:nvPr>
        </p:nvSpPr>
        <p:spPr/>
        <p:txBody>
          <a:bodyPr>
            <a:normAutofit/>
          </a:bodyPr>
          <a:lstStyle/>
          <a:p>
            <a:r>
              <a:rPr lang="en-GB" altLang="en-US" noProof="1">
                <a:ea typeface="ＭＳ Ｐゴシック" pitchFamily="34" charset="-128"/>
              </a:rPr>
              <a:t>Source: </a:t>
            </a:r>
            <a:r>
              <a:rPr lang="en-GB" altLang="en-US" noProof="1">
                <a:ea typeface="ＭＳ Ｐゴシック" pitchFamily="34" charset="-128"/>
                <a:hlinkClick r:id="rId3"/>
              </a:rPr>
              <a:t>NOAA-ESRL</a:t>
            </a:r>
            <a:r>
              <a:rPr lang="en-GB" altLang="en-US" noProof="1">
                <a:ea typeface="ＭＳ Ｐゴシック" pitchFamily="34" charset="-128"/>
              </a:rPr>
              <a:t>; </a:t>
            </a:r>
            <a:r>
              <a:rPr lang="en-GB" altLang="en-US" noProof="1">
                <a:ea typeface="ＭＳ Ｐゴシック" pitchFamily="34" charset="-128"/>
                <a:hlinkClick r:id="rId4"/>
              </a:rPr>
              <a:t>Global Carbon Budget 2020</a:t>
            </a:r>
            <a:r>
              <a:rPr lang="en-GB" altLang="en-US" noProof="1">
                <a:ea typeface="ＭＳ Ｐゴシック" pitchFamily="34" charset="-128"/>
              </a:rPr>
              <a:t> </a:t>
            </a:r>
          </a:p>
        </p:txBody>
      </p:sp>
      <p:pic>
        <p:nvPicPr>
          <p:cNvPr id="8" name="Picture Placeholder 7">
            <a:extLst>
              <a:ext uri="{FF2B5EF4-FFF2-40B4-BE49-F238E27FC236}">
                <a16:creationId xmlns:a16="http://schemas.microsoft.com/office/drawing/2014/main" id="{1AAEC311-4C81-46F7-B3E1-1BAE85B6A36E}"/>
              </a:ext>
            </a:extLst>
          </p:cNvPr>
          <p:cNvPicPr>
            <a:picLocks noGrp="1" noChangeAspect="1"/>
          </p:cNvPicPr>
          <p:nvPr>
            <p:ph type="pic" sz="quarter" idx="4294967295"/>
          </p:nvPr>
        </p:nvPicPr>
        <p:blipFill rotWithShape="1">
          <a:blip r:embed="rId5"/>
          <a:srcRect l="-18203" r="-18203"/>
          <a:stretch/>
        </p:blipFill>
        <p:spPr>
          <a:xfrm>
            <a:off x="609600" y="1600206"/>
            <a:ext cx="10972800" cy="4525963"/>
          </a:xfrm>
        </p:spPr>
      </p:pic>
    </p:spTree>
    <p:extLst>
      <p:ext uri="{BB962C8B-B14F-4D97-AF65-F5344CB8AC3E}">
        <p14:creationId xmlns:p14="http://schemas.microsoft.com/office/powerpoint/2010/main" val="38191204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1"/>
              <a:t>Ocean sink</a:t>
            </a:r>
          </a:p>
        </p:txBody>
      </p:sp>
      <p:sp>
        <p:nvSpPr>
          <p:cNvPr id="3" name="Text Placeholder 2"/>
          <p:cNvSpPr>
            <a:spLocks noGrp="1"/>
          </p:cNvSpPr>
          <p:nvPr>
            <p:ph type="body" sz="quarter" idx="10"/>
          </p:nvPr>
        </p:nvSpPr>
        <p:spPr/>
        <p:txBody>
          <a:bodyPr>
            <a:normAutofit/>
          </a:bodyPr>
          <a:lstStyle/>
          <a:p>
            <a:r>
              <a:rPr lang="en-GB" noProof="1"/>
              <a:t>The ocean carbon sink continues to increase</a:t>
            </a:r>
            <a:br>
              <a:rPr lang="en-GB" noProof="1"/>
            </a:br>
            <a:r>
              <a:rPr lang="en-GB" altLang="en-US" noProof="1"/>
              <a:t>9.2±2.1 GtCO</a:t>
            </a:r>
            <a:r>
              <a:rPr lang="en-GB" altLang="en-US" baseline="-25000" noProof="1"/>
              <a:t>2</a:t>
            </a:r>
            <a:r>
              <a:rPr lang="en-GB" altLang="en-US" noProof="1"/>
              <a:t>/yr for 2010–2019 and 9.6±2.1 GtCO</a:t>
            </a:r>
            <a:r>
              <a:rPr lang="en-GB" altLang="en-US" baseline="-25000" noProof="1"/>
              <a:t>2</a:t>
            </a:r>
            <a:r>
              <a:rPr lang="en-GB" altLang="en-US" noProof="1"/>
              <a:t>/yr in 2019</a:t>
            </a:r>
            <a:endParaRPr lang="en-GB" altLang="en-US" baseline="30000" noProof="1"/>
          </a:p>
        </p:txBody>
      </p:sp>
      <p:sp>
        <p:nvSpPr>
          <p:cNvPr id="5" name="Text Placeholder 4"/>
          <p:cNvSpPr>
            <a:spLocks noGrp="1"/>
          </p:cNvSpPr>
          <p:nvPr>
            <p:ph type="body" sz="quarter" idx="12"/>
          </p:nvPr>
        </p:nvSpPr>
        <p:spPr/>
        <p:txBody>
          <a:bodyPr>
            <a:normAutofit/>
          </a:bodyPr>
          <a:lstStyle/>
          <a:p>
            <a:pPr>
              <a:spcBef>
                <a:spcPts val="0"/>
              </a:spcBef>
            </a:pPr>
            <a:r>
              <a:rPr lang="en-GB" altLang="en-US" noProof="1">
                <a:ea typeface="ＭＳ Ｐゴシック" pitchFamily="34" charset="-128"/>
              </a:rPr>
              <a:t>Source: </a:t>
            </a:r>
            <a:r>
              <a:rPr lang="en-GB" altLang="en-US" noProof="1">
                <a:ea typeface="ＭＳ Ｐゴシック" pitchFamily="34" charset="-128"/>
                <a:hlinkClick r:id="rId3"/>
              </a:rPr>
              <a:t>SOCATv6</a:t>
            </a:r>
            <a:r>
              <a:rPr lang="en-GB" altLang="en-US" noProof="1">
                <a:ea typeface="ＭＳ Ｐゴシック" pitchFamily="34" charset="-128"/>
              </a:rPr>
              <a:t>; </a:t>
            </a:r>
            <a:r>
              <a:rPr lang="en-GB" altLang="en-US" noProof="1">
                <a:ea typeface="ＭＳ Ｐゴシック" pitchFamily="34" charset="-128"/>
                <a:hlinkClick r:id="rId4"/>
              </a:rPr>
              <a:t>Bakker et al 2016</a:t>
            </a:r>
            <a:r>
              <a:rPr lang="en-GB" altLang="en-US" noProof="1">
                <a:ea typeface="ＭＳ Ｐゴシック" pitchFamily="34" charset="-128"/>
              </a:rPr>
              <a:t>; </a:t>
            </a:r>
            <a:r>
              <a:rPr lang="en-GB" altLang="en-US" noProof="1">
                <a:ea typeface="ＭＳ Ｐゴシック" pitchFamily="34" charset="-128"/>
                <a:hlinkClick r:id="rId5"/>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6"/>
              </a:rPr>
              <a:t>Global Carbon Budget 2020</a:t>
            </a:r>
            <a:endParaRPr lang="en-GB" altLang="en-US" noProof="1">
              <a:ea typeface="ＭＳ Ｐゴシック" pitchFamily="34" charset="-128"/>
            </a:endParaRPr>
          </a:p>
          <a:p>
            <a:r>
              <a:rPr lang="en-GB" altLang="en-US" noProof="1"/>
              <a:t>(see</a:t>
            </a:r>
            <a:r>
              <a:rPr lang="en-GB" noProof="1"/>
              <a:t> Table 4 for detailed references)</a:t>
            </a:r>
            <a:endParaRPr lang="en-GB" altLang="en-US" noProof="1">
              <a:ea typeface="ＭＳ Ｐゴシック" pitchFamily="34" charset="-128"/>
            </a:endParaRPr>
          </a:p>
        </p:txBody>
      </p:sp>
      <p:pic>
        <p:nvPicPr>
          <p:cNvPr id="9" name="Picture Placeholder 8">
            <a:extLst>
              <a:ext uri="{FF2B5EF4-FFF2-40B4-BE49-F238E27FC236}">
                <a16:creationId xmlns:a16="http://schemas.microsoft.com/office/drawing/2014/main" id="{85F4063A-52B4-4DE9-AE82-5D7F81A41B8F}"/>
              </a:ext>
            </a:extLst>
          </p:cNvPr>
          <p:cNvPicPr>
            <a:picLocks noGrp="1" noChangeAspect="1"/>
          </p:cNvPicPr>
          <p:nvPr>
            <p:ph type="pic" sz="quarter" idx="4294967295"/>
          </p:nvPr>
        </p:nvPicPr>
        <p:blipFill>
          <a:blip r:embed="rId7"/>
          <a:srcRect/>
          <a:stretch/>
        </p:blipFill>
        <p:spPr>
          <a:xfrm>
            <a:off x="2064005" y="1506850"/>
            <a:ext cx="8080374" cy="4546301"/>
          </a:xfrm>
        </p:spPr>
      </p:pic>
    </p:spTree>
    <p:extLst>
      <p:ext uri="{BB962C8B-B14F-4D97-AF65-F5344CB8AC3E}">
        <p14:creationId xmlns:p14="http://schemas.microsoft.com/office/powerpoint/2010/main" val="28284841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1"/>
              <a:t>Terrestrial sink</a:t>
            </a:r>
          </a:p>
        </p:txBody>
      </p:sp>
      <p:sp>
        <p:nvSpPr>
          <p:cNvPr id="3" name="Text Placeholder 2"/>
          <p:cNvSpPr>
            <a:spLocks noGrp="1"/>
          </p:cNvSpPr>
          <p:nvPr>
            <p:ph type="body" sz="quarter" idx="10"/>
          </p:nvPr>
        </p:nvSpPr>
        <p:spPr/>
        <p:txBody>
          <a:bodyPr>
            <a:noAutofit/>
          </a:bodyPr>
          <a:lstStyle/>
          <a:p>
            <a:r>
              <a:rPr lang="en-GB" noProof="1"/>
              <a:t>The land sink was 12.6</a:t>
            </a:r>
            <a:r>
              <a:rPr lang="en-GB" altLang="en-US" noProof="1"/>
              <a:t>±3.3</a:t>
            </a:r>
            <a:r>
              <a:rPr lang="en-GB" noProof="1"/>
              <a:t> GtCO</a:t>
            </a:r>
            <a:r>
              <a:rPr lang="en-GB" baseline="-25000" noProof="1"/>
              <a:t>2</a:t>
            </a:r>
            <a:r>
              <a:rPr lang="en-GB" noProof="1"/>
              <a:t>/yr during 2010</a:t>
            </a:r>
            <a:r>
              <a:rPr lang="en-GB" altLang="en-US" noProof="1">
                <a:ea typeface="ＭＳ Ｐゴシック" pitchFamily="34" charset="-128"/>
              </a:rPr>
              <a:t>–</a:t>
            </a:r>
            <a:r>
              <a:rPr lang="en-GB" noProof="1"/>
              <a:t>2019 and 11.5</a:t>
            </a:r>
            <a:r>
              <a:rPr lang="en-GB" altLang="en-US" noProof="1"/>
              <a:t>±4.5 GtCO</a:t>
            </a:r>
            <a:r>
              <a:rPr lang="en-GB" altLang="en-US" baseline="-25000" noProof="1"/>
              <a:t>2</a:t>
            </a:r>
            <a:r>
              <a:rPr lang="en-GB" altLang="en-US" noProof="1"/>
              <a:t>/yr in 2019 </a:t>
            </a:r>
            <a:br>
              <a:rPr lang="en-GB" noProof="1"/>
            </a:br>
            <a:r>
              <a:rPr lang="en-GB" altLang="en-US" noProof="1"/>
              <a:t>Total CO</a:t>
            </a:r>
            <a:r>
              <a:rPr lang="en-GB" altLang="en-US" baseline="-25000" noProof="1"/>
              <a:t>2</a:t>
            </a:r>
            <a:r>
              <a:rPr lang="en-GB" altLang="en-US" noProof="1"/>
              <a:t> fluxes on land (including land-use change) are constrained by atmospheric inversions</a:t>
            </a:r>
          </a:p>
        </p:txBody>
      </p:sp>
      <p:sp>
        <p:nvSpPr>
          <p:cNvPr id="5" name="Text Placeholder 4"/>
          <p:cNvSpPr>
            <a:spLocks noGrp="1"/>
          </p:cNvSpPr>
          <p:nvPr>
            <p:ph type="body" sz="quarter" idx="12"/>
          </p:nvPr>
        </p:nvSpPr>
        <p:spPr/>
        <p:txBody>
          <a:bodyPr>
            <a:normAutofit/>
          </a:bodyPr>
          <a:lstStyle/>
          <a:p>
            <a:r>
              <a:rPr lang="en-GB" altLang="en-US" noProof="1">
                <a:ea typeface="ＭＳ Ｐゴシック" pitchFamily="34" charset="-128"/>
              </a:rPr>
              <a:t>Source: </a:t>
            </a:r>
            <a:r>
              <a:rPr lang="en-GB" altLang="en-US" noProof="1">
                <a:ea typeface="ＭＳ Ｐゴシック" pitchFamily="34" charset="-128"/>
                <a:hlinkClick r:id="rId3"/>
              </a:rPr>
              <a:t>Friedlingstein et al 2020</a:t>
            </a:r>
            <a:r>
              <a:rPr lang="en-GB" altLang="en-US" noProof="1">
                <a:solidFill>
                  <a:srgbClr val="000000"/>
                </a:solidFill>
                <a:ea typeface="ＭＳ Ｐゴシック" pitchFamily="34" charset="-128"/>
              </a:rPr>
              <a:t> </a:t>
            </a:r>
            <a:r>
              <a:rPr lang="en-GB" altLang="en-US" noProof="1"/>
              <a:t>(see</a:t>
            </a:r>
            <a:r>
              <a:rPr lang="en-GB" noProof="1"/>
              <a:t> Table 4 for detailed references)</a:t>
            </a:r>
            <a:endParaRPr lang="en-GB" altLang="en-US" noProof="1">
              <a:ea typeface="ＭＳ Ｐゴシック" pitchFamily="34" charset="-128"/>
            </a:endParaRPr>
          </a:p>
        </p:txBody>
      </p:sp>
      <p:pic>
        <p:nvPicPr>
          <p:cNvPr id="9" name="Picture Placeholder 8">
            <a:extLst>
              <a:ext uri="{FF2B5EF4-FFF2-40B4-BE49-F238E27FC236}">
                <a16:creationId xmlns:a16="http://schemas.microsoft.com/office/drawing/2014/main" id="{D17CE7BA-3C7D-41D6-B5D3-56654EC1DE08}"/>
              </a:ext>
            </a:extLst>
          </p:cNvPr>
          <p:cNvPicPr>
            <a:picLocks noGrp="1" noChangeAspect="1"/>
          </p:cNvPicPr>
          <p:nvPr>
            <p:ph type="pic" sz="quarter" idx="4294967295"/>
          </p:nvPr>
        </p:nvPicPr>
        <p:blipFill>
          <a:blip r:embed="rId4"/>
          <a:srcRect/>
          <a:stretch/>
        </p:blipFill>
        <p:spPr>
          <a:xfrm>
            <a:off x="2064005" y="1506850"/>
            <a:ext cx="8080374" cy="4546301"/>
          </a:xfrm>
        </p:spPr>
      </p:pic>
    </p:spTree>
    <p:extLst>
      <p:ext uri="{BB962C8B-B14F-4D97-AF65-F5344CB8AC3E}">
        <p14:creationId xmlns:p14="http://schemas.microsoft.com/office/powerpoint/2010/main" val="26557697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1"/>
              <a:t>Total land and ocean fluxes</a:t>
            </a:r>
          </a:p>
        </p:txBody>
      </p:sp>
      <p:sp>
        <p:nvSpPr>
          <p:cNvPr id="5" name="Text Placeholder 4"/>
          <p:cNvSpPr>
            <a:spLocks noGrp="1"/>
          </p:cNvSpPr>
          <p:nvPr>
            <p:ph type="body" sz="quarter" idx="12"/>
          </p:nvPr>
        </p:nvSpPr>
        <p:spPr/>
        <p:txBody>
          <a:bodyPr>
            <a:normAutofit/>
          </a:bodyPr>
          <a:lstStyle/>
          <a:p>
            <a:pPr>
              <a:spcBef>
                <a:spcPts val="0"/>
              </a:spcBef>
            </a:pPr>
            <a:r>
              <a:rPr lang="en-GB" altLang="en-US" noProof="1">
                <a:ea typeface="ＭＳ Ｐゴシック" pitchFamily="34" charset="-128"/>
              </a:rPr>
              <a:t>Source: </a:t>
            </a:r>
            <a:r>
              <a:rPr lang="en-GB" altLang="en-US" noProof="1">
                <a:ea typeface="ＭＳ Ｐゴシック" pitchFamily="34" charset="-128"/>
                <a:hlinkClick r:id="rId3"/>
              </a:rPr>
              <a:t>Friedlingstein et al 2020</a:t>
            </a:r>
            <a:r>
              <a:rPr lang="en-GB" altLang="en-US" noProof="1">
                <a:solidFill>
                  <a:srgbClr val="000000"/>
                </a:solidFill>
                <a:ea typeface="ＭＳ Ｐゴシック" pitchFamily="34" charset="-128"/>
              </a:rPr>
              <a:t> </a:t>
            </a:r>
            <a:r>
              <a:rPr lang="en-GB" altLang="en-US" noProof="1">
                <a:ea typeface="ＭＳ Ｐゴシック" pitchFamily="34" charset="-128"/>
              </a:rPr>
              <a:t>(</a:t>
            </a:r>
            <a:r>
              <a:rPr lang="en-GB" noProof="1"/>
              <a:t>see Table 4 for detailed references)</a:t>
            </a:r>
            <a:endParaRPr lang="en-GB" altLang="en-US" noProof="1">
              <a:ea typeface="ＭＳ Ｐゴシック" pitchFamily="34" charset="-128"/>
            </a:endParaRPr>
          </a:p>
        </p:txBody>
      </p:sp>
      <p:sp>
        <p:nvSpPr>
          <p:cNvPr id="11" name="Text Placeholder 3"/>
          <p:cNvSpPr>
            <a:spLocks noGrp="1"/>
          </p:cNvSpPr>
          <p:nvPr>
            <p:ph type="body" sz="quarter" idx="10"/>
          </p:nvPr>
        </p:nvSpPr>
        <p:spPr/>
        <p:txBody>
          <a:bodyPr>
            <a:normAutofit/>
          </a:bodyPr>
          <a:lstStyle/>
          <a:p>
            <a:r>
              <a:rPr lang="en-GB" altLang="en-US" noProof="1"/>
              <a:t>Total land and ocean fluxes show more interannual variability in the tropics</a:t>
            </a:r>
          </a:p>
        </p:txBody>
      </p:sp>
      <p:pic>
        <p:nvPicPr>
          <p:cNvPr id="8" name="Picture Placeholder 7">
            <a:extLst>
              <a:ext uri="{FF2B5EF4-FFF2-40B4-BE49-F238E27FC236}">
                <a16:creationId xmlns:a16="http://schemas.microsoft.com/office/drawing/2014/main" id="{6F1BD622-E51A-4BA9-9B87-6C7E4B42A63C}"/>
              </a:ext>
            </a:extLst>
          </p:cNvPr>
          <p:cNvPicPr>
            <a:picLocks noGrp="1" noChangeAspect="1"/>
          </p:cNvPicPr>
          <p:nvPr>
            <p:ph type="pic" sz="quarter" idx="4294967295"/>
          </p:nvPr>
        </p:nvPicPr>
        <p:blipFill>
          <a:blip r:embed="rId4"/>
          <a:srcRect/>
          <a:stretch/>
        </p:blipFill>
        <p:spPr>
          <a:xfrm>
            <a:off x="2064005" y="1506850"/>
            <a:ext cx="8080374" cy="4546301"/>
          </a:xfrm>
        </p:spPr>
      </p:pic>
    </p:spTree>
    <p:extLst>
      <p:ext uri="{BB962C8B-B14F-4D97-AF65-F5344CB8AC3E}">
        <p14:creationId xmlns:p14="http://schemas.microsoft.com/office/powerpoint/2010/main" val="31911366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AB6CCBB-3917-4D2D-8ABC-AA70B18D8A21}"/>
              </a:ext>
            </a:extLst>
          </p:cNvPr>
          <p:cNvPicPr>
            <a:picLocks noGrp="1" noChangeAspect="1"/>
          </p:cNvPicPr>
          <p:nvPr>
            <p:ph type="pic" sz="quarter" idx="4294967295"/>
          </p:nvPr>
        </p:nvPicPr>
        <p:blipFill>
          <a:blip r:embed="rId3"/>
          <a:srcRect/>
          <a:stretch/>
        </p:blipFill>
        <p:spPr>
          <a:xfrm>
            <a:off x="2064005" y="1506850"/>
            <a:ext cx="8080374" cy="4546301"/>
          </a:xfrm>
        </p:spPr>
      </p:pic>
      <p:sp>
        <p:nvSpPr>
          <p:cNvPr id="2" name="Title 1"/>
          <p:cNvSpPr>
            <a:spLocks noGrp="1"/>
          </p:cNvSpPr>
          <p:nvPr>
            <p:ph type="title"/>
          </p:nvPr>
        </p:nvSpPr>
        <p:spPr/>
        <p:txBody>
          <a:bodyPr/>
          <a:lstStyle/>
          <a:p>
            <a:r>
              <a:rPr lang="en-GB" noProof="1"/>
              <a:t>Remaining carbon budget imbalance</a:t>
            </a:r>
          </a:p>
        </p:txBody>
      </p:sp>
      <p:sp>
        <p:nvSpPr>
          <p:cNvPr id="5" name="Text Placeholder 4"/>
          <p:cNvSpPr>
            <a:spLocks noGrp="1"/>
          </p:cNvSpPr>
          <p:nvPr>
            <p:ph type="body" sz="quarter" idx="12"/>
          </p:nvPr>
        </p:nvSpPr>
        <p:spPr/>
        <p:txBody>
          <a:bodyPr>
            <a:normAutofit/>
          </a:bodyPr>
          <a:lstStyle/>
          <a:p>
            <a:pPr>
              <a:spcBef>
                <a:spcPts val="0"/>
              </a:spcBef>
            </a:pPr>
            <a:r>
              <a:rPr lang="en-GB" altLang="en-US" noProof="1">
                <a:ea typeface="ＭＳ Ｐゴシック" pitchFamily="34" charset="-128"/>
              </a:rPr>
              <a:t>The budget imbalance is the carbon left after adding independent estimates for total emissions, minus the</a:t>
            </a:r>
            <a:br>
              <a:rPr lang="en-GB" altLang="en-US" noProof="1">
                <a:ea typeface="ＭＳ Ｐゴシック" pitchFamily="34" charset="-128"/>
              </a:rPr>
            </a:br>
            <a:r>
              <a:rPr lang="en-GB" altLang="en-US" noProof="1">
                <a:ea typeface="ＭＳ Ｐゴシック" pitchFamily="34" charset="-128"/>
              </a:rPr>
              <a:t>atmospheric growth rate and estimates for the land and ocean carbon sinks using models constrained by observations</a:t>
            </a:r>
          </a:p>
          <a:p>
            <a:pPr>
              <a:spcBef>
                <a:spcPts val="0"/>
              </a:spcBef>
            </a:pPr>
            <a:r>
              <a:rPr lang="en-GB" altLang="en-US" noProof="1">
                <a:ea typeface="ＭＳ Ｐゴシック" pitchFamily="34" charset="-128"/>
              </a:rPr>
              <a:t>Source: </a:t>
            </a:r>
            <a:r>
              <a:rPr lang="en-GB" altLang="en-US" noProof="1">
                <a:ea typeface="ＭＳ Ｐゴシック" pitchFamily="34" charset="-128"/>
                <a:hlinkClick r:id="rId4"/>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5"/>
              </a:rPr>
              <a:t>Global Carbon Budget 2020</a:t>
            </a:r>
            <a:endParaRPr lang="en-GB" altLang="en-US" noProof="1">
              <a:ea typeface="ＭＳ Ｐゴシック" pitchFamily="34" charset="-128"/>
            </a:endParaRPr>
          </a:p>
        </p:txBody>
      </p:sp>
      <p:sp>
        <p:nvSpPr>
          <p:cNvPr id="11" name="Text Placeholder 3"/>
          <p:cNvSpPr>
            <a:spLocks noGrp="1"/>
          </p:cNvSpPr>
          <p:nvPr>
            <p:ph type="body" sz="quarter" idx="10"/>
          </p:nvPr>
        </p:nvSpPr>
        <p:spPr/>
        <p:txBody>
          <a:bodyPr>
            <a:normAutofit/>
          </a:bodyPr>
          <a:lstStyle/>
          <a:p>
            <a:r>
              <a:rPr lang="en-GB" noProof="1"/>
              <a:t>Large and unexplained variability in the global carbon balance caused by uncertainty</a:t>
            </a:r>
            <a:br>
              <a:rPr lang="en-GB" noProof="1"/>
            </a:br>
            <a:r>
              <a:rPr lang="en-GB" noProof="1"/>
              <a:t>and understanding hinder independent verification of reported CO</a:t>
            </a:r>
            <a:r>
              <a:rPr lang="en-GB" baseline="-25000" noProof="1"/>
              <a:t>2</a:t>
            </a:r>
            <a:r>
              <a:rPr lang="en-GB" noProof="1"/>
              <a:t> emissions</a:t>
            </a:r>
          </a:p>
        </p:txBody>
      </p:sp>
      <p:sp>
        <p:nvSpPr>
          <p:cNvPr id="3" name="TextBox 2"/>
          <p:cNvSpPr txBox="1"/>
          <p:nvPr/>
        </p:nvSpPr>
        <p:spPr>
          <a:xfrm>
            <a:off x="8141970" y="2686051"/>
            <a:ext cx="2289520" cy="1200329"/>
          </a:xfrm>
          <a:prstGeom prst="rect">
            <a:avLst/>
          </a:prstGeom>
          <a:noFill/>
        </p:spPr>
        <p:txBody>
          <a:bodyPr wrap="square" rtlCol="0">
            <a:spAutoFit/>
          </a:bodyPr>
          <a:lstStyle/>
          <a:p>
            <a:r>
              <a:rPr lang="en-US">
                <a:solidFill>
                  <a:srgbClr val="D8BBB9"/>
                </a:solidFill>
              </a:rPr>
              <a:t>positive values mean overestimated emissions and/or underestimated sinks</a:t>
            </a:r>
          </a:p>
        </p:txBody>
      </p:sp>
    </p:spTree>
    <p:extLst>
      <p:ext uri="{BB962C8B-B14F-4D97-AF65-F5344CB8AC3E}">
        <p14:creationId xmlns:p14="http://schemas.microsoft.com/office/powerpoint/2010/main" val="2377891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bwMode="auto">
          <a:xfrm>
            <a:off x="1598437" y="1142731"/>
            <a:ext cx="8973879" cy="57152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2800" dirty="0">
                <a:solidFill>
                  <a:srgbClr val="4C9BDB"/>
                </a:solidFill>
                <a:latin typeface="Calibri"/>
                <a:ea typeface="ＭＳ Ｐゴシック" charset="0"/>
                <a:cs typeface="Calibri"/>
              </a:rPr>
              <a:t>All the data is shown in billion tonnes CO</a:t>
            </a:r>
            <a:r>
              <a:rPr lang="en-GB" sz="2800" baseline="-25000" dirty="0">
                <a:solidFill>
                  <a:srgbClr val="4C9BDB"/>
                </a:solidFill>
                <a:latin typeface="Calibri"/>
                <a:ea typeface="ＭＳ Ｐゴシック" charset="0"/>
                <a:cs typeface="Calibri"/>
              </a:rPr>
              <a:t>2</a:t>
            </a:r>
            <a:r>
              <a:rPr lang="en-GB" sz="2800" dirty="0">
                <a:solidFill>
                  <a:srgbClr val="4C9BDB"/>
                </a:solidFill>
                <a:latin typeface="Calibri"/>
                <a:ea typeface="ＭＳ Ｐゴシック" charset="0"/>
                <a:cs typeface="Calibri"/>
              </a:rPr>
              <a:t> (GtCO</a:t>
            </a:r>
            <a:r>
              <a:rPr lang="en-GB" sz="2800" baseline="-25000" dirty="0">
                <a:solidFill>
                  <a:srgbClr val="4C9BDB"/>
                </a:solidFill>
                <a:latin typeface="Calibri"/>
                <a:ea typeface="ＭＳ Ｐゴシック" charset="0"/>
                <a:cs typeface="Calibri"/>
              </a:rPr>
              <a:t>2</a:t>
            </a:r>
            <a:r>
              <a:rPr lang="en-GB" sz="2800" dirty="0">
                <a:solidFill>
                  <a:srgbClr val="4C9BDB"/>
                </a:solidFill>
                <a:latin typeface="Calibri"/>
                <a:ea typeface="ＭＳ Ｐゴシック" charset="0"/>
                <a:cs typeface="Calibri"/>
              </a:rPr>
              <a:t>)</a:t>
            </a:r>
          </a:p>
          <a:p>
            <a:pPr algn="ctr"/>
            <a:endParaRPr lang="en-GB" sz="2000" dirty="0">
              <a:solidFill>
                <a:srgbClr val="4C9BDB"/>
              </a:solidFill>
              <a:latin typeface="Calibri"/>
              <a:ea typeface="ＭＳ Ｐゴシック" charset="0"/>
              <a:cs typeface="Calibri"/>
            </a:endParaRPr>
          </a:p>
          <a:p>
            <a:pPr algn="ctr"/>
            <a:r>
              <a:rPr lang="en-GB" sz="2200" dirty="0">
                <a:solidFill>
                  <a:srgbClr val="4C9BDB"/>
                </a:solidFill>
                <a:latin typeface="Calibri"/>
                <a:ea typeface="ＭＳ Ｐゴシック" charset="0"/>
                <a:cs typeface="Calibri"/>
              </a:rPr>
              <a:t>1 </a:t>
            </a:r>
            <a:r>
              <a:rPr lang="en-GB" sz="2200" dirty="0" err="1">
                <a:solidFill>
                  <a:srgbClr val="4C9BDB"/>
                </a:solidFill>
                <a:latin typeface="Calibri"/>
                <a:ea typeface="ＭＳ Ｐゴシック" charset="0"/>
                <a:cs typeface="Calibri"/>
              </a:rPr>
              <a:t>Gigatonne</a:t>
            </a:r>
            <a:r>
              <a:rPr lang="en-GB" sz="2200" dirty="0">
                <a:solidFill>
                  <a:srgbClr val="4C9BDB"/>
                </a:solidFill>
                <a:latin typeface="Calibri"/>
                <a:ea typeface="ＭＳ Ｐゴシック" charset="0"/>
                <a:cs typeface="Calibri"/>
              </a:rPr>
              <a:t> (Gt) = 1 billion tonnes = 1×10</a:t>
            </a:r>
            <a:r>
              <a:rPr lang="en-GB" sz="2200" baseline="30000" dirty="0">
                <a:solidFill>
                  <a:srgbClr val="4C9BDB"/>
                </a:solidFill>
                <a:latin typeface="Calibri"/>
                <a:ea typeface="ＭＳ Ｐゴシック" charset="0"/>
                <a:cs typeface="Calibri"/>
              </a:rPr>
              <a:t>15</a:t>
            </a:r>
            <a:r>
              <a:rPr lang="en-GB" sz="2200" dirty="0">
                <a:solidFill>
                  <a:srgbClr val="4C9BDB"/>
                </a:solidFill>
                <a:latin typeface="Calibri"/>
                <a:ea typeface="ＭＳ Ｐゴシック" charset="0"/>
                <a:cs typeface="Calibri"/>
              </a:rPr>
              <a:t>g = 1 </a:t>
            </a:r>
            <a:r>
              <a:rPr lang="en-GB" sz="2200" dirty="0" err="1">
                <a:solidFill>
                  <a:srgbClr val="4C9BDB"/>
                </a:solidFill>
                <a:latin typeface="Calibri"/>
                <a:ea typeface="ＭＳ Ｐゴシック" charset="0"/>
                <a:cs typeface="Calibri"/>
              </a:rPr>
              <a:t>Petagram</a:t>
            </a:r>
            <a:r>
              <a:rPr lang="en-GB" sz="2200" dirty="0">
                <a:solidFill>
                  <a:srgbClr val="4C9BDB"/>
                </a:solidFill>
                <a:latin typeface="Calibri"/>
                <a:ea typeface="ＭＳ Ｐゴシック" charset="0"/>
                <a:cs typeface="Calibri"/>
              </a:rPr>
              <a:t> (</a:t>
            </a:r>
            <a:r>
              <a:rPr lang="en-GB" sz="2200" dirty="0" err="1">
                <a:solidFill>
                  <a:srgbClr val="4C9BDB"/>
                </a:solidFill>
                <a:latin typeface="Calibri"/>
                <a:ea typeface="ＭＳ Ｐゴシック" charset="0"/>
                <a:cs typeface="Calibri"/>
              </a:rPr>
              <a:t>Pg</a:t>
            </a:r>
            <a:r>
              <a:rPr lang="en-GB" sz="2200" dirty="0">
                <a:solidFill>
                  <a:srgbClr val="4C9BDB"/>
                </a:solidFill>
                <a:latin typeface="Calibri"/>
                <a:ea typeface="ＭＳ Ｐゴシック" charset="0"/>
                <a:cs typeface="Calibri"/>
              </a:rPr>
              <a:t>)</a:t>
            </a:r>
          </a:p>
          <a:p>
            <a:pPr algn="ctr"/>
            <a:endParaRPr lang="en-GB" sz="2200" dirty="0">
              <a:solidFill>
                <a:srgbClr val="4C9BDB"/>
              </a:solidFill>
              <a:latin typeface="Calibri"/>
              <a:ea typeface="ＭＳ Ｐゴシック" charset="0"/>
              <a:cs typeface="Calibri"/>
            </a:endParaRPr>
          </a:p>
          <a:p>
            <a:pPr algn="ctr"/>
            <a:r>
              <a:rPr lang="en-GB" sz="2200" dirty="0">
                <a:solidFill>
                  <a:srgbClr val="4C9BDB"/>
                </a:solidFill>
                <a:latin typeface="Calibri"/>
                <a:ea typeface="ＭＳ Ｐゴシック" charset="0"/>
                <a:cs typeface="Calibri"/>
              </a:rPr>
              <a:t>1 kg carbon (C) = 3.664 kg carbon dioxide (CO</a:t>
            </a:r>
            <a:r>
              <a:rPr lang="en-GB" sz="2200" baseline="-25000" dirty="0">
                <a:solidFill>
                  <a:srgbClr val="4C9BDB"/>
                </a:solidFill>
                <a:latin typeface="Calibri"/>
                <a:ea typeface="ＭＳ Ｐゴシック" charset="0"/>
                <a:cs typeface="Calibri"/>
              </a:rPr>
              <a:t>2</a:t>
            </a:r>
            <a:r>
              <a:rPr lang="en-GB" sz="2200" dirty="0">
                <a:solidFill>
                  <a:srgbClr val="4C9BDB"/>
                </a:solidFill>
                <a:latin typeface="Calibri"/>
                <a:ea typeface="ＭＳ Ｐゴシック" charset="0"/>
                <a:cs typeface="Calibri"/>
              </a:rPr>
              <a:t>)</a:t>
            </a:r>
          </a:p>
          <a:p>
            <a:pPr algn="ctr"/>
            <a:endParaRPr lang="en-GB" sz="2200" dirty="0">
              <a:solidFill>
                <a:srgbClr val="4C9BDB"/>
              </a:solidFill>
              <a:latin typeface="Calibri"/>
              <a:ea typeface="ＭＳ Ｐゴシック" charset="0"/>
              <a:cs typeface="Calibri"/>
            </a:endParaRPr>
          </a:p>
          <a:p>
            <a:pPr algn="ctr"/>
            <a:r>
              <a:rPr lang="en-GB" sz="2200" dirty="0">
                <a:solidFill>
                  <a:srgbClr val="4C9BDB"/>
                </a:solidFill>
                <a:latin typeface="Calibri"/>
                <a:ea typeface="ＭＳ Ｐゴシック" charset="0"/>
                <a:cs typeface="Calibri"/>
              </a:rPr>
              <a:t>1 </a:t>
            </a:r>
            <a:r>
              <a:rPr lang="en-GB" sz="2200" dirty="0" err="1">
                <a:solidFill>
                  <a:srgbClr val="4C9BDB"/>
                </a:solidFill>
                <a:latin typeface="Calibri"/>
                <a:ea typeface="ＭＳ Ｐゴシック" charset="0"/>
                <a:cs typeface="Calibri"/>
              </a:rPr>
              <a:t>GtC</a:t>
            </a:r>
            <a:r>
              <a:rPr lang="en-GB" sz="2200" dirty="0">
                <a:solidFill>
                  <a:srgbClr val="4C9BDB"/>
                </a:solidFill>
                <a:latin typeface="Calibri"/>
                <a:ea typeface="ＭＳ Ｐゴシック" charset="0"/>
                <a:cs typeface="Calibri"/>
              </a:rPr>
              <a:t> = 3.664 billion tonnes CO</a:t>
            </a:r>
            <a:r>
              <a:rPr lang="en-GB" sz="2200" baseline="-25000" dirty="0">
                <a:solidFill>
                  <a:srgbClr val="4C9BDB"/>
                </a:solidFill>
                <a:latin typeface="Calibri"/>
                <a:ea typeface="ＭＳ Ｐゴシック" charset="0"/>
                <a:cs typeface="Calibri"/>
              </a:rPr>
              <a:t>2 </a:t>
            </a:r>
            <a:r>
              <a:rPr lang="en-GB" sz="2200" dirty="0">
                <a:solidFill>
                  <a:srgbClr val="4C9BDB"/>
                </a:solidFill>
                <a:latin typeface="Calibri"/>
                <a:ea typeface="ＭＳ Ｐゴシック" charset="0"/>
                <a:cs typeface="Calibri"/>
              </a:rPr>
              <a:t>= 3.664 GtCO</a:t>
            </a:r>
            <a:r>
              <a:rPr lang="en-GB" sz="2200" baseline="-25000" dirty="0">
                <a:solidFill>
                  <a:srgbClr val="4C9BDB"/>
                </a:solidFill>
                <a:latin typeface="Calibri"/>
                <a:ea typeface="ＭＳ Ｐゴシック" charset="0"/>
                <a:cs typeface="Calibri"/>
              </a:rPr>
              <a:t>2</a:t>
            </a:r>
          </a:p>
          <a:p>
            <a:pPr algn="ctr"/>
            <a:endParaRPr lang="en-GB" sz="2200" dirty="0">
              <a:solidFill>
                <a:srgbClr val="4C9BDB"/>
              </a:solidFill>
              <a:latin typeface="Calibri"/>
              <a:ea typeface="ＭＳ Ｐゴシック" charset="0"/>
              <a:cs typeface="Calibri"/>
            </a:endParaRPr>
          </a:p>
          <a:p>
            <a:pPr algn="ctr"/>
            <a:r>
              <a:rPr lang="en-US" sz="1100" dirty="0">
                <a:solidFill>
                  <a:srgbClr val="4C9BDB"/>
                </a:solidFill>
                <a:ea typeface="ＭＳ Ｐゴシック" charset="0"/>
                <a:cs typeface="Calibri"/>
              </a:rPr>
              <a:t>(Figures in units of </a:t>
            </a:r>
            <a:r>
              <a:rPr lang="en-US" sz="1100" dirty="0" err="1">
                <a:solidFill>
                  <a:srgbClr val="4C9BDB"/>
                </a:solidFill>
                <a:ea typeface="ＭＳ Ｐゴシック" charset="0"/>
                <a:cs typeface="Calibri"/>
              </a:rPr>
              <a:t>GtC</a:t>
            </a:r>
            <a:r>
              <a:rPr lang="en-US" sz="1100" dirty="0">
                <a:solidFill>
                  <a:srgbClr val="4C9BDB"/>
                </a:solidFill>
                <a:ea typeface="ＭＳ Ｐゴシック" charset="0"/>
                <a:cs typeface="Calibri"/>
              </a:rPr>
              <a:t> and GtCO</a:t>
            </a:r>
            <a:r>
              <a:rPr lang="en-US" sz="1100" baseline="-25000" dirty="0">
                <a:solidFill>
                  <a:srgbClr val="4C9BDB"/>
                </a:solidFill>
                <a:ea typeface="ＭＳ Ｐゴシック" charset="0"/>
                <a:cs typeface="Calibri"/>
              </a:rPr>
              <a:t>2</a:t>
            </a:r>
            <a:r>
              <a:rPr lang="en-US" sz="1100" dirty="0">
                <a:solidFill>
                  <a:srgbClr val="4C9BDB"/>
                </a:solidFill>
                <a:ea typeface="ＭＳ Ｐゴシック" charset="0"/>
                <a:cs typeface="Calibri"/>
              </a:rPr>
              <a:t> are available from </a:t>
            </a:r>
            <a:r>
              <a:rPr lang="en-US" sz="1100" dirty="0">
                <a:solidFill>
                  <a:srgbClr val="4C9BDB"/>
                </a:solidFill>
                <a:ea typeface="ＭＳ Ｐゴシック" charset="0"/>
                <a:cs typeface="Calibri"/>
                <a:hlinkClick r:id="rId3"/>
              </a:rPr>
              <a:t>http://globalcarbonbudget.org/carbonbudget</a:t>
            </a:r>
            <a:r>
              <a:rPr lang="en-US" sz="1100" dirty="0">
                <a:solidFill>
                  <a:srgbClr val="4C9BDB"/>
                </a:solidFill>
                <a:ea typeface="ＭＳ Ｐゴシック" charset="0"/>
                <a:cs typeface="Calibri"/>
              </a:rPr>
              <a:t>) </a:t>
            </a:r>
          </a:p>
          <a:p>
            <a:pPr algn="ctr"/>
            <a:endParaRPr lang="en-US" sz="1100" dirty="0">
              <a:solidFill>
                <a:srgbClr val="4C9BDB"/>
              </a:solidFill>
              <a:ea typeface="ＭＳ Ｐゴシック" charset="0"/>
              <a:cs typeface="Calibri"/>
            </a:endParaRPr>
          </a:p>
          <a:p>
            <a:pPr algn="ctr"/>
            <a:r>
              <a:rPr lang="en-US" sz="1100" dirty="0">
                <a:solidFill>
                  <a:srgbClr val="4C9BDB"/>
                </a:solidFill>
                <a:ea typeface="ＭＳ Ｐゴシック" charset="0"/>
                <a:cs typeface="Calibri"/>
              </a:rPr>
              <a:t>Most figures in this presentation are available for download as PNG, PDF and SVG files</a:t>
            </a:r>
            <a:br>
              <a:rPr lang="en-US" sz="1100" dirty="0">
                <a:solidFill>
                  <a:srgbClr val="4C9BDB"/>
                </a:solidFill>
                <a:ea typeface="ＭＳ Ｐゴシック" charset="0"/>
                <a:cs typeface="Calibri"/>
              </a:rPr>
            </a:br>
            <a:r>
              <a:rPr lang="en-US" sz="1100" dirty="0">
                <a:solidFill>
                  <a:srgbClr val="4C9BDB"/>
                </a:solidFill>
                <a:ea typeface="ＭＳ Ｐゴシック" charset="0"/>
                <a:cs typeface="Calibri"/>
              </a:rPr>
              <a:t>from </a:t>
            </a:r>
            <a:r>
              <a:rPr lang="en-US" sz="1100" dirty="0">
                <a:solidFill>
                  <a:srgbClr val="4C9BDB"/>
                </a:solidFill>
                <a:ea typeface="ＭＳ Ｐゴシック" charset="0"/>
                <a:cs typeface="Calibri"/>
                <a:hlinkClick r:id="rId4"/>
              </a:rPr>
              <a:t>tinyurl.com/GCB20figs</a:t>
            </a:r>
            <a:r>
              <a:rPr lang="en-US" sz="1100" dirty="0">
                <a:solidFill>
                  <a:srgbClr val="4C9BDB"/>
                </a:solidFill>
                <a:ea typeface="ＭＳ Ｐゴシック" charset="0"/>
                <a:cs typeface="Calibri"/>
              </a:rPr>
              <a:t> along with the data required to produce them.</a:t>
            </a:r>
          </a:p>
          <a:p>
            <a:pPr algn="ctr"/>
            <a:endParaRPr lang="en-GB" sz="1600" dirty="0">
              <a:solidFill>
                <a:srgbClr val="4C9BDB"/>
              </a:solidFill>
              <a:latin typeface="Calibri"/>
              <a:ea typeface="ＭＳ Ｐゴシック" charset="0"/>
              <a:cs typeface="Calibri"/>
            </a:endParaRPr>
          </a:p>
          <a:p>
            <a:pPr algn="ctr"/>
            <a:r>
              <a:rPr lang="en-GB" sz="2800" dirty="0">
                <a:solidFill>
                  <a:srgbClr val="4C9BDB"/>
                </a:solidFill>
                <a:latin typeface="Calibri"/>
                <a:ea typeface="ＭＳ Ｐゴシック" charset="0"/>
                <a:cs typeface="Calibri"/>
              </a:rPr>
              <a:t>Disclaimer</a:t>
            </a:r>
          </a:p>
          <a:p>
            <a:pPr algn="ctr"/>
            <a:r>
              <a:rPr lang="en-GB" sz="1600" dirty="0">
                <a:solidFill>
                  <a:srgbClr val="4C9BDB"/>
                </a:solidFill>
                <a:latin typeface="Calibri"/>
                <a:ea typeface="ＭＳ Ｐゴシック" charset="0"/>
                <a:cs typeface="Calibri"/>
              </a:rPr>
              <a:t>The Global Carbon Budget and the information presented here are intended for those interested in learning about the carbon cycle, and how human activities are changing it. The information contained herein is provided as a public service, with the understanding that the Global Carbon Project team make no warranties, either expressed or implied, concerning the accuracy, completeness, reliability, or suitability of the information.</a:t>
            </a:r>
            <a:endParaRPr lang="nb-NO" sz="1600" dirty="0">
              <a:solidFill>
                <a:srgbClr val="4C9BDB"/>
              </a:solidFill>
              <a:latin typeface="Calibri"/>
              <a:ea typeface="ＭＳ Ｐゴシック" charset="0"/>
              <a:cs typeface="Calibri"/>
            </a:endParaRPr>
          </a:p>
        </p:txBody>
      </p:sp>
    </p:spTree>
    <p:extLst>
      <p:ext uri="{BB962C8B-B14F-4D97-AF65-F5344CB8AC3E}">
        <p14:creationId xmlns:p14="http://schemas.microsoft.com/office/powerpoint/2010/main" val="34053529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eaLnBrk="1" hangingPunct="1"/>
            <a:r>
              <a:rPr lang="en-GB" altLang="en-US" noProof="1">
                <a:ea typeface="ＭＳ Ｐゴシック" pitchFamily="34" charset="-128"/>
              </a:rPr>
              <a:t>Global carbon budget</a:t>
            </a:r>
          </a:p>
        </p:txBody>
      </p:sp>
      <p:sp>
        <p:nvSpPr>
          <p:cNvPr id="3" name="Text Placeholder 2"/>
          <p:cNvSpPr>
            <a:spLocks noGrp="1"/>
          </p:cNvSpPr>
          <p:nvPr>
            <p:ph type="body" sz="quarter" idx="10"/>
          </p:nvPr>
        </p:nvSpPr>
        <p:spPr/>
        <p:txBody>
          <a:bodyPr rtlCol="0">
            <a:normAutofit/>
          </a:bodyPr>
          <a:lstStyle/>
          <a:p>
            <a:pPr>
              <a:defRPr/>
            </a:pPr>
            <a:r>
              <a:rPr lang="en-GB" altLang="en-US" noProof="1">
                <a:ea typeface="ＭＳ Ｐゴシック" pitchFamily="34" charset="-128"/>
              </a:rPr>
              <a:t>The cumulative contributions to the global carbon budget from 1850</a:t>
            </a:r>
            <a:br>
              <a:rPr lang="en-GB" altLang="en-US" noProof="1">
                <a:ea typeface="ＭＳ Ｐゴシック" pitchFamily="34" charset="-128"/>
              </a:rPr>
            </a:br>
            <a:r>
              <a:rPr lang="en-GB" altLang="en-US" noProof="1">
                <a:ea typeface="ＭＳ Ｐゴシック" pitchFamily="34" charset="-128"/>
              </a:rPr>
              <a:t>The carbon imbalance represents the gap in our current understanding of sources &amp; sinks</a:t>
            </a:r>
          </a:p>
        </p:txBody>
      </p:sp>
      <p:sp>
        <p:nvSpPr>
          <p:cNvPr id="26627" name="Text Placeholder 4"/>
          <p:cNvSpPr>
            <a:spLocks noGrp="1"/>
          </p:cNvSpPr>
          <p:nvPr>
            <p:ph type="body" sz="quarter" idx="12"/>
          </p:nvPr>
        </p:nvSpPr>
        <p:spPr/>
        <p:txBody>
          <a:bodyPr/>
          <a:lstStyle/>
          <a:p>
            <a:pPr>
              <a:spcBef>
                <a:spcPts val="0"/>
              </a:spcBef>
            </a:pPr>
            <a:r>
              <a:rPr lang="en-GB" altLang="en-US" noProof="1">
                <a:ea typeface="ＭＳ Ｐゴシック" pitchFamily="34" charset="-128"/>
              </a:rPr>
              <a:t>Source: </a:t>
            </a:r>
            <a:r>
              <a:rPr lang="en-GB" altLang="en-US" noProof="1">
                <a:ea typeface="ＭＳ Ｐゴシック" pitchFamily="34" charset="-128"/>
                <a:hlinkClick r:id="rId3"/>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4"/>
              </a:rPr>
              <a:t>Global Carbon Budget 2020</a:t>
            </a:r>
            <a:endParaRPr lang="en-GB" altLang="en-US" noProof="1">
              <a:ea typeface="ＭＳ Ｐゴシック" pitchFamily="34" charset="-128"/>
            </a:endParaRPr>
          </a:p>
        </p:txBody>
      </p:sp>
      <p:pic>
        <p:nvPicPr>
          <p:cNvPr id="8" name="Picture Placeholder 7">
            <a:extLst>
              <a:ext uri="{FF2B5EF4-FFF2-40B4-BE49-F238E27FC236}">
                <a16:creationId xmlns:a16="http://schemas.microsoft.com/office/drawing/2014/main" id="{9D1A9DE7-001F-4556-B250-7AD810938061}"/>
              </a:ext>
            </a:extLst>
          </p:cNvPr>
          <p:cNvPicPr>
            <a:picLocks noGrp="1" noChangeAspect="1"/>
          </p:cNvPicPr>
          <p:nvPr>
            <p:ph type="pic" sz="quarter" idx="4294967295"/>
          </p:nvPr>
        </p:nvPicPr>
        <p:blipFill>
          <a:blip r:embed="rId5"/>
          <a:srcRect/>
          <a:stretch/>
        </p:blipFill>
        <p:spPr>
          <a:xfrm>
            <a:off x="2064005" y="1506850"/>
            <a:ext cx="8080374" cy="4546300"/>
          </a:xfrm>
        </p:spPr>
      </p:pic>
    </p:spTree>
    <p:extLst>
      <p:ext uri="{BB962C8B-B14F-4D97-AF65-F5344CB8AC3E}">
        <p14:creationId xmlns:p14="http://schemas.microsoft.com/office/powerpoint/2010/main" val="24719380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143"/>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n-GB" noProof="1"/>
              <a:t>Infographics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1"/>
              <a:t>Infographic</a:t>
            </a:r>
          </a:p>
        </p:txBody>
      </p:sp>
      <p:pic>
        <p:nvPicPr>
          <p:cNvPr id="7" name="Picture 2"/>
          <p:cNvPicPr>
            <a:picLocks noChangeAspect="1" noChangeArrowheads="1"/>
          </p:cNvPicPr>
          <p:nvPr/>
        </p:nvPicPr>
        <p:blipFill>
          <a:blip r:embed="rId3"/>
          <a:stretch>
            <a:fillRect/>
          </a:stretch>
        </p:blipFill>
        <p:spPr bwMode="auto">
          <a:xfrm>
            <a:off x="8687553" y="94163"/>
            <a:ext cx="1865339" cy="5689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rcRect/>
          <a:stretch/>
        </p:blipFill>
        <p:spPr>
          <a:xfrm>
            <a:off x="4071802" y="785220"/>
            <a:ext cx="4048394" cy="5725586"/>
          </a:xfrm>
          <a:prstGeom prst="rect">
            <a:avLst/>
          </a:prstGeom>
        </p:spPr>
      </p:pic>
      <p:sp>
        <p:nvSpPr>
          <p:cNvPr id="4" name="TextBox 3"/>
          <p:cNvSpPr txBox="1"/>
          <p:nvPr/>
        </p:nvSpPr>
        <p:spPr>
          <a:xfrm>
            <a:off x="5015350" y="6512561"/>
            <a:ext cx="2161297" cy="307777"/>
          </a:xfrm>
          <a:prstGeom prst="rect">
            <a:avLst/>
          </a:prstGeom>
          <a:noFill/>
        </p:spPr>
        <p:txBody>
          <a:bodyPr wrap="none" rtlCol="0">
            <a:spAutoFit/>
          </a:bodyPr>
          <a:lstStyle/>
          <a:p>
            <a:pPr algn="ctr"/>
            <a:r>
              <a:rPr lang="en-NZ" sz="1400" dirty="0">
                <a:hlinkClick r:id="rId5"/>
              </a:rPr>
              <a:t>Download in full resolution</a:t>
            </a:r>
            <a:endParaRPr lang="en-NZ" sz="1400" dirty="0"/>
          </a:p>
        </p:txBody>
      </p:sp>
    </p:spTree>
    <p:extLst>
      <p:ext uri="{BB962C8B-B14F-4D97-AF65-F5344CB8AC3E}">
        <p14:creationId xmlns:p14="http://schemas.microsoft.com/office/powerpoint/2010/main" val="29471598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145"/>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n-GB" noProof="1"/>
              <a:t>Acknowledgements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32763" y="5179684"/>
            <a:ext cx="1647177" cy="4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8"/>
          <p:cNvSpPr>
            <a:spLocks noGrp="1"/>
          </p:cNvSpPr>
          <p:nvPr>
            <p:ph type="title"/>
          </p:nvPr>
        </p:nvSpPr>
        <p:spPr/>
        <p:txBody>
          <a:bodyPr>
            <a:normAutofit/>
          </a:bodyPr>
          <a:lstStyle/>
          <a:p>
            <a:r>
              <a:rPr lang="en-GB" noProof="1"/>
              <a:t>Acknowledgements</a:t>
            </a:r>
            <a:endParaRPr lang="en-GB" noProof="1">
              <a:solidFill>
                <a:srgbClr val="FF0000"/>
              </a:solidFill>
            </a:endParaRPr>
          </a:p>
        </p:txBody>
      </p:sp>
      <p:sp>
        <p:nvSpPr>
          <p:cNvPr id="3" name="Rectangle 2"/>
          <p:cNvSpPr/>
          <p:nvPr/>
        </p:nvSpPr>
        <p:spPr>
          <a:xfrm>
            <a:off x="1187938" y="1238562"/>
            <a:ext cx="4676823" cy="2400657"/>
          </a:xfrm>
          <a:prstGeom prst="rect">
            <a:avLst/>
          </a:prstGeom>
        </p:spPr>
        <p:txBody>
          <a:bodyPr wrap="square">
            <a:spAutoFit/>
          </a:bodyPr>
          <a:lstStyle/>
          <a:p>
            <a:pPr algn="ctr"/>
            <a:r>
              <a:rPr lang="en-GB" sz="1400" noProof="1">
                <a:solidFill>
                  <a:srgbClr val="4C9BDB"/>
                </a:solidFill>
                <a:latin typeface="Calibri"/>
                <a:cs typeface="Calibri"/>
              </a:rPr>
              <a:t>The work presented in the </a:t>
            </a:r>
            <a:r>
              <a:rPr lang="en-GB" sz="1400" b="1" noProof="1">
                <a:solidFill>
                  <a:srgbClr val="4C9BDB"/>
                </a:solidFill>
                <a:latin typeface="Calibri"/>
                <a:cs typeface="Calibri"/>
              </a:rPr>
              <a:t>Global Carbon Budget 2020 </a:t>
            </a:r>
            <a:r>
              <a:rPr lang="en-GB" sz="1400" noProof="1">
                <a:solidFill>
                  <a:srgbClr val="4C9BDB"/>
                </a:solidFill>
                <a:latin typeface="Calibri"/>
                <a:cs typeface="Calibri"/>
              </a:rPr>
              <a:t>has been possible thanks to the contributions of </a:t>
            </a:r>
            <a:r>
              <a:rPr lang="en-GB" sz="1400" b="1" noProof="1">
                <a:solidFill>
                  <a:srgbClr val="4C9BDB"/>
                </a:solidFill>
                <a:latin typeface="Calibri"/>
                <a:cs typeface="Calibri"/>
              </a:rPr>
              <a:t>hundreds of people </a:t>
            </a:r>
            <a:r>
              <a:rPr lang="en-GB" sz="1400" noProof="1">
                <a:solidFill>
                  <a:srgbClr val="4C9BDB"/>
                </a:solidFill>
                <a:latin typeface="Calibri"/>
                <a:cs typeface="Calibri"/>
              </a:rPr>
              <a:t>involved in observational networks, modeling, and synthesis efforts. </a:t>
            </a:r>
          </a:p>
          <a:p>
            <a:pPr algn="ctr">
              <a:spcBef>
                <a:spcPts val="600"/>
              </a:spcBef>
            </a:pPr>
            <a:r>
              <a:rPr lang="en-GB" sz="1400" noProof="1">
                <a:solidFill>
                  <a:srgbClr val="4C9BDB"/>
                </a:solidFill>
                <a:latin typeface="Calibri"/>
                <a:cs typeface="Calibri"/>
              </a:rPr>
              <a:t>We thank the institutions and agencies that provide support for individuals and funding that enable the collaborative effort of bringing all components together in the carbon budget effort.</a:t>
            </a:r>
          </a:p>
          <a:p>
            <a:pPr algn="ctr">
              <a:spcBef>
                <a:spcPts val="600"/>
              </a:spcBef>
            </a:pPr>
            <a:r>
              <a:rPr lang="en-GB" sz="1400" noProof="1">
                <a:solidFill>
                  <a:srgbClr val="4C9BDB"/>
                </a:solidFill>
                <a:cs typeface="Calibri"/>
              </a:rPr>
              <a:t>We thank the sponsors of the GCP and GCP support and liaison offices.</a:t>
            </a:r>
          </a:p>
        </p:txBody>
      </p:sp>
      <p:pic>
        <p:nvPicPr>
          <p:cNvPr id="9" name="Picture 8">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0549" y="4959933"/>
            <a:ext cx="926599" cy="934386"/>
          </a:xfrm>
          <a:prstGeom prst="rect">
            <a:avLst/>
          </a:prstGeom>
        </p:spPr>
      </p:pic>
      <p:pic>
        <p:nvPicPr>
          <p:cNvPr id="1026" name="Picture 2"/>
          <p:cNvPicPr>
            <a:picLocks noChangeAspect="1" noChangeArrowheads="1"/>
          </p:cNvPicPr>
          <p:nvPr/>
        </p:nvPicPr>
        <p:blipFill>
          <a:blip r:embed="rId7"/>
          <a:stretch>
            <a:fillRect/>
          </a:stretch>
        </p:blipFill>
        <p:spPr bwMode="auto">
          <a:xfrm>
            <a:off x="1872473" y="3769732"/>
            <a:ext cx="2772726" cy="845681"/>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3"/>
          <p:cNvSpPr txBox="1">
            <a:spLocks/>
          </p:cNvSpPr>
          <p:nvPr/>
        </p:nvSpPr>
        <p:spPr bwMode="auto">
          <a:xfrm>
            <a:off x="6331350" y="1238562"/>
            <a:ext cx="4672712" cy="343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spcBef>
                <a:spcPct val="20000"/>
              </a:spcBef>
            </a:pPr>
            <a:r>
              <a:rPr lang="en-GB" altLang="en-US" sz="1400" noProof="1">
                <a:solidFill>
                  <a:srgbClr val="4C9BDB"/>
                </a:solidFill>
                <a:latin typeface="Calibri"/>
                <a:cs typeface="Calibri"/>
              </a:rPr>
              <a:t>We also want thank the EU/H2020 projects VERIFY (776810) and 4C (821003) that supported this coordinated effort as well as  each of the many funding agencies that supported the individual components of this release. A full list in provided in Table A9 of Friedlingstein et al. 2020. </a:t>
            </a:r>
            <a:r>
              <a:rPr lang="en-GB" sz="1400" noProof="1">
                <a:solidFill>
                  <a:srgbClr val="4C9BDB"/>
                </a:solidFill>
                <a:ea typeface="ＭＳ Ｐゴシック" charset="0"/>
                <a:cs typeface="Calibri"/>
                <a:hlinkClick r:id="rId8"/>
              </a:rPr>
              <a:t>https://doi.org/10.5194/essd-12-3269-2020</a:t>
            </a:r>
            <a:endParaRPr lang="en-GB" sz="1400" noProof="1">
              <a:solidFill>
                <a:srgbClr val="4C9BDB"/>
              </a:solidFill>
              <a:latin typeface="Calibri"/>
              <a:ea typeface="ＭＳ Ｐゴシック" charset="0"/>
              <a:cs typeface="Calibri"/>
            </a:endParaRPr>
          </a:p>
          <a:p>
            <a:pPr algn="ctr">
              <a:spcBef>
                <a:spcPct val="20000"/>
              </a:spcBef>
            </a:pPr>
            <a:endParaRPr lang="en-GB" altLang="en-US" sz="1400" noProof="1">
              <a:solidFill>
                <a:srgbClr val="4C9BDB"/>
              </a:solidFill>
              <a:latin typeface="Calibri"/>
              <a:cs typeface="Calibri"/>
            </a:endParaRPr>
          </a:p>
          <a:p>
            <a:pPr algn="ctr">
              <a:spcBef>
                <a:spcPct val="20000"/>
              </a:spcBef>
            </a:pPr>
            <a:r>
              <a:rPr lang="en-GB" altLang="en-US" sz="1400" noProof="1">
                <a:solidFill>
                  <a:srgbClr val="4C9BDB"/>
                </a:solidFill>
                <a:latin typeface="Calibri"/>
                <a:cs typeface="Calibri"/>
              </a:rPr>
              <a:t>We also thanks the Fondation BNP Paribas for supporting the Global Carbon Atlas and the Integrated Carbon Observation System (ICOS) for hosting our data.</a:t>
            </a:r>
          </a:p>
          <a:p>
            <a:pPr algn="ctr">
              <a:spcBef>
                <a:spcPct val="20000"/>
              </a:spcBef>
            </a:pPr>
            <a:endParaRPr lang="en-GB" altLang="en-US" sz="1400" noProof="1">
              <a:solidFill>
                <a:srgbClr val="4C9BDB"/>
              </a:solidFill>
              <a:latin typeface="Calibri"/>
              <a:cs typeface="Calibri"/>
            </a:endParaRPr>
          </a:p>
          <a:p>
            <a:pPr algn="ctr">
              <a:spcBef>
                <a:spcPct val="20000"/>
              </a:spcBef>
            </a:pPr>
            <a:r>
              <a:rPr lang="en-GB" altLang="en-US" sz="1400" noProof="1">
                <a:solidFill>
                  <a:srgbClr val="4C9BDB"/>
                </a:solidFill>
                <a:latin typeface="Calibri"/>
                <a:cs typeface="Calibri"/>
              </a:rPr>
              <a:t>This presentation was created by Robbie Andrew with Pep Canadell, Glen Peters, Corinne Le Quéré and Pierre Friedlingstein in support of the international carbon research community.</a:t>
            </a: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4149" y="4975976"/>
            <a:ext cx="888005" cy="881922"/>
          </a:xfrm>
          <a:prstGeom prst="rect">
            <a:avLst/>
          </a:prstGeom>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37701" y="5021786"/>
            <a:ext cx="2222984" cy="609037"/>
          </a:xfrm>
          <a:prstGeom prst="rect">
            <a:avLst/>
          </a:prstGeom>
        </p:spPr>
      </p:pic>
      <p:pic>
        <p:nvPicPr>
          <p:cNvPr id="6" name="Picture 2" descr="C:\Users\Robbie\Downloads\WCRP-logo-for-white-background.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813824" y="3820531"/>
            <a:ext cx="1342214" cy="56340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E0C23A24-6FA7-4903-B5B5-9230DDCA9D1E}"/>
              </a:ext>
            </a:extLst>
          </p:cNvPr>
          <p:cNvPicPr>
            <a:picLocks noChangeAspect="1"/>
          </p:cNvPicPr>
          <p:nvPr/>
        </p:nvPicPr>
        <p:blipFill rotWithShape="1">
          <a:blip r:embed="rId12">
            <a:extLst>
              <a:ext uri="{28A0092B-C50C-407E-A947-70E740481C1C}">
                <a14:useLocalDpi xmlns:a14="http://schemas.microsoft.com/office/drawing/2010/main" val="0"/>
              </a:ext>
            </a:extLst>
          </a:blip>
          <a:srcRect l="11553" r="11628"/>
          <a:stretch/>
        </p:blipFill>
        <p:spPr>
          <a:xfrm>
            <a:off x="8628190" y="6091572"/>
            <a:ext cx="2062481" cy="589213"/>
          </a:xfrm>
          <a:prstGeom prst="rect">
            <a:avLst/>
          </a:prstGeom>
        </p:spPr>
      </p:pic>
      <p:pic>
        <p:nvPicPr>
          <p:cNvPr id="22" name="Picture 2">
            <a:hlinkClick r:id="rId13"/>
            <a:extLst>
              <a:ext uri="{FF2B5EF4-FFF2-40B4-BE49-F238E27FC236}">
                <a16:creationId xmlns:a16="http://schemas.microsoft.com/office/drawing/2014/main" id="{85501980-D9FA-43C9-807E-DF521FEBB259}"/>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75741" y="5927460"/>
            <a:ext cx="848227" cy="917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4AA2ED6B-E45D-4B41-AF5E-EA9EAB99A93D}"/>
              </a:ext>
            </a:extLst>
          </p:cNvPr>
          <p:cNvPicPr>
            <a:picLocks noChangeAspect="1"/>
          </p:cNvPicPr>
          <p:nvPr/>
        </p:nvPicPr>
        <p:blipFill rotWithShape="1">
          <a:blip r:embed="rId15">
            <a:extLst>
              <a:ext uri="{28A0092B-C50C-407E-A947-70E740481C1C}">
                <a14:useLocalDpi xmlns:a14="http://schemas.microsoft.com/office/drawing/2010/main" val="0"/>
              </a:ext>
            </a:extLst>
          </a:blip>
          <a:srcRect l="24932" t="20134" r="24794" b="22981"/>
          <a:stretch/>
        </p:blipFill>
        <p:spPr>
          <a:xfrm>
            <a:off x="4637482" y="5992741"/>
            <a:ext cx="1210056" cy="786875"/>
          </a:xfrm>
          <a:prstGeom prst="rect">
            <a:avLst/>
          </a:prstGeom>
        </p:spPr>
      </p:pic>
      <p:pic>
        <p:nvPicPr>
          <p:cNvPr id="26" name="Picture 25">
            <a:extLst>
              <a:ext uri="{FF2B5EF4-FFF2-40B4-BE49-F238E27FC236}">
                <a16:creationId xmlns:a16="http://schemas.microsoft.com/office/drawing/2014/main" id="{5E99D085-9E60-487D-8145-AB1A9972451D}"/>
              </a:ext>
            </a:extLst>
          </p:cNvPr>
          <p:cNvPicPr>
            <a:picLocks noChangeAspect="1"/>
          </p:cNvPicPr>
          <p:nvPr/>
        </p:nvPicPr>
        <p:blipFill>
          <a:blip r:embed="rId16"/>
          <a:stretch>
            <a:fillRect/>
          </a:stretch>
        </p:blipFill>
        <p:spPr>
          <a:xfrm>
            <a:off x="1650097" y="5904338"/>
            <a:ext cx="1712130" cy="963681"/>
          </a:xfrm>
          <a:prstGeom prst="rect">
            <a:avLst/>
          </a:prstGeom>
        </p:spPr>
      </p:pic>
      <p:pic>
        <p:nvPicPr>
          <p:cNvPr id="27" name="Picture 2" descr="C:\Users\Robbie\Downloads\Stanford_logo.png">
            <a:extLst>
              <a:ext uri="{FF2B5EF4-FFF2-40B4-BE49-F238E27FC236}">
                <a16:creationId xmlns:a16="http://schemas.microsoft.com/office/drawing/2014/main" id="{95982262-524D-4EA7-B928-E4797BF115C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61052" y="6040371"/>
            <a:ext cx="631599" cy="6916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exeter.ac.uk/departments/communication/mark-ops/design/visualidentity/logos/colour_logo.jpg">
            <a:extLst>
              <a:ext uri="{FF2B5EF4-FFF2-40B4-BE49-F238E27FC236}">
                <a16:creationId xmlns:a16="http://schemas.microsoft.com/office/drawing/2014/main" id="{0332F6BC-B202-4D04-951F-B372B83AAD3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06165" y="6076324"/>
            <a:ext cx="1508513" cy="6197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CF8A067C-0A8C-41FC-B79E-23BE8D00ABEC}"/>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5587757" y="5049757"/>
            <a:ext cx="1037805" cy="808141"/>
          </a:xfrm>
          <a:prstGeom prst="rect">
            <a:avLst/>
          </a:prstGeom>
        </p:spPr>
      </p:pic>
      <p:pic>
        <p:nvPicPr>
          <p:cNvPr id="4" name="Picture 3" descr="Logo&#10;&#10;Description automatically generated">
            <a:extLst>
              <a:ext uri="{FF2B5EF4-FFF2-40B4-BE49-F238E27FC236}">
                <a16:creationId xmlns:a16="http://schemas.microsoft.com/office/drawing/2014/main" id="{6A81BB06-5A3F-EE45-8511-5C7845FFF3B2}"/>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7066171" y="4966070"/>
            <a:ext cx="1530921" cy="878366"/>
          </a:xfrm>
          <a:prstGeom prst="rect">
            <a:avLst/>
          </a:prstGeom>
        </p:spPr>
      </p:pic>
    </p:spTree>
    <p:extLst>
      <p:ext uri="{BB962C8B-B14F-4D97-AF65-F5344CB8AC3E}">
        <p14:creationId xmlns:p14="http://schemas.microsoft.com/office/powerpoint/2010/main" val="32403180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66"/>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t>Additional Figures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148"/>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644" name="Google Shape;644;p148"/>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ts val="4400"/>
              <a:buNone/>
            </a:pPr>
            <a:r>
              <a:rPr lang="en-GB" sz="3959" noProof="1"/>
              <a:t>Additional Figures</a:t>
            </a:r>
            <a:br>
              <a:rPr lang="en-GB" sz="3959" noProof="1"/>
            </a:br>
            <a:r>
              <a:rPr lang="en-GB" sz="3959" noProof="1"/>
              <a:t>Fossil CO</a:t>
            </a:r>
            <a:r>
              <a:rPr lang="en-GB" sz="3959" baseline="-25000" noProof="1"/>
              <a:t>2</a:t>
            </a:r>
            <a:endParaRPr lang="en-GB" sz="3959" noProof="1"/>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noProof="1"/>
              <a:t>Top emitters: Fossil CO</a:t>
            </a:r>
            <a:r>
              <a:rPr lang="en-GB" baseline="-25000" noProof="1"/>
              <a:t>2</a:t>
            </a:r>
            <a:r>
              <a:rPr lang="en-GB" noProof="1"/>
              <a:t> Emissions</a:t>
            </a:r>
            <a:endParaRPr lang="en-GB" baseline="-25000" noProof="1"/>
          </a:p>
        </p:txBody>
      </p:sp>
      <p:sp>
        <p:nvSpPr>
          <p:cNvPr id="4" name="Text Placeholder 3"/>
          <p:cNvSpPr>
            <a:spLocks noGrp="1"/>
          </p:cNvSpPr>
          <p:nvPr>
            <p:ph type="body" sz="quarter" idx="10"/>
          </p:nvPr>
        </p:nvSpPr>
        <p:spPr/>
        <p:txBody>
          <a:bodyPr>
            <a:normAutofit/>
          </a:bodyPr>
          <a:lstStyle/>
          <a:p>
            <a:r>
              <a:rPr lang="en-GB" noProof="1"/>
              <a:t>Emissions by country from 2000 to 2019, with the growth rates </a:t>
            </a:r>
            <a:br>
              <a:rPr lang="en-GB" noProof="1"/>
            </a:br>
            <a:r>
              <a:rPr lang="en-GB" noProof="1"/>
              <a:t>indicated for the more recent period of 2014 to 2019</a:t>
            </a:r>
          </a:p>
        </p:txBody>
      </p:sp>
      <p:sp>
        <p:nvSpPr>
          <p:cNvPr id="5" name="Text Placeholder 4"/>
          <p:cNvSpPr>
            <a:spLocks noGrp="1"/>
          </p:cNvSpPr>
          <p:nvPr>
            <p:ph type="body" sz="quarter" idx="12"/>
          </p:nvPr>
        </p:nvSpPr>
        <p:spPr/>
        <p:txBody>
          <a:bodyPr/>
          <a:lstStyle/>
          <a:p>
            <a:r>
              <a:rPr lang="en-GB" altLang="en-US" noProof="1">
                <a:ea typeface="ＭＳ Ｐゴシック" pitchFamily="34" charset="-128"/>
              </a:rPr>
              <a:t>Source: </a:t>
            </a:r>
            <a:r>
              <a:rPr lang="en-GB" altLang="en-US" noProof="1">
                <a:ea typeface="ＭＳ Ｐゴシック" pitchFamily="34" charset="-128"/>
                <a:hlinkClick r:id="rId3"/>
              </a:rPr>
              <a:t>CDIAC</a:t>
            </a:r>
            <a:r>
              <a:rPr lang="en-GB" altLang="en-US" noProof="1">
                <a:ea typeface="ＭＳ Ｐゴシック" pitchFamily="34" charset="-128"/>
              </a:rPr>
              <a:t>; </a:t>
            </a:r>
            <a:r>
              <a:rPr lang="en-GB" altLang="en-US" noProof="1">
                <a:ea typeface="ＭＳ Ｐゴシック" pitchFamily="34" charset="-128"/>
                <a:hlinkClick r:id="rId4"/>
              </a:rPr>
              <a:t>Jackson et al 2019</a:t>
            </a:r>
            <a:r>
              <a:rPr lang="en-GB" altLang="en-US" noProof="1">
                <a:ea typeface="ＭＳ Ｐゴシック" pitchFamily="34" charset="-128"/>
              </a:rPr>
              <a:t>; </a:t>
            </a:r>
            <a:r>
              <a:rPr lang="en-GB" altLang="en-US" noProof="1">
                <a:ea typeface="ＭＳ Ｐゴシック" pitchFamily="34" charset="-128"/>
                <a:hlinkClick r:id="rId5"/>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6"/>
              </a:rPr>
              <a:t>Global Carbon Budget 2020</a:t>
            </a:r>
            <a:r>
              <a:rPr lang="en-GB" altLang="en-US" noProof="1">
                <a:ea typeface="ＭＳ Ｐゴシック" pitchFamily="34" charset="-128"/>
              </a:rPr>
              <a:t> </a:t>
            </a:r>
          </a:p>
        </p:txBody>
      </p:sp>
      <p:pic>
        <p:nvPicPr>
          <p:cNvPr id="9" name="Picture Placeholder 8">
            <a:extLst>
              <a:ext uri="{FF2B5EF4-FFF2-40B4-BE49-F238E27FC236}">
                <a16:creationId xmlns:a16="http://schemas.microsoft.com/office/drawing/2014/main" id="{556E56C2-353B-43B0-96A5-15485C81243A}"/>
              </a:ext>
            </a:extLst>
          </p:cNvPr>
          <p:cNvPicPr>
            <a:picLocks noGrp="1" noChangeAspect="1"/>
          </p:cNvPicPr>
          <p:nvPr>
            <p:ph type="pic" sz="quarter" idx="4294967295"/>
          </p:nvPr>
        </p:nvPicPr>
        <p:blipFill rotWithShape="1">
          <a:blip r:embed="rId7"/>
          <a:srcRect l="-18203" r="-18203"/>
          <a:stretch/>
        </p:blipFill>
        <p:spPr>
          <a:xfrm>
            <a:off x="609600" y="1600206"/>
            <a:ext cx="10972800" cy="4525963"/>
          </a:xfrm>
        </p:spPr>
      </p:pic>
    </p:spTree>
    <p:extLst>
      <p:ext uri="{BB962C8B-B14F-4D97-AF65-F5344CB8AC3E}">
        <p14:creationId xmlns:p14="http://schemas.microsoft.com/office/powerpoint/2010/main" val="37214904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1"/>
              <a:t>Per capita CO</a:t>
            </a:r>
            <a:r>
              <a:rPr lang="en-GB" baseline="-25000" noProof="1"/>
              <a:t>2</a:t>
            </a:r>
            <a:r>
              <a:rPr lang="en-GB" noProof="1"/>
              <a:t> emissions</a:t>
            </a:r>
          </a:p>
        </p:txBody>
      </p:sp>
      <p:sp>
        <p:nvSpPr>
          <p:cNvPr id="3" name="Text Placeholder 2"/>
          <p:cNvSpPr>
            <a:spLocks noGrp="1"/>
          </p:cNvSpPr>
          <p:nvPr>
            <p:ph type="body" sz="quarter" idx="10"/>
          </p:nvPr>
        </p:nvSpPr>
        <p:spPr/>
        <p:txBody>
          <a:bodyPr>
            <a:normAutofit/>
          </a:bodyPr>
          <a:lstStyle/>
          <a:p>
            <a:r>
              <a:rPr lang="en-GB" noProof="1"/>
              <a:t>The US has high per capita emissions, but this has been declining steadily. China’s per capita emissions have levelled out and are now the same as the EU. India’s emissions are low per capita.</a:t>
            </a:r>
          </a:p>
        </p:txBody>
      </p:sp>
      <p:sp>
        <p:nvSpPr>
          <p:cNvPr id="5" name="Text Placeholder 4"/>
          <p:cNvSpPr>
            <a:spLocks noGrp="1"/>
          </p:cNvSpPr>
          <p:nvPr>
            <p:ph type="body" sz="quarter" idx="12"/>
          </p:nvPr>
        </p:nvSpPr>
        <p:spPr/>
        <p:txBody>
          <a:bodyPr>
            <a:normAutofit/>
          </a:bodyPr>
          <a:lstStyle/>
          <a:p>
            <a:r>
              <a:rPr lang="en-GB" altLang="en-US" noProof="1">
                <a:ea typeface="ＭＳ Ｐゴシック" pitchFamily="34" charset="-128"/>
              </a:rPr>
              <a:t>Source: </a:t>
            </a:r>
            <a:r>
              <a:rPr lang="en-GB" altLang="en-US" noProof="1">
                <a:ea typeface="ＭＳ Ｐゴシック" pitchFamily="34" charset="-128"/>
                <a:hlinkClick r:id="rId3"/>
              </a:rPr>
              <a:t>Jackson et al 2019</a:t>
            </a:r>
            <a:r>
              <a:rPr lang="en-GB" altLang="en-US" noProof="1">
                <a:ea typeface="ＭＳ Ｐゴシック" pitchFamily="34" charset="-128"/>
              </a:rPr>
              <a:t>; </a:t>
            </a:r>
            <a:r>
              <a:rPr lang="en-GB" altLang="en-US" noProof="1">
                <a:ea typeface="ＭＳ Ｐゴシック" pitchFamily="34" charset="-128"/>
                <a:hlinkClick r:id="rId4"/>
              </a:rPr>
              <a:t>Global Carbon Budget 2020</a:t>
            </a:r>
            <a:r>
              <a:rPr lang="en-GB" altLang="en-US" noProof="1">
                <a:ea typeface="ＭＳ Ｐゴシック" pitchFamily="34" charset="-128"/>
              </a:rPr>
              <a:t> </a:t>
            </a:r>
          </a:p>
        </p:txBody>
      </p:sp>
      <p:pic>
        <p:nvPicPr>
          <p:cNvPr id="9" name="Picture Placeholder 8">
            <a:extLst>
              <a:ext uri="{FF2B5EF4-FFF2-40B4-BE49-F238E27FC236}">
                <a16:creationId xmlns:a16="http://schemas.microsoft.com/office/drawing/2014/main" id="{EF8E1676-10E6-4A3B-B861-E51A4B2681BA}"/>
              </a:ext>
            </a:extLst>
          </p:cNvPr>
          <p:cNvPicPr>
            <a:picLocks noGrp="1" noChangeAspect="1"/>
          </p:cNvPicPr>
          <p:nvPr>
            <p:ph type="pic" sz="quarter" idx="4294967295"/>
          </p:nvPr>
        </p:nvPicPr>
        <p:blipFill rotWithShape="1">
          <a:blip r:embed="rId5"/>
          <a:srcRect l="-18203" r="-18203"/>
          <a:stretch/>
        </p:blipFill>
        <p:spPr>
          <a:xfrm>
            <a:off x="609600" y="1600206"/>
            <a:ext cx="10972800" cy="4525963"/>
          </a:xfrm>
        </p:spPr>
      </p:pic>
    </p:spTree>
    <p:extLst>
      <p:ext uri="{BB962C8B-B14F-4D97-AF65-F5344CB8AC3E}">
        <p14:creationId xmlns:p14="http://schemas.microsoft.com/office/powerpoint/2010/main" val="37684808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noProof="1">
                <a:ea typeface="ＭＳ Ｐゴシック" pitchFamily="34" charset="-128"/>
              </a:rPr>
              <a:t>Fossil CO</a:t>
            </a:r>
            <a:r>
              <a:rPr lang="en-GB" altLang="en-US" baseline="-25000" noProof="1">
                <a:ea typeface="ＭＳ Ｐゴシック" pitchFamily="34" charset="-128"/>
              </a:rPr>
              <a:t>2</a:t>
            </a:r>
            <a:r>
              <a:rPr lang="en-GB" altLang="en-US" noProof="1">
                <a:ea typeface="ＭＳ Ｐゴシック" pitchFamily="34" charset="-128"/>
              </a:rPr>
              <a:t> emission intensity</a:t>
            </a:r>
            <a:endParaRPr lang="en-GB" noProof="1"/>
          </a:p>
        </p:txBody>
      </p:sp>
      <p:sp>
        <p:nvSpPr>
          <p:cNvPr id="3" name="Text Placeholder 2"/>
          <p:cNvSpPr>
            <a:spLocks noGrp="1"/>
          </p:cNvSpPr>
          <p:nvPr>
            <p:ph type="body" sz="quarter" idx="10"/>
          </p:nvPr>
        </p:nvSpPr>
        <p:spPr/>
        <p:txBody>
          <a:bodyPr>
            <a:noAutofit/>
          </a:bodyPr>
          <a:lstStyle/>
          <a:p>
            <a:r>
              <a:rPr lang="en-GB" altLang="en-US" noProof="1">
                <a:ea typeface="ＭＳ Ｐゴシック" pitchFamily="34" charset="-128"/>
              </a:rPr>
              <a:t>Global CO</a:t>
            </a:r>
            <a:r>
              <a:rPr lang="en-GB" altLang="en-US" baseline="-25000" noProof="1">
                <a:ea typeface="ＭＳ Ｐゴシック" pitchFamily="34" charset="-128"/>
              </a:rPr>
              <a:t>2</a:t>
            </a:r>
            <a:r>
              <a:rPr lang="en-GB" altLang="en-US" noProof="1">
                <a:ea typeface="ＭＳ Ｐゴシック" pitchFamily="34" charset="-128"/>
              </a:rPr>
              <a:t> emissions growth has generally resumed quickly from financial crises.</a:t>
            </a:r>
            <a:br>
              <a:rPr lang="en-GB" altLang="en-US" noProof="1">
                <a:ea typeface="ＭＳ Ｐゴシック" pitchFamily="34" charset="-128"/>
              </a:rPr>
            </a:br>
            <a:r>
              <a:rPr lang="en-GB" altLang="en-US" noProof="1">
                <a:ea typeface="ＭＳ Ｐゴシック" pitchFamily="34" charset="-128"/>
              </a:rPr>
              <a:t>Emission intensity has steadily declined but not sufficiently to offset economic growth.</a:t>
            </a:r>
          </a:p>
        </p:txBody>
      </p:sp>
      <p:sp>
        <p:nvSpPr>
          <p:cNvPr id="5" name="Text Placeholder 4"/>
          <p:cNvSpPr>
            <a:spLocks noGrp="1"/>
          </p:cNvSpPr>
          <p:nvPr>
            <p:ph type="body" sz="quarter" idx="12"/>
          </p:nvPr>
        </p:nvSpPr>
        <p:spPr/>
        <p:txBody>
          <a:bodyPr>
            <a:normAutofit/>
          </a:bodyPr>
          <a:lstStyle/>
          <a:p>
            <a:pPr>
              <a:spcBef>
                <a:spcPts val="0"/>
              </a:spcBef>
            </a:pPr>
            <a:r>
              <a:rPr lang="en-GB" noProof="1"/>
              <a:t>Economic activity </a:t>
            </a:r>
            <a:r>
              <a:rPr lang="en-GB" altLang="en-US" noProof="1">
                <a:ea typeface="ＭＳ Ｐゴシック" pitchFamily="34" charset="-128"/>
              </a:rPr>
              <a:t>is measured in purchasing power parity (PPP) terms in 2010 US dollars.</a:t>
            </a:r>
            <a:endParaRPr lang="en-GB" noProof="1"/>
          </a:p>
          <a:p>
            <a:pPr>
              <a:spcBef>
                <a:spcPts val="0"/>
              </a:spcBef>
            </a:pPr>
            <a:r>
              <a:rPr lang="en-GB" altLang="en-US" noProof="1">
                <a:ea typeface="ＭＳ Ｐゴシック" pitchFamily="34" charset="-128"/>
              </a:rPr>
              <a:t>Source: </a:t>
            </a:r>
            <a:r>
              <a:rPr lang="en-GB" altLang="en-US" noProof="1">
                <a:ea typeface="ＭＳ Ｐゴシック" pitchFamily="34" charset="-128"/>
                <a:hlinkClick r:id="rId3"/>
              </a:rPr>
              <a:t>CDIAC</a:t>
            </a:r>
            <a:r>
              <a:rPr lang="en-GB" altLang="en-US" noProof="1">
                <a:ea typeface="ＭＳ Ｐゴシック" pitchFamily="34" charset="-128"/>
              </a:rPr>
              <a:t>; </a:t>
            </a:r>
            <a:r>
              <a:rPr lang="en-GB" altLang="en-US" noProof="1">
                <a:ea typeface="ＭＳ Ｐゴシック" pitchFamily="34" charset="-128"/>
                <a:hlinkClick r:id="rId4"/>
              </a:rPr>
              <a:t>Peters et al 2012</a:t>
            </a:r>
            <a:r>
              <a:rPr lang="en-GB" altLang="en-US" noProof="1">
                <a:ea typeface="ＭＳ Ｐゴシック" pitchFamily="34" charset="-128"/>
              </a:rPr>
              <a:t>; </a:t>
            </a:r>
            <a:r>
              <a:rPr lang="en-GB" altLang="en-US" noProof="1">
                <a:ea typeface="ＭＳ Ｐゴシック" pitchFamily="34" charset="-128"/>
                <a:hlinkClick r:id="rId5"/>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6"/>
              </a:rPr>
              <a:t>Global Carbon Budget 2020</a:t>
            </a:r>
            <a:endParaRPr lang="en-GB" altLang="en-US" noProof="1">
              <a:ea typeface="ＭＳ Ｐゴシック" pitchFamily="34" charset="-128"/>
            </a:endParaRPr>
          </a:p>
        </p:txBody>
      </p:sp>
      <p:pic>
        <p:nvPicPr>
          <p:cNvPr id="10" name="Picture Placeholder 9">
            <a:extLst>
              <a:ext uri="{FF2B5EF4-FFF2-40B4-BE49-F238E27FC236}">
                <a16:creationId xmlns:a16="http://schemas.microsoft.com/office/drawing/2014/main" id="{FA851B46-6606-4EFF-A8E2-40E1C386518F}"/>
              </a:ext>
            </a:extLst>
          </p:cNvPr>
          <p:cNvPicPr>
            <a:picLocks noGrp="1" noChangeAspect="1"/>
          </p:cNvPicPr>
          <p:nvPr>
            <p:ph type="pic" sz="quarter" idx="4294967295"/>
          </p:nvPr>
        </p:nvPicPr>
        <p:blipFill>
          <a:blip r:embed="rId7"/>
          <a:srcRect/>
          <a:stretch/>
        </p:blipFill>
        <p:spPr>
          <a:xfrm>
            <a:off x="2064005" y="1506850"/>
            <a:ext cx="8080374" cy="4546300"/>
          </a:xfrm>
        </p:spPr>
      </p:pic>
    </p:spTree>
    <p:extLst>
      <p:ext uri="{BB962C8B-B14F-4D97-AF65-F5344CB8AC3E}">
        <p14:creationId xmlns:p14="http://schemas.microsoft.com/office/powerpoint/2010/main" val="1929213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1"/>
              <a:t>License </a:t>
            </a:r>
          </a:p>
        </p:txBody>
      </p:sp>
      <p:sp>
        <p:nvSpPr>
          <p:cNvPr id="6" name="Rectangle 5"/>
          <p:cNvSpPr/>
          <p:nvPr/>
        </p:nvSpPr>
        <p:spPr>
          <a:xfrm>
            <a:off x="1689618" y="2291080"/>
            <a:ext cx="8885970" cy="3693319"/>
          </a:xfrm>
          <a:prstGeom prst="rect">
            <a:avLst/>
          </a:prstGeom>
        </p:spPr>
        <p:txBody>
          <a:bodyPr wrap="square">
            <a:spAutoFit/>
          </a:bodyPr>
          <a:lstStyle/>
          <a:p>
            <a:r>
              <a:rPr lang="en-GB" dirty="0">
                <a:solidFill>
                  <a:srgbClr val="4C9BDB"/>
                </a:solidFill>
              </a:rPr>
              <a:t>Our intention is that these figures and data are used. That’s why they’re released under the </a:t>
            </a:r>
            <a:r>
              <a:rPr lang="en-GB" i="1" dirty="0">
                <a:solidFill>
                  <a:srgbClr val="4C9BDB"/>
                </a:solidFill>
              </a:rPr>
              <a:t>Creative Commons Attribution 4.0 International license</a:t>
            </a:r>
            <a:r>
              <a:rPr lang="en-GB" dirty="0">
                <a:solidFill>
                  <a:srgbClr val="4C9BDB"/>
                </a:solidFill>
              </a:rPr>
              <a:t>. Simply put, you may freely copy and modify these figures and data, and use them in both commercial and non-commercial works, as long as you give credit to the Global Carbon Project.</a:t>
            </a:r>
          </a:p>
          <a:p>
            <a:endParaRPr lang="en-GB" dirty="0">
              <a:solidFill>
                <a:srgbClr val="4C9BDB"/>
              </a:solidFill>
            </a:endParaRPr>
          </a:p>
          <a:p>
            <a:r>
              <a:rPr lang="en-GB" dirty="0">
                <a:solidFill>
                  <a:srgbClr val="4C9BDB"/>
                </a:solidFill>
              </a:rPr>
              <a:t>If you’re just tweeting a figure or using a figure in a presentation, then it already says at the bottom that it’s by the Global Carbon Project, so you’re good to go! If you use the data directly or modify the figure then you will need to make sure the attribution is in place.</a:t>
            </a:r>
          </a:p>
          <a:p>
            <a:endParaRPr lang="en-GB" dirty="0">
              <a:solidFill>
                <a:srgbClr val="4C9BDB"/>
              </a:solidFill>
            </a:endParaRPr>
          </a:p>
          <a:p>
            <a:r>
              <a:rPr lang="en-GB" dirty="0">
                <a:solidFill>
                  <a:srgbClr val="4C9BDB"/>
                </a:solidFill>
              </a:rPr>
              <a:t>For details on the license, visit the </a:t>
            </a:r>
            <a:r>
              <a:rPr lang="en-GB" dirty="0">
                <a:solidFill>
                  <a:srgbClr val="4C9BDB"/>
                </a:solidFill>
                <a:hlinkClick r:id="rId3">
                  <a:extLst>
                    <a:ext uri="{A12FA001-AC4F-418D-AE19-62706E023703}">
                      <ahyp:hlinkClr xmlns:ahyp="http://schemas.microsoft.com/office/drawing/2018/hyperlinkcolor" val="tx"/>
                    </a:ext>
                  </a:extLst>
                </a:hlinkClick>
              </a:rPr>
              <a:t>Creative Commons website</a:t>
            </a:r>
            <a:r>
              <a:rPr lang="en-GB" dirty="0">
                <a:solidFill>
                  <a:srgbClr val="4C9BDB"/>
                </a:solidFill>
              </a:rPr>
              <a:t>.</a:t>
            </a:r>
          </a:p>
          <a:p>
            <a:endParaRPr lang="en-GB" dirty="0">
              <a:solidFill>
                <a:srgbClr val="4C9BDB"/>
              </a:solidFill>
            </a:endParaRPr>
          </a:p>
          <a:p>
            <a:r>
              <a:rPr lang="en-GB" dirty="0">
                <a:solidFill>
                  <a:srgbClr val="4C9BDB"/>
                </a:solidFill>
              </a:rPr>
              <a:t>Suggested citation for use in a book: “Used with permission of the Global Carbon Project under the Creative Commons Attribution 4.0 International license.”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764" y="935881"/>
            <a:ext cx="3808472" cy="1251355"/>
          </a:xfrm>
          <a:prstGeom prst="rect">
            <a:avLst/>
          </a:prstGeom>
        </p:spPr>
      </p:pic>
    </p:spTree>
    <p:extLst>
      <p:ext uri="{BB962C8B-B14F-4D97-AF65-F5344CB8AC3E}">
        <p14:creationId xmlns:p14="http://schemas.microsoft.com/office/powerpoint/2010/main" val="25193668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80108" y="119647"/>
            <a:ext cx="7287892" cy="506849"/>
          </a:xfrm>
        </p:spPr>
        <p:txBody>
          <a:bodyPr>
            <a:normAutofit/>
          </a:bodyPr>
          <a:lstStyle/>
          <a:p>
            <a:r>
              <a:rPr lang="en-GB" altLang="en-US" noProof="1">
                <a:ea typeface="ＭＳ Ｐゴシック" pitchFamily="34" charset="-128"/>
              </a:rPr>
              <a:t>Top emitters: Fossil CO</a:t>
            </a:r>
            <a:r>
              <a:rPr lang="en-GB" altLang="en-US" baseline="-25000" noProof="1">
                <a:ea typeface="ＭＳ Ｐゴシック" pitchFamily="34" charset="-128"/>
              </a:rPr>
              <a:t>2</a:t>
            </a:r>
            <a:r>
              <a:rPr lang="en-GB" altLang="en-US" noProof="1">
                <a:ea typeface="ＭＳ Ｐゴシック" pitchFamily="34" charset="-128"/>
              </a:rPr>
              <a:t> Emission Intensity</a:t>
            </a:r>
            <a:endParaRPr lang="en-GB" noProof="1"/>
          </a:p>
        </p:txBody>
      </p:sp>
      <p:sp>
        <p:nvSpPr>
          <p:cNvPr id="3" name="Text Placeholder 2"/>
          <p:cNvSpPr>
            <a:spLocks noGrp="1"/>
          </p:cNvSpPr>
          <p:nvPr>
            <p:ph type="body" sz="quarter" idx="10"/>
          </p:nvPr>
        </p:nvSpPr>
        <p:spPr/>
        <p:txBody>
          <a:bodyPr rtlCol="0">
            <a:normAutofit/>
          </a:bodyPr>
          <a:lstStyle/>
          <a:p>
            <a:pPr>
              <a:defRPr/>
            </a:pPr>
            <a:r>
              <a:rPr lang="en-GB" altLang="en-US" noProof="1">
                <a:ea typeface="ＭＳ Ｐゴシック" pitchFamily="34" charset="-128"/>
              </a:rPr>
              <a:t>Emission intensity (emission per unit economic output) generally declines over time.</a:t>
            </a:r>
            <a:br>
              <a:rPr lang="en-GB" altLang="en-US" noProof="1">
                <a:ea typeface="ＭＳ Ｐゴシック" pitchFamily="34" charset="-128"/>
              </a:rPr>
            </a:br>
            <a:r>
              <a:rPr lang="en-GB" altLang="en-US" noProof="1">
                <a:ea typeface="ＭＳ Ｐゴシック" pitchFamily="34" charset="-128"/>
              </a:rPr>
              <a:t>In many countries, these declines are insufficient to overcome economic growth.</a:t>
            </a:r>
          </a:p>
        </p:txBody>
      </p:sp>
      <p:sp>
        <p:nvSpPr>
          <p:cNvPr id="14339" name="Text Placeholder 4"/>
          <p:cNvSpPr>
            <a:spLocks noGrp="1"/>
          </p:cNvSpPr>
          <p:nvPr>
            <p:ph type="body" sz="quarter" idx="12"/>
          </p:nvPr>
        </p:nvSpPr>
        <p:spPr/>
        <p:txBody>
          <a:bodyPr>
            <a:normAutofit/>
          </a:bodyPr>
          <a:lstStyle/>
          <a:p>
            <a:r>
              <a:rPr lang="en-GB" altLang="en-US" noProof="1">
                <a:ea typeface="ＭＳ Ｐゴシック" pitchFamily="34" charset="-128"/>
              </a:rPr>
              <a:t>GDP is measured in purchasing power parity (PPP) terms in 2010 US dollars.</a:t>
            </a:r>
          </a:p>
          <a:p>
            <a:r>
              <a:rPr lang="en-GB" altLang="en-US" noProof="1">
                <a:ea typeface="ＭＳ Ｐゴシック" pitchFamily="34" charset="-128"/>
              </a:rPr>
              <a:t>Source: </a:t>
            </a:r>
            <a:r>
              <a:rPr lang="en-GB" altLang="en-US" noProof="1">
                <a:ea typeface="ＭＳ Ｐゴシック" pitchFamily="34" charset="-128"/>
                <a:hlinkClick r:id="rId3"/>
              </a:rPr>
              <a:t>CDIAC</a:t>
            </a:r>
            <a:r>
              <a:rPr lang="en-GB" altLang="en-US" noProof="1">
                <a:ea typeface="ＭＳ Ｐゴシック" pitchFamily="34" charset="-128"/>
              </a:rPr>
              <a:t>; </a:t>
            </a:r>
            <a:r>
              <a:rPr lang="en-GB" altLang="en-US" noProof="1">
                <a:ea typeface="ＭＳ Ｐゴシック" pitchFamily="34" charset="-128"/>
                <a:hlinkClick r:id="rId4"/>
              </a:rPr>
              <a:t>IEA 2019</a:t>
            </a:r>
            <a:r>
              <a:rPr lang="en-GB" altLang="en-US" noProof="1">
                <a:ea typeface="ＭＳ Ｐゴシック" pitchFamily="34" charset="-128"/>
              </a:rPr>
              <a:t> GDP to 2016, </a:t>
            </a:r>
            <a:r>
              <a:rPr lang="en-GB" altLang="en-US" noProof="1">
                <a:ea typeface="ＭＳ Ｐゴシック" pitchFamily="34" charset="-128"/>
                <a:hlinkClick r:id="rId5"/>
              </a:rPr>
              <a:t>IMF 2020</a:t>
            </a:r>
            <a:r>
              <a:rPr lang="en-GB" altLang="en-US" noProof="1">
                <a:ea typeface="ＭＳ Ｐゴシック" pitchFamily="34" charset="-128"/>
              </a:rPr>
              <a:t> growth rates to 2019; </a:t>
            </a:r>
            <a:r>
              <a:rPr lang="en-GB" altLang="en-US" noProof="1">
                <a:ea typeface="ＭＳ Ｐゴシック" pitchFamily="34" charset="-128"/>
                <a:hlinkClick r:id="rId6"/>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7"/>
              </a:rPr>
              <a:t>Global Carbon Budget 2020</a:t>
            </a:r>
            <a:endParaRPr lang="en-GB" altLang="en-US" noProof="1">
              <a:ea typeface="ＭＳ Ｐゴシック" pitchFamily="34" charset="-128"/>
            </a:endParaRPr>
          </a:p>
        </p:txBody>
      </p:sp>
      <p:pic>
        <p:nvPicPr>
          <p:cNvPr id="8" name="Picture Placeholder 7">
            <a:extLst>
              <a:ext uri="{FF2B5EF4-FFF2-40B4-BE49-F238E27FC236}">
                <a16:creationId xmlns:a16="http://schemas.microsoft.com/office/drawing/2014/main" id="{C6DFA846-2C28-4278-9D2A-3BA50C9559AE}"/>
              </a:ext>
            </a:extLst>
          </p:cNvPr>
          <p:cNvPicPr>
            <a:picLocks noGrp="1" noChangeAspect="1"/>
          </p:cNvPicPr>
          <p:nvPr>
            <p:ph type="pic" sz="quarter" idx="4294967295"/>
          </p:nvPr>
        </p:nvPicPr>
        <p:blipFill>
          <a:blip r:embed="rId8"/>
          <a:srcRect/>
          <a:stretch/>
        </p:blipFill>
        <p:spPr>
          <a:xfrm>
            <a:off x="2064005" y="1506850"/>
            <a:ext cx="8080374" cy="4546301"/>
          </a:xfrm>
        </p:spPr>
      </p:pic>
    </p:spTree>
    <p:extLst>
      <p:ext uri="{BB962C8B-B14F-4D97-AF65-F5344CB8AC3E}">
        <p14:creationId xmlns:p14="http://schemas.microsoft.com/office/powerpoint/2010/main" val="12386154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1"/>
              <a:t>Kaya decomposition</a:t>
            </a:r>
          </a:p>
        </p:txBody>
      </p:sp>
      <p:sp>
        <p:nvSpPr>
          <p:cNvPr id="3" name="Text Placeholder 2"/>
          <p:cNvSpPr>
            <a:spLocks noGrp="1"/>
          </p:cNvSpPr>
          <p:nvPr>
            <p:ph type="body" sz="quarter" idx="10"/>
          </p:nvPr>
        </p:nvSpPr>
        <p:spPr/>
        <p:txBody>
          <a:bodyPr>
            <a:normAutofit/>
          </a:bodyPr>
          <a:lstStyle/>
          <a:p>
            <a:r>
              <a:rPr lang="en-GB" noProof="1"/>
              <a:t>The Kaya decomposition illustrates that relative decoupling of economic growth from CO</a:t>
            </a:r>
            <a:r>
              <a:rPr lang="en-GB" baseline="-25000" noProof="1"/>
              <a:t>2</a:t>
            </a:r>
            <a:r>
              <a:rPr lang="en-GB" noProof="1"/>
              <a:t> emissions </a:t>
            </a:r>
            <a:br>
              <a:rPr lang="en-GB" noProof="1"/>
            </a:br>
            <a:r>
              <a:rPr lang="en-GB" noProof="1"/>
              <a:t>is driven by improved energy intensity (Energy/GDP)</a:t>
            </a:r>
          </a:p>
        </p:txBody>
      </p:sp>
      <p:pic>
        <p:nvPicPr>
          <p:cNvPr id="6" name="Picture Placeholder 5"/>
          <p:cNvPicPr>
            <a:picLocks noGrp="1" noChangeAspect="1"/>
          </p:cNvPicPr>
          <p:nvPr>
            <p:ph type="pic" sz="quarter" idx="4294967295"/>
          </p:nvPr>
        </p:nvPicPr>
        <p:blipFill>
          <a:blip r:embed="rId3"/>
          <a:srcRect/>
          <a:stretch/>
        </p:blipFill>
        <p:spPr>
          <a:xfrm>
            <a:off x="2064001" y="1508400"/>
            <a:ext cx="8081259" cy="4546799"/>
          </a:xfrm>
        </p:spPr>
      </p:pic>
      <p:sp>
        <p:nvSpPr>
          <p:cNvPr id="5" name="Text Placeholder 4"/>
          <p:cNvSpPr>
            <a:spLocks noGrp="1"/>
          </p:cNvSpPr>
          <p:nvPr>
            <p:ph type="body" sz="quarter" idx="12"/>
          </p:nvPr>
        </p:nvSpPr>
        <p:spPr/>
        <p:txBody>
          <a:bodyPr>
            <a:normAutofit/>
          </a:bodyPr>
          <a:lstStyle/>
          <a:p>
            <a:r>
              <a:rPr lang="en-GB" altLang="en-US" noProof="1">
                <a:ea typeface="ＭＳ Ｐゴシック" pitchFamily="34" charset="-128"/>
              </a:rPr>
              <a:t>GDP: Gross Domestic Product (economic activity)</a:t>
            </a:r>
            <a:br>
              <a:rPr lang="en-GB" altLang="en-US" noProof="1">
                <a:ea typeface="ＭＳ Ｐゴシック" pitchFamily="34" charset="-128"/>
              </a:rPr>
            </a:br>
            <a:r>
              <a:rPr lang="en-GB" altLang="en-US" noProof="1">
                <a:ea typeface="ＭＳ Ｐゴシック" pitchFamily="34" charset="-128"/>
              </a:rPr>
              <a:t>Energy is Primary Energy from BP statistics using the substitution accounting method</a:t>
            </a:r>
            <a:br>
              <a:rPr lang="en-GB" altLang="en-US" noProof="1">
                <a:ea typeface="ＭＳ Ｐゴシック" pitchFamily="34" charset="-128"/>
              </a:rPr>
            </a:br>
            <a:r>
              <a:rPr lang="en-GB" altLang="en-US" noProof="1">
                <a:ea typeface="ＭＳ Ｐゴシック" pitchFamily="34" charset="-128"/>
              </a:rPr>
              <a:t>Source: </a:t>
            </a:r>
            <a:r>
              <a:rPr lang="en-GB" altLang="en-US" noProof="1">
                <a:ea typeface="ＭＳ Ｐゴシック" pitchFamily="34" charset="-128"/>
                <a:hlinkClick r:id="rId4"/>
              </a:rPr>
              <a:t>Jackson et al 2019</a:t>
            </a:r>
            <a:r>
              <a:rPr lang="en-GB" altLang="en-US" noProof="1">
                <a:ea typeface="ＭＳ Ｐゴシック" pitchFamily="34" charset="-128"/>
              </a:rPr>
              <a:t>; </a:t>
            </a:r>
            <a:r>
              <a:rPr lang="en-GB" altLang="en-US" noProof="1">
                <a:ea typeface="ＭＳ Ｐゴシック" pitchFamily="34" charset="-128"/>
                <a:hlinkClick r:id="rId5"/>
              </a:rPr>
              <a:t>Global Carbon Budget 2020</a:t>
            </a:r>
            <a:r>
              <a:rPr lang="en-GB" altLang="en-US" noProof="1">
                <a:ea typeface="ＭＳ Ｐゴシック" pitchFamily="34" charset="-128"/>
              </a:rPr>
              <a:t> </a:t>
            </a:r>
          </a:p>
        </p:txBody>
      </p:sp>
    </p:spTree>
    <p:extLst>
      <p:ext uri="{BB962C8B-B14F-4D97-AF65-F5344CB8AC3E}">
        <p14:creationId xmlns:p14="http://schemas.microsoft.com/office/powerpoint/2010/main" val="14229317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noProof="1">
                <a:ea typeface="ＭＳ Ｐゴシック" pitchFamily="34" charset="-128"/>
              </a:rPr>
              <a:t>Fossil CO</a:t>
            </a:r>
            <a:r>
              <a:rPr lang="en-GB" altLang="en-US" baseline="-25000" noProof="1">
                <a:ea typeface="ＭＳ Ｐゴシック" pitchFamily="34" charset="-128"/>
              </a:rPr>
              <a:t>2</a:t>
            </a:r>
            <a:r>
              <a:rPr lang="en-GB" altLang="en-US" noProof="1">
                <a:ea typeface="ＭＳ Ｐゴシック" pitchFamily="34" charset="-128"/>
              </a:rPr>
              <a:t> emission intensity</a:t>
            </a:r>
            <a:endParaRPr lang="en-GB" noProof="1"/>
          </a:p>
        </p:txBody>
      </p:sp>
      <p:sp>
        <p:nvSpPr>
          <p:cNvPr id="3" name="Text Placeholder 2"/>
          <p:cNvSpPr>
            <a:spLocks noGrp="1"/>
          </p:cNvSpPr>
          <p:nvPr>
            <p:ph type="body" sz="quarter" idx="10"/>
          </p:nvPr>
        </p:nvSpPr>
        <p:spPr/>
        <p:txBody>
          <a:bodyPr>
            <a:normAutofit/>
          </a:bodyPr>
          <a:lstStyle/>
          <a:p>
            <a:r>
              <a:rPr lang="en-GB" noProof="1"/>
              <a:t>The 10 largest economies have a wide range of emission intensity of economic activity</a:t>
            </a:r>
          </a:p>
        </p:txBody>
      </p:sp>
      <p:sp>
        <p:nvSpPr>
          <p:cNvPr id="5" name="Text Placeholder 4"/>
          <p:cNvSpPr>
            <a:spLocks noGrp="1"/>
          </p:cNvSpPr>
          <p:nvPr>
            <p:ph type="body" sz="quarter" idx="12"/>
          </p:nvPr>
        </p:nvSpPr>
        <p:spPr/>
        <p:txBody>
          <a:bodyPr>
            <a:normAutofit/>
          </a:bodyPr>
          <a:lstStyle/>
          <a:p>
            <a:r>
              <a:rPr lang="en-GB" altLang="en-US" noProof="1">
                <a:latin typeface="+mj-lt"/>
                <a:ea typeface="ＭＳ Ｐゴシック" pitchFamily="34" charset="-128"/>
              </a:rPr>
              <a:t>Emission intensity: Fossil CO</a:t>
            </a:r>
            <a:r>
              <a:rPr lang="en-GB" altLang="en-US" baseline="-25000" noProof="1">
                <a:latin typeface="+mj-lt"/>
                <a:ea typeface="ＭＳ Ｐゴシック" pitchFamily="34" charset="-128"/>
              </a:rPr>
              <a:t>2</a:t>
            </a:r>
            <a:r>
              <a:rPr lang="en-GB" altLang="en-US" noProof="1">
                <a:latin typeface="+mj-lt"/>
                <a:ea typeface="ＭＳ Ｐゴシック" pitchFamily="34" charset="-128"/>
              </a:rPr>
              <a:t> emissions divided by Gross Domestic Product (GDP)</a:t>
            </a:r>
            <a:br>
              <a:rPr lang="en-GB" altLang="en-US" noProof="1">
                <a:latin typeface="+mj-lt"/>
                <a:ea typeface="ＭＳ Ｐゴシック" pitchFamily="34" charset="-128"/>
              </a:rPr>
            </a:br>
            <a:r>
              <a:rPr lang="en-GB" altLang="en-US" noProof="1">
                <a:latin typeface="+mj-lt"/>
                <a:ea typeface="ＭＳ Ｐゴシック" pitchFamily="34" charset="-128"/>
              </a:rPr>
              <a:t>Source: </a:t>
            </a:r>
            <a:r>
              <a:rPr lang="en-GB" altLang="en-US" noProof="1">
                <a:latin typeface="+mj-lt"/>
                <a:ea typeface="ＭＳ Ｐゴシック" pitchFamily="34" charset="-128"/>
                <a:hlinkClick r:id="rId3"/>
              </a:rPr>
              <a:t>Global Carbon Budget 2020</a:t>
            </a:r>
            <a:r>
              <a:rPr lang="en-GB" altLang="en-US" noProof="1">
                <a:latin typeface="+mj-lt"/>
                <a:ea typeface="ＭＳ Ｐゴシック" pitchFamily="34" charset="-128"/>
              </a:rPr>
              <a:t> </a:t>
            </a:r>
          </a:p>
        </p:txBody>
      </p:sp>
      <p:pic>
        <p:nvPicPr>
          <p:cNvPr id="9" name="Picture Placeholder 8">
            <a:extLst>
              <a:ext uri="{FF2B5EF4-FFF2-40B4-BE49-F238E27FC236}">
                <a16:creationId xmlns:a16="http://schemas.microsoft.com/office/drawing/2014/main" id="{B00DB806-FBC9-487B-9344-6AAD40E3970B}"/>
              </a:ext>
            </a:extLst>
          </p:cNvPr>
          <p:cNvPicPr>
            <a:picLocks noGrp="1" noChangeAspect="1"/>
          </p:cNvPicPr>
          <p:nvPr>
            <p:ph type="pic" sz="quarter" idx="4294967295"/>
          </p:nvPr>
        </p:nvPicPr>
        <p:blipFill>
          <a:blip r:embed="rId4"/>
          <a:srcRect/>
          <a:stretch/>
        </p:blipFill>
        <p:spPr>
          <a:xfrm>
            <a:off x="2064005" y="1506850"/>
            <a:ext cx="8080374" cy="4546301"/>
          </a:xfrm>
        </p:spPr>
      </p:pic>
    </p:spTree>
    <p:extLst>
      <p:ext uri="{BB962C8B-B14F-4D97-AF65-F5344CB8AC3E}">
        <p14:creationId xmlns:p14="http://schemas.microsoft.com/office/powerpoint/2010/main" val="19757093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1"/>
              <a:t>Fossil CO</a:t>
            </a:r>
            <a:r>
              <a:rPr lang="en-GB" baseline="-25000" noProof="1"/>
              <a:t>2</a:t>
            </a:r>
            <a:r>
              <a:rPr lang="en-GB" noProof="1"/>
              <a:t> Emissions per capita</a:t>
            </a:r>
          </a:p>
        </p:txBody>
      </p:sp>
      <p:sp>
        <p:nvSpPr>
          <p:cNvPr id="3" name="Text Placeholder 2"/>
          <p:cNvSpPr>
            <a:spLocks noGrp="1"/>
          </p:cNvSpPr>
          <p:nvPr>
            <p:ph type="body" sz="quarter" idx="10"/>
          </p:nvPr>
        </p:nvSpPr>
        <p:spPr/>
        <p:txBody>
          <a:bodyPr>
            <a:normAutofit/>
          </a:bodyPr>
          <a:lstStyle/>
          <a:p>
            <a:r>
              <a:rPr lang="en-GB" noProof="1"/>
              <a:t>The 10 most populous countries span a wide range of development and emissions per capita</a:t>
            </a:r>
          </a:p>
        </p:txBody>
      </p:sp>
      <p:sp>
        <p:nvSpPr>
          <p:cNvPr id="5" name="Text Placeholder 4"/>
          <p:cNvSpPr>
            <a:spLocks noGrp="1"/>
          </p:cNvSpPr>
          <p:nvPr>
            <p:ph type="body" sz="quarter" idx="12"/>
          </p:nvPr>
        </p:nvSpPr>
        <p:spPr/>
        <p:txBody>
          <a:bodyPr>
            <a:normAutofit/>
          </a:bodyPr>
          <a:lstStyle/>
          <a:p>
            <a:r>
              <a:rPr lang="en-GB" altLang="en-US" noProof="1">
                <a:ea typeface="ＭＳ Ｐゴシック" pitchFamily="34" charset="-128"/>
              </a:rPr>
              <a:t>Emission per capita: Fossil CO</a:t>
            </a:r>
            <a:r>
              <a:rPr lang="en-GB" altLang="en-US" baseline="-25000" noProof="1">
                <a:ea typeface="ＭＳ Ｐゴシック" pitchFamily="34" charset="-128"/>
              </a:rPr>
              <a:t>2</a:t>
            </a:r>
            <a:r>
              <a:rPr lang="en-GB" altLang="en-US" noProof="1">
                <a:ea typeface="ＭＳ Ｐゴシック" pitchFamily="34" charset="-128"/>
              </a:rPr>
              <a:t> emissions divided by population</a:t>
            </a:r>
            <a:br>
              <a:rPr lang="en-GB" altLang="en-US" noProof="1">
                <a:latin typeface="+mj-lt"/>
                <a:ea typeface="ＭＳ Ｐゴシック" pitchFamily="34" charset="-128"/>
              </a:rPr>
            </a:br>
            <a:r>
              <a:rPr lang="en-GB" altLang="en-US" noProof="1">
                <a:latin typeface="+mj-lt"/>
                <a:ea typeface="ＭＳ Ｐゴシック" pitchFamily="34" charset="-128"/>
              </a:rPr>
              <a:t>Source: </a:t>
            </a:r>
            <a:r>
              <a:rPr lang="en-GB" altLang="en-US" noProof="1">
                <a:latin typeface="+mj-lt"/>
                <a:ea typeface="ＭＳ Ｐゴシック" pitchFamily="34" charset="-128"/>
                <a:hlinkClick r:id="rId3"/>
              </a:rPr>
              <a:t>Global Carbon Budget 2020</a:t>
            </a:r>
            <a:r>
              <a:rPr lang="en-GB" altLang="en-US" noProof="1">
                <a:latin typeface="+mj-lt"/>
                <a:ea typeface="ＭＳ Ｐゴシック" pitchFamily="34" charset="-128"/>
              </a:rPr>
              <a:t> </a:t>
            </a:r>
          </a:p>
        </p:txBody>
      </p:sp>
      <p:pic>
        <p:nvPicPr>
          <p:cNvPr id="10" name="Picture Placeholder 9">
            <a:extLst>
              <a:ext uri="{FF2B5EF4-FFF2-40B4-BE49-F238E27FC236}">
                <a16:creationId xmlns:a16="http://schemas.microsoft.com/office/drawing/2014/main" id="{60E0DE32-FEA4-4B84-82EC-C76081653833}"/>
              </a:ext>
            </a:extLst>
          </p:cNvPr>
          <p:cNvPicPr>
            <a:picLocks noGrp="1" noChangeAspect="1"/>
          </p:cNvPicPr>
          <p:nvPr>
            <p:ph type="pic" sz="quarter" idx="4294967295"/>
          </p:nvPr>
        </p:nvPicPr>
        <p:blipFill>
          <a:blip r:embed="rId4"/>
          <a:srcRect/>
          <a:stretch/>
        </p:blipFill>
        <p:spPr>
          <a:xfrm>
            <a:off x="2064005" y="1506850"/>
            <a:ext cx="8080374" cy="4546301"/>
          </a:xfrm>
        </p:spPr>
      </p:pic>
    </p:spTree>
    <p:extLst>
      <p:ext uri="{BB962C8B-B14F-4D97-AF65-F5344CB8AC3E}">
        <p14:creationId xmlns:p14="http://schemas.microsoft.com/office/powerpoint/2010/main" val="9112933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3379788" y="119063"/>
            <a:ext cx="7288212" cy="508000"/>
          </a:xfrm>
        </p:spPr>
        <p:txBody>
          <a:bodyPr/>
          <a:lstStyle/>
          <a:p>
            <a:pPr eaLnBrk="1" hangingPunct="1"/>
            <a:r>
              <a:rPr lang="en-GB" altLang="en-US" noProof="1">
                <a:ea typeface="ＭＳ Ｐゴシック" pitchFamily="34" charset="-128"/>
              </a:rPr>
              <a:t>Alternative rankings of countries</a:t>
            </a:r>
          </a:p>
        </p:txBody>
      </p:sp>
      <p:sp>
        <p:nvSpPr>
          <p:cNvPr id="28674" name="Text Placeholder 2"/>
          <p:cNvSpPr>
            <a:spLocks noGrp="1"/>
          </p:cNvSpPr>
          <p:nvPr>
            <p:ph type="body" sz="quarter" idx="10"/>
          </p:nvPr>
        </p:nvSpPr>
        <p:spPr>
          <a:xfrm>
            <a:off x="1955800" y="823913"/>
            <a:ext cx="8280400" cy="684212"/>
          </a:xfrm>
        </p:spPr>
        <p:txBody>
          <a:bodyPr/>
          <a:lstStyle/>
          <a:p>
            <a:r>
              <a:rPr lang="en-GB" altLang="en-US" noProof="1">
                <a:ea typeface="ＭＳ Ｐゴシック" pitchFamily="34" charset="-128"/>
              </a:rPr>
              <a:t>The responsibility of individual countries depends on perspective.</a:t>
            </a:r>
            <a:br>
              <a:rPr lang="en-GB" altLang="en-US" noProof="1">
                <a:ea typeface="ＭＳ Ｐゴシック" pitchFamily="34" charset="-128"/>
              </a:rPr>
            </a:br>
            <a:r>
              <a:rPr lang="en-GB" altLang="en-US" noProof="1">
                <a:ea typeface="ＭＳ Ｐゴシック" pitchFamily="34" charset="-128"/>
              </a:rPr>
              <a:t>Bars indicate fossil CO</a:t>
            </a:r>
            <a:r>
              <a:rPr lang="en-GB" altLang="en-US" baseline="-25000" noProof="1">
                <a:ea typeface="ＭＳ Ｐゴシック" pitchFamily="34" charset="-128"/>
              </a:rPr>
              <a:t>2</a:t>
            </a:r>
            <a:r>
              <a:rPr lang="en-GB" altLang="en-US" noProof="1">
                <a:ea typeface="ＭＳ Ｐゴシック" pitchFamily="34" charset="-128"/>
              </a:rPr>
              <a:t> emissions, population, and GDP.</a:t>
            </a:r>
          </a:p>
        </p:txBody>
      </p:sp>
      <p:sp>
        <p:nvSpPr>
          <p:cNvPr id="28675" name="Text Placeholder 4"/>
          <p:cNvSpPr>
            <a:spLocks noGrp="1"/>
          </p:cNvSpPr>
          <p:nvPr>
            <p:ph type="body" sz="quarter" idx="12"/>
          </p:nvPr>
        </p:nvSpPr>
        <p:spPr>
          <a:xfrm>
            <a:off x="1712922" y="5692784"/>
            <a:ext cx="8766175" cy="1077913"/>
          </a:xfrm>
        </p:spPr>
        <p:txBody>
          <a:bodyPr>
            <a:normAutofit/>
          </a:bodyPr>
          <a:lstStyle/>
          <a:p>
            <a:pPr>
              <a:spcBef>
                <a:spcPts val="0"/>
              </a:spcBef>
            </a:pPr>
            <a:r>
              <a:rPr lang="en-GB" altLang="en-US" noProof="1">
                <a:ea typeface="ＭＳ Ｐゴシック" pitchFamily="34" charset="-128"/>
              </a:rPr>
              <a:t>GDP: Gross Domestic Product in Market Exchange Rates (MER) and Purchasing Power Parity (PPP)</a:t>
            </a:r>
            <a:br>
              <a:rPr lang="en-GB" altLang="en-US" noProof="1">
                <a:ea typeface="ＭＳ Ｐゴシック" pitchFamily="34" charset="-128"/>
              </a:rPr>
            </a:br>
            <a:r>
              <a:rPr lang="en-GB" altLang="en-US" noProof="1">
                <a:ea typeface="ＭＳ Ｐゴシック" pitchFamily="34" charset="-128"/>
              </a:rPr>
              <a:t>Source: </a:t>
            </a:r>
            <a:r>
              <a:rPr lang="en-GB" altLang="en-US" noProof="1">
                <a:solidFill>
                  <a:srgbClr val="FF0000"/>
                </a:solidFill>
                <a:ea typeface="ＭＳ Ｐゴシック" pitchFamily="34" charset="-128"/>
                <a:hlinkClick r:id="rId3"/>
              </a:rPr>
              <a:t>CDIAC</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solidFill>
                  <a:srgbClr val="000000"/>
                </a:solidFill>
                <a:ea typeface="ＭＳ Ｐゴシック" pitchFamily="34" charset="-128"/>
                <a:hlinkClick r:id="rId4"/>
              </a:rPr>
              <a:t>United Nations</a:t>
            </a:r>
            <a:r>
              <a:rPr lang="en-GB" altLang="en-US" noProof="1">
                <a:ea typeface="ＭＳ Ｐゴシック" pitchFamily="34" charset="-128"/>
              </a:rPr>
              <a:t>; </a:t>
            </a:r>
            <a:r>
              <a:rPr lang="en-GB" altLang="en-US" noProof="1">
                <a:ea typeface="ＭＳ Ｐゴシック" pitchFamily="34" charset="-128"/>
                <a:hlinkClick r:id="rId5"/>
              </a:rPr>
              <a:t>Friedlingstein et al 2020</a:t>
            </a:r>
            <a:r>
              <a:rPr lang="en-GB" altLang="en-US" noProof="1">
                <a:ea typeface="ＭＳ Ｐゴシック" pitchFamily="34" charset="-128"/>
              </a:rPr>
              <a:t>; </a:t>
            </a:r>
            <a:r>
              <a:rPr lang="en-GB" altLang="en-US" noProof="1">
                <a:ea typeface="ＭＳ Ｐゴシック" pitchFamily="34" charset="-128"/>
                <a:hlinkClick r:id="rId6"/>
              </a:rPr>
              <a:t>Global Carbon Budget 2020</a:t>
            </a:r>
            <a:endParaRPr lang="en-GB" altLang="en-US" noProof="1">
              <a:ea typeface="ＭＳ Ｐゴシック" pitchFamily="34" charset="-128"/>
            </a:endParaRPr>
          </a:p>
        </p:txBody>
      </p:sp>
      <p:pic>
        <p:nvPicPr>
          <p:cNvPr id="7" name="Picture Placeholder 6">
            <a:extLst>
              <a:ext uri="{FF2B5EF4-FFF2-40B4-BE49-F238E27FC236}">
                <a16:creationId xmlns:a16="http://schemas.microsoft.com/office/drawing/2014/main" id="{1BC52997-7924-4DCD-B777-BDB2309B471F}"/>
              </a:ext>
            </a:extLst>
          </p:cNvPr>
          <p:cNvPicPr>
            <a:picLocks noGrp="1" noChangeAspect="1"/>
          </p:cNvPicPr>
          <p:nvPr>
            <p:ph type="pic" sz="quarter" idx="4294967295"/>
          </p:nvPr>
        </p:nvPicPr>
        <p:blipFill>
          <a:blip r:embed="rId7"/>
          <a:srcRect/>
          <a:stretch/>
        </p:blipFill>
        <p:spPr>
          <a:xfrm>
            <a:off x="2064005" y="1506850"/>
            <a:ext cx="8080374" cy="4546301"/>
          </a:xfrm>
        </p:spPr>
      </p:pic>
    </p:spTree>
    <p:extLst>
      <p:ext uri="{BB962C8B-B14F-4D97-AF65-F5344CB8AC3E}">
        <p14:creationId xmlns:p14="http://schemas.microsoft.com/office/powerpoint/2010/main" val="41702675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1"/>
              <a:t>Breakdown of global fossil CO</a:t>
            </a:r>
            <a:r>
              <a:rPr lang="en-GB" baseline="-25000" noProof="1"/>
              <a:t>2</a:t>
            </a:r>
            <a:r>
              <a:rPr lang="en-GB" noProof="1"/>
              <a:t> emissions by country</a:t>
            </a:r>
          </a:p>
        </p:txBody>
      </p:sp>
      <p:sp>
        <p:nvSpPr>
          <p:cNvPr id="3" name="Text Placeholder 2"/>
          <p:cNvSpPr>
            <a:spLocks noGrp="1"/>
          </p:cNvSpPr>
          <p:nvPr>
            <p:ph type="body" sz="quarter" idx="10"/>
          </p:nvPr>
        </p:nvSpPr>
        <p:spPr/>
        <p:txBody>
          <a:bodyPr>
            <a:normAutofit/>
          </a:bodyPr>
          <a:lstStyle/>
          <a:p>
            <a:r>
              <a:rPr lang="en-GB" noProof="1"/>
              <a:t>Emissions in OECD countries have increased by 1% since 1990, despite declining 13% from their maximum in 2007</a:t>
            </a:r>
            <a:br>
              <a:rPr lang="en-GB" noProof="1"/>
            </a:br>
            <a:r>
              <a:rPr lang="en-GB" noProof="1"/>
              <a:t>Emissions in non-OECD countries have more than doubled since 1990</a:t>
            </a:r>
          </a:p>
        </p:txBody>
      </p:sp>
      <p:sp>
        <p:nvSpPr>
          <p:cNvPr id="5" name="Text Placeholder 4"/>
          <p:cNvSpPr>
            <a:spLocks noGrp="1"/>
          </p:cNvSpPr>
          <p:nvPr>
            <p:ph type="body" sz="quarter" idx="12"/>
          </p:nvPr>
        </p:nvSpPr>
        <p:spPr/>
        <p:txBody>
          <a:bodyPr>
            <a:normAutofit/>
          </a:bodyPr>
          <a:lstStyle/>
          <a:p>
            <a:pPr>
              <a:spcBef>
                <a:spcPts val="0"/>
              </a:spcBef>
            </a:pPr>
            <a:r>
              <a:rPr lang="en-GB" altLang="en-US" noProof="1">
                <a:ea typeface="ＭＳ Ｐゴシック" pitchFamily="34" charset="-128"/>
              </a:rPr>
              <a:t>Source: </a:t>
            </a:r>
            <a:r>
              <a:rPr lang="en-GB" altLang="en-US" noProof="1">
                <a:ea typeface="ＭＳ Ｐゴシック" pitchFamily="34" charset="-128"/>
                <a:hlinkClick r:id="rId3"/>
              </a:rPr>
              <a:t>CDIAC</a:t>
            </a:r>
            <a:r>
              <a:rPr lang="en-GB" altLang="en-US" noProof="1">
                <a:ea typeface="ＭＳ Ｐゴシック" pitchFamily="34" charset="-128"/>
              </a:rPr>
              <a:t>; </a:t>
            </a:r>
            <a:r>
              <a:rPr lang="en-GB" altLang="en-US" noProof="1">
                <a:ea typeface="ＭＳ Ｐゴシック" pitchFamily="34" charset="-128"/>
                <a:hlinkClick r:id="rId4"/>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5"/>
              </a:rPr>
              <a:t>Global Carbon Budget 2020</a:t>
            </a:r>
            <a:endParaRPr lang="en-GB" altLang="en-US" noProof="1">
              <a:ea typeface="ＭＳ Ｐゴシック" pitchFamily="34" charset="-128"/>
            </a:endParaRPr>
          </a:p>
        </p:txBody>
      </p:sp>
      <p:pic>
        <p:nvPicPr>
          <p:cNvPr id="10" name="Picture Placeholder 9">
            <a:extLst>
              <a:ext uri="{FF2B5EF4-FFF2-40B4-BE49-F238E27FC236}">
                <a16:creationId xmlns:a16="http://schemas.microsoft.com/office/drawing/2014/main" id="{46978C14-544F-42E4-868D-35364CDD37C6}"/>
              </a:ext>
            </a:extLst>
          </p:cNvPr>
          <p:cNvPicPr>
            <a:picLocks noGrp="1" noChangeAspect="1"/>
          </p:cNvPicPr>
          <p:nvPr>
            <p:ph type="pic" sz="quarter" idx="4294967295"/>
          </p:nvPr>
        </p:nvPicPr>
        <p:blipFill>
          <a:blip r:embed="rId6"/>
          <a:srcRect/>
          <a:stretch/>
        </p:blipFill>
        <p:spPr>
          <a:xfrm>
            <a:off x="2064005" y="1506850"/>
            <a:ext cx="8080374" cy="4546301"/>
          </a:xfrm>
        </p:spPr>
      </p:pic>
    </p:spTree>
    <p:extLst>
      <p:ext uri="{BB962C8B-B14F-4D97-AF65-F5344CB8AC3E}">
        <p14:creationId xmlns:p14="http://schemas.microsoft.com/office/powerpoint/2010/main" val="32376838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80108" y="119647"/>
            <a:ext cx="7287892" cy="506849"/>
          </a:xfrm>
        </p:spPr>
        <p:txBody>
          <a:bodyPr>
            <a:normAutofit/>
          </a:bodyPr>
          <a:lstStyle/>
          <a:p>
            <a:r>
              <a:rPr lang="en-GB" altLang="en-US" noProof="1">
                <a:ea typeface="ＭＳ Ｐゴシック" pitchFamily="34" charset="-128"/>
              </a:rPr>
              <a:t>Fossil CO</a:t>
            </a:r>
            <a:r>
              <a:rPr lang="en-GB" altLang="en-US" baseline="-25000" noProof="1">
                <a:ea typeface="ＭＳ Ｐゴシック" pitchFamily="34" charset="-128"/>
              </a:rPr>
              <a:t>2</a:t>
            </a:r>
            <a:r>
              <a:rPr lang="en-GB" altLang="en-US" noProof="1">
                <a:ea typeface="ＭＳ Ｐゴシック" pitchFamily="34" charset="-128"/>
              </a:rPr>
              <a:t> emissions by continent</a:t>
            </a:r>
            <a:endParaRPr lang="en-GB" noProof="1"/>
          </a:p>
        </p:txBody>
      </p:sp>
      <p:sp>
        <p:nvSpPr>
          <p:cNvPr id="3" name="Text Placeholder 2"/>
          <p:cNvSpPr>
            <a:spLocks noGrp="1"/>
          </p:cNvSpPr>
          <p:nvPr>
            <p:ph type="body" sz="quarter" idx="10"/>
          </p:nvPr>
        </p:nvSpPr>
        <p:spPr/>
        <p:txBody>
          <a:bodyPr rtlCol="0">
            <a:normAutofit/>
          </a:bodyPr>
          <a:lstStyle/>
          <a:p>
            <a:pPr>
              <a:defRPr/>
            </a:pPr>
            <a:r>
              <a:rPr lang="en-GB" altLang="en-US" noProof="1">
                <a:ea typeface="ＭＳ Ｐゴシック" pitchFamily="34" charset="-128"/>
              </a:rPr>
              <a:t>Asia dominates global fossil CO</a:t>
            </a:r>
            <a:r>
              <a:rPr lang="en-GB" altLang="en-US" baseline="-25000" noProof="1">
                <a:ea typeface="ＭＳ Ｐゴシック" pitchFamily="34" charset="-128"/>
              </a:rPr>
              <a:t>2</a:t>
            </a:r>
            <a:r>
              <a:rPr lang="en-GB" altLang="en-US" noProof="1">
                <a:ea typeface="ＭＳ Ｐゴシック" pitchFamily="34" charset="-128"/>
              </a:rPr>
              <a:t> emissions, while emissions in North America</a:t>
            </a:r>
            <a:br>
              <a:rPr lang="en-GB" altLang="en-US" noProof="1">
                <a:ea typeface="ＭＳ Ｐゴシック" pitchFamily="34" charset="-128"/>
              </a:rPr>
            </a:br>
            <a:r>
              <a:rPr lang="en-GB" altLang="en-US" noProof="1">
                <a:ea typeface="ＭＳ Ｐゴシック" pitchFamily="34" charset="-128"/>
              </a:rPr>
              <a:t>are of similar size to those in Europe, and the Middle East is growing rapidly.</a:t>
            </a:r>
          </a:p>
        </p:txBody>
      </p:sp>
      <p:sp>
        <p:nvSpPr>
          <p:cNvPr id="14339" name="Text Placeholder 4"/>
          <p:cNvSpPr>
            <a:spLocks noGrp="1"/>
          </p:cNvSpPr>
          <p:nvPr>
            <p:ph type="body" sz="quarter" idx="12"/>
          </p:nvPr>
        </p:nvSpPr>
        <p:spPr/>
        <p:txBody>
          <a:bodyPr>
            <a:normAutofit/>
          </a:bodyPr>
          <a:lstStyle/>
          <a:p>
            <a:endParaRPr lang="en-GB" altLang="en-US" noProof="1">
              <a:ea typeface="ＭＳ Ｐゴシック" pitchFamily="34" charset="-128"/>
            </a:endParaRPr>
          </a:p>
          <a:p>
            <a:pPr>
              <a:spcBef>
                <a:spcPts val="0"/>
              </a:spcBef>
            </a:pPr>
            <a:r>
              <a:rPr lang="en-GB" altLang="en-US" noProof="1">
                <a:ea typeface="ＭＳ Ｐゴシック" pitchFamily="34" charset="-128"/>
              </a:rPr>
              <a:t>Source: </a:t>
            </a:r>
            <a:r>
              <a:rPr lang="en-GB" altLang="en-US" noProof="1">
                <a:ea typeface="ＭＳ Ｐゴシック" pitchFamily="34" charset="-128"/>
                <a:hlinkClick r:id="rId3"/>
              </a:rPr>
              <a:t>CDIAC</a:t>
            </a:r>
            <a:r>
              <a:rPr lang="en-GB" altLang="en-US" noProof="1">
                <a:ea typeface="ＭＳ Ｐゴシック" pitchFamily="34" charset="-128"/>
              </a:rPr>
              <a:t>; </a:t>
            </a:r>
            <a:r>
              <a:rPr lang="en-GB" altLang="en-US" noProof="1">
                <a:ea typeface="ＭＳ Ｐゴシック" pitchFamily="34" charset="-128"/>
                <a:hlinkClick r:id="rId4"/>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5"/>
              </a:rPr>
              <a:t>Global Carbon Budget 2020</a:t>
            </a:r>
            <a:endParaRPr lang="en-GB" altLang="en-US" noProof="1">
              <a:ea typeface="ＭＳ Ｐゴシック" pitchFamily="34" charset="-128"/>
            </a:endParaRPr>
          </a:p>
        </p:txBody>
      </p:sp>
      <p:pic>
        <p:nvPicPr>
          <p:cNvPr id="11" name="Picture Placeholder 10">
            <a:extLst>
              <a:ext uri="{FF2B5EF4-FFF2-40B4-BE49-F238E27FC236}">
                <a16:creationId xmlns:a16="http://schemas.microsoft.com/office/drawing/2014/main" id="{30D80B5E-9E46-4497-8FEB-C88CEF4769B2}"/>
              </a:ext>
            </a:extLst>
          </p:cNvPr>
          <p:cNvPicPr>
            <a:picLocks noGrp="1" noChangeAspect="1"/>
          </p:cNvPicPr>
          <p:nvPr>
            <p:ph type="pic" sz="quarter" idx="4294967295"/>
          </p:nvPr>
        </p:nvPicPr>
        <p:blipFill>
          <a:blip r:embed="rId6"/>
          <a:srcRect/>
          <a:stretch/>
        </p:blipFill>
        <p:spPr>
          <a:xfrm>
            <a:off x="2064005" y="1506850"/>
            <a:ext cx="8080374" cy="4546300"/>
          </a:xfrm>
        </p:spPr>
      </p:pic>
    </p:spTree>
    <p:extLst>
      <p:ext uri="{BB962C8B-B14F-4D97-AF65-F5344CB8AC3E}">
        <p14:creationId xmlns:p14="http://schemas.microsoft.com/office/powerpoint/2010/main" val="3746881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80108" y="119647"/>
            <a:ext cx="7287892" cy="506849"/>
          </a:xfrm>
        </p:spPr>
        <p:txBody>
          <a:bodyPr>
            <a:normAutofit/>
          </a:bodyPr>
          <a:lstStyle/>
          <a:p>
            <a:r>
              <a:rPr lang="en-GB" altLang="en-US" noProof="1">
                <a:ea typeface="ＭＳ Ｐゴシック" pitchFamily="34" charset="-128"/>
              </a:rPr>
              <a:t>Fossil CO</a:t>
            </a:r>
            <a:r>
              <a:rPr lang="en-GB" altLang="en-US" baseline="-25000" noProof="1">
                <a:ea typeface="ＭＳ Ｐゴシック" pitchFamily="34" charset="-128"/>
              </a:rPr>
              <a:t>2</a:t>
            </a:r>
            <a:r>
              <a:rPr lang="en-GB" altLang="en-US" noProof="1">
                <a:ea typeface="ＭＳ Ｐゴシック" pitchFamily="34" charset="-128"/>
              </a:rPr>
              <a:t> emissions by continent: per capita</a:t>
            </a:r>
            <a:endParaRPr lang="en-GB" noProof="1"/>
          </a:p>
        </p:txBody>
      </p:sp>
      <p:sp>
        <p:nvSpPr>
          <p:cNvPr id="3" name="Text Placeholder 2"/>
          <p:cNvSpPr>
            <a:spLocks noGrp="1"/>
          </p:cNvSpPr>
          <p:nvPr>
            <p:ph type="body" sz="quarter" idx="10"/>
          </p:nvPr>
        </p:nvSpPr>
        <p:spPr/>
        <p:txBody>
          <a:bodyPr rtlCol="0">
            <a:normAutofit/>
          </a:bodyPr>
          <a:lstStyle/>
          <a:p>
            <a:pPr>
              <a:defRPr/>
            </a:pPr>
            <a:r>
              <a:rPr lang="en-GB" altLang="en-US" noProof="1">
                <a:ea typeface="ＭＳ Ｐゴシック" pitchFamily="34" charset="-128"/>
              </a:rPr>
              <a:t>Oceania and North America have the highest per capita emissions, while the Middle East has recently overtaken Europe. </a:t>
            </a:r>
            <a:br>
              <a:rPr lang="en-GB" altLang="en-US" noProof="1">
                <a:ea typeface="ＭＳ Ｐゴシック" pitchFamily="34" charset="-128"/>
              </a:rPr>
            </a:br>
            <a:r>
              <a:rPr lang="en-GB" altLang="en-US" noProof="1">
                <a:ea typeface="ＭＳ Ｐゴシック" pitchFamily="34" charset="-128"/>
              </a:rPr>
              <a:t>Africa has by far the lowest emissions per capita.</a:t>
            </a:r>
          </a:p>
        </p:txBody>
      </p:sp>
      <p:sp>
        <p:nvSpPr>
          <p:cNvPr id="14339" name="Text Placeholder 4"/>
          <p:cNvSpPr>
            <a:spLocks noGrp="1"/>
          </p:cNvSpPr>
          <p:nvPr>
            <p:ph type="body" sz="quarter" idx="12"/>
          </p:nvPr>
        </p:nvSpPr>
        <p:spPr/>
        <p:txBody>
          <a:bodyPr>
            <a:normAutofit/>
          </a:bodyPr>
          <a:lstStyle/>
          <a:p>
            <a:endParaRPr lang="en-GB" altLang="en-US" noProof="1">
              <a:ea typeface="ＭＳ Ｐゴシック" pitchFamily="34" charset="-128"/>
            </a:endParaRPr>
          </a:p>
          <a:p>
            <a:pPr>
              <a:spcBef>
                <a:spcPts val="0"/>
              </a:spcBef>
            </a:pPr>
            <a:r>
              <a:rPr lang="en-GB" altLang="en-US" noProof="1">
                <a:ea typeface="ＭＳ Ｐゴシック" pitchFamily="34" charset="-128"/>
              </a:rPr>
              <a:t>The global average was 4.8 tonnes per capita in 2018.</a:t>
            </a:r>
          </a:p>
          <a:p>
            <a:pPr>
              <a:spcBef>
                <a:spcPts val="0"/>
              </a:spcBef>
            </a:pPr>
            <a:r>
              <a:rPr lang="en-GB" altLang="en-US" noProof="1">
                <a:ea typeface="ＭＳ Ｐゴシック" pitchFamily="34" charset="-128"/>
              </a:rPr>
              <a:t>Source: </a:t>
            </a:r>
            <a:r>
              <a:rPr lang="en-GB" altLang="en-US" noProof="1">
                <a:ea typeface="ＭＳ Ｐゴシック" pitchFamily="34" charset="-128"/>
                <a:hlinkClick r:id="rId3"/>
              </a:rPr>
              <a:t>CDIAC</a:t>
            </a:r>
            <a:r>
              <a:rPr lang="en-GB" altLang="en-US" noProof="1">
                <a:ea typeface="ＭＳ Ｐゴシック" pitchFamily="34" charset="-128"/>
              </a:rPr>
              <a:t>; </a:t>
            </a:r>
            <a:r>
              <a:rPr lang="en-GB" altLang="en-US" noProof="1">
                <a:ea typeface="ＭＳ Ｐゴシック" pitchFamily="34" charset="-128"/>
                <a:hlinkClick r:id="rId4"/>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5"/>
              </a:rPr>
              <a:t>Global Carbon Budget 2020</a:t>
            </a:r>
            <a:endParaRPr lang="en-GB" altLang="en-US" noProof="1">
              <a:ea typeface="ＭＳ Ｐゴシック" pitchFamily="34" charset="-128"/>
            </a:endParaRPr>
          </a:p>
        </p:txBody>
      </p:sp>
      <p:pic>
        <p:nvPicPr>
          <p:cNvPr id="9" name="Picture Placeholder 8">
            <a:extLst>
              <a:ext uri="{FF2B5EF4-FFF2-40B4-BE49-F238E27FC236}">
                <a16:creationId xmlns:a16="http://schemas.microsoft.com/office/drawing/2014/main" id="{B220CCC0-3EEE-471D-A498-917CB8E4672D}"/>
              </a:ext>
            </a:extLst>
          </p:cNvPr>
          <p:cNvPicPr>
            <a:picLocks noGrp="1" noChangeAspect="1"/>
          </p:cNvPicPr>
          <p:nvPr>
            <p:ph type="pic" sz="quarter" idx="4294967295"/>
          </p:nvPr>
        </p:nvPicPr>
        <p:blipFill>
          <a:blip r:embed="rId6"/>
          <a:srcRect/>
          <a:stretch/>
        </p:blipFill>
        <p:spPr>
          <a:xfrm>
            <a:off x="2064005" y="1506850"/>
            <a:ext cx="8080374" cy="4546300"/>
          </a:xfrm>
        </p:spPr>
      </p:pic>
    </p:spTree>
    <p:extLst>
      <p:ext uri="{BB962C8B-B14F-4D97-AF65-F5344CB8AC3E}">
        <p14:creationId xmlns:p14="http://schemas.microsoft.com/office/powerpoint/2010/main" val="22850144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noProof="1"/>
              <a:t>Additional Figures</a:t>
            </a:r>
            <a:br>
              <a:rPr lang="en-GB" noProof="1"/>
            </a:br>
            <a:r>
              <a:rPr lang="en-GB" altLang="en-US" noProof="1">
                <a:ea typeface="ＭＳ Ｐゴシック" pitchFamily="34" charset="-128"/>
              </a:rPr>
              <a:t>Consumption-based Emissions</a:t>
            </a:r>
            <a:endParaRPr lang="en-GB" noProof="1"/>
          </a:p>
        </p:txBody>
      </p:sp>
      <p:sp>
        <p:nvSpPr>
          <p:cNvPr id="6" name="Text Placeholder 5"/>
          <p:cNvSpPr>
            <a:spLocks noGrp="1"/>
          </p:cNvSpPr>
          <p:nvPr>
            <p:ph type="body" sz="quarter" idx="10"/>
          </p:nvPr>
        </p:nvSpPr>
        <p:spPr/>
        <p:txBody>
          <a:bodyPr>
            <a:normAutofit fontScale="70000" lnSpcReduction="20000"/>
          </a:bodyPr>
          <a:lstStyle/>
          <a:p>
            <a:r>
              <a:rPr lang="en-GB" altLang="en-US" noProof="1">
                <a:ea typeface="ＭＳ Ｐゴシック" pitchFamily="34" charset="-128"/>
              </a:rPr>
              <a:t>Consumption–based emissions allocate emissions to the location that goods and services are consumed</a:t>
            </a:r>
          </a:p>
          <a:p>
            <a:endParaRPr lang="en-GB" altLang="en-US" noProof="1">
              <a:ea typeface="ＭＳ Ｐゴシック" pitchFamily="34" charset="-128"/>
            </a:endParaRPr>
          </a:p>
          <a:p>
            <a:r>
              <a:rPr lang="en-GB" altLang="en-US" noProof="1">
                <a:ea typeface="ＭＳ Ｐゴシック" pitchFamily="34" charset="-128"/>
              </a:rPr>
              <a:t> Consumption-based emissions = Production/Territorial-based emissions minus emissions embodied in exports plus the emissions embodied in imports</a:t>
            </a:r>
          </a:p>
          <a:p>
            <a:endParaRPr lang="en-GB" noProof="1"/>
          </a:p>
        </p:txBody>
      </p:sp>
    </p:spTree>
    <p:extLst>
      <p:ext uri="{BB962C8B-B14F-4D97-AF65-F5344CB8AC3E}">
        <p14:creationId xmlns:p14="http://schemas.microsoft.com/office/powerpoint/2010/main" val="29772541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noProof="1"/>
              <a:t>Consumption-based emissions (carbon footprint)</a:t>
            </a:r>
          </a:p>
        </p:txBody>
      </p:sp>
      <p:sp>
        <p:nvSpPr>
          <p:cNvPr id="4" name="Text Placeholder 3"/>
          <p:cNvSpPr>
            <a:spLocks noGrp="1"/>
          </p:cNvSpPr>
          <p:nvPr>
            <p:ph type="body" sz="quarter" idx="10"/>
          </p:nvPr>
        </p:nvSpPr>
        <p:spPr/>
        <p:txBody>
          <a:bodyPr>
            <a:normAutofit/>
          </a:bodyPr>
          <a:lstStyle/>
          <a:p>
            <a:r>
              <a:rPr lang="en-GB" noProof="1"/>
              <a:t>Allocating fossil CO</a:t>
            </a:r>
            <a:r>
              <a:rPr lang="en-GB" baseline="-25000" noProof="1"/>
              <a:t>2</a:t>
            </a:r>
            <a:r>
              <a:rPr lang="en-GB" noProof="1"/>
              <a:t> emissions to consumption provides an alternative perspective.</a:t>
            </a:r>
            <a:br>
              <a:rPr lang="en-GB" noProof="1"/>
            </a:br>
            <a:r>
              <a:rPr lang="en-GB" noProof="1"/>
              <a:t>USA and EU28 are net importers of embodied emissions, China and India are net exporters.</a:t>
            </a:r>
          </a:p>
        </p:txBody>
      </p:sp>
      <p:sp>
        <p:nvSpPr>
          <p:cNvPr id="5" name="Text Placeholder 4"/>
          <p:cNvSpPr>
            <a:spLocks noGrp="1"/>
          </p:cNvSpPr>
          <p:nvPr>
            <p:ph type="body" sz="quarter" idx="12"/>
          </p:nvPr>
        </p:nvSpPr>
        <p:spPr/>
        <p:txBody>
          <a:bodyPr>
            <a:normAutofit/>
          </a:bodyPr>
          <a:lstStyle/>
          <a:p>
            <a:pPr>
              <a:spcBef>
                <a:spcPts val="0"/>
              </a:spcBef>
            </a:pPr>
            <a:r>
              <a:rPr lang="en-GB" noProof="1"/>
              <a:t>Consumption-based emissions are calculated by adjusting the </a:t>
            </a:r>
          </a:p>
          <a:p>
            <a:pPr>
              <a:spcBef>
                <a:spcPts val="0"/>
              </a:spcBef>
            </a:pPr>
            <a:r>
              <a:rPr lang="en-GB" noProof="1"/>
              <a:t>standard production-based emissions to account for international trade</a:t>
            </a:r>
            <a:br>
              <a:rPr lang="en-GB" noProof="1"/>
            </a:br>
            <a:r>
              <a:rPr lang="en-GB" noProof="1"/>
              <a:t>Source: </a:t>
            </a:r>
            <a:r>
              <a:rPr lang="en-GB" altLang="en-US" noProof="1">
                <a:ea typeface="ＭＳ Ｐゴシック" pitchFamily="34" charset="-128"/>
                <a:hlinkClick r:id="rId2"/>
              </a:rPr>
              <a:t>Peters et al 2011</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3"/>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4"/>
              </a:rPr>
              <a:t>Global Carbon Project 2019</a:t>
            </a:r>
            <a:endParaRPr lang="en-GB" noProof="1"/>
          </a:p>
        </p:txBody>
      </p:sp>
      <p:pic>
        <p:nvPicPr>
          <p:cNvPr id="10" name="Picture Placeholder 9">
            <a:extLst>
              <a:ext uri="{FF2B5EF4-FFF2-40B4-BE49-F238E27FC236}">
                <a16:creationId xmlns:a16="http://schemas.microsoft.com/office/drawing/2014/main" id="{9E959F3C-A410-491D-A7FE-317847D07EDD}"/>
              </a:ext>
            </a:extLst>
          </p:cNvPr>
          <p:cNvPicPr>
            <a:picLocks noGrp="1" noChangeAspect="1"/>
          </p:cNvPicPr>
          <p:nvPr>
            <p:ph type="pic" sz="quarter" idx="4294967295"/>
          </p:nvPr>
        </p:nvPicPr>
        <p:blipFill>
          <a:blip r:embed="rId5"/>
          <a:srcRect/>
          <a:stretch/>
        </p:blipFill>
        <p:spPr>
          <a:xfrm>
            <a:off x="2064005" y="1506850"/>
            <a:ext cx="8080374" cy="4546300"/>
          </a:xfrm>
        </p:spPr>
      </p:pic>
    </p:spTree>
    <p:extLst>
      <p:ext uri="{BB962C8B-B14F-4D97-AF65-F5344CB8AC3E}">
        <p14:creationId xmlns:p14="http://schemas.microsoft.com/office/powerpoint/2010/main" val="3158737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3379788" y="119063"/>
            <a:ext cx="7288212" cy="508000"/>
          </a:xfrm>
        </p:spPr>
        <p:txBody>
          <a:bodyPr/>
          <a:lstStyle/>
          <a:p>
            <a:r>
              <a:rPr lang="en-GB" altLang="en-US" noProof="1">
                <a:ea typeface="ＭＳ Ｐゴシック" pitchFamily="34" charset="-128"/>
              </a:rPr>
              <a:t>Atmospheric concentration</a:t>
            </a:r>
          </a:p>
        </p:txBody>
      </p:sp>
      <p:sp>
        <p:nvSpPr>
          <p:cNvPr id="3" name="Text Placeholder 2"/>
          <p:cNvSpPr>
            <a:spLocks noGrp="1"/>
          </p:cNvSpPr>
          <p:nvPr>
            <p:ph type="body" sz="quarter" idx="10"/>
          </p:nvPr>
        </p:nvSpPr>
        <p:spPr>
          <a:xfrm>
            <a:off x="1524008" y="823913"/>
            <a:ext cx="9144001" cy="684212"/>
          </a:xfrm>
        </p:spPr>
        <p:txBody>
          <a:bodyPr rtlCol="0">
            <a:noAutofit/>
          </a:bodyPr>
          <a:lstStyle/>
          <a:p>
            <a:pPr>
              <a:defRPr/>
            </a:pPr>
            <a:r>
              <a:rPr lang="en-GB" altLang="en-US" noProof="1">
                <a:ea typeface="ＭＳ Ｐゴシック" pitchFamily="34" charset="-128"/>
              </a:rPr>
              <a:t>The global CO</a:t>
            </a:r>
            <a:r>
              <a:rPr lang="en-GB" altLang="en-US" baseline="-25000" noProof="1">
                <a:ea typeface="ＭＳ Ｐゴシック" pitchFamily="34" charset="-128"/>
              </a:rPr>
              <a:t>2</a:t>
            </a:r>
            <a:r>
              <a:rPr lang="en-GB" altLang="en-US" noProof="1">
                <a:ea typeface="ＭＳ Ｐゴシック" pitchFamily="34" charset="-128"/>
              </a:rPr>
              <a:t> concentration increased from ~277 ppm in 1750 to 410 ppm in 2019 (up 48%)</a:t>
            </a:r>
          </a:p>
        </p:txBody>
      </p:sp>
      <p:sp>
        <p:nvSpPr>
          <p:cNvPr id="30723" name="Text Placeholder 4"/>
          <p:cNvSpPr>
            <a:spLocks noGrp="1"/>
          </p:cNvSpPr>
          <p:nvPr>
            <p:ph type="body" sz="quarter" idx="12"/>
          </p:nvPr>
        </p:nvSpPr>
        <p:spPr>
          <a:xfrm>
            <a:off x="1712922" y="5692784"/>
            <a:ext cx="8766175" cy="1077913"/>
          </a:xfrm>
        </p:spPr>
        <p:txBody>
          <a:bodyPr>
            <a:normAutofit/>
          </a:bodyPr>
          <a:lstStyle/>
          <a:p>
            <a:pPr>
              <a:spcBef>
                <a:spcPts val="0"/>
              </a:spcBef>
            </a:pPr>
            <a:r>
              <a:rPr lang="en-GB" altLang="en-US" noProof="1">
                <a:ea typeface="ＭＳ Ｐゴシック" pitchFamily="34" charset="-128"/>
              </a:rPr>
              <a:t>Globally averaged surface atmospheric CO</a:t>
            </a:r>
            <a:r>
              <a:rPr lang="en-GB" altLang="en-US" baseline="-25000" noProof="1">
                <a:ea typeface="ＭＳ Ｐゴシック" pitchFamily="34" charset="-128"/>
              </a:rPr>
              <a:t>2</a:t>
            </a:r>
            <a:r>
              <a:rPr lang="en-GB" altLang="en-US" noProof="1">
                <a:ea typeface="ＭＳ Ｐゴシック" pitchFamily="34" charset="-128"/>
              </a:rPr>
              <a:t> concentration. Data from: NOAA-ESRL after 1980; </a:t>
            </a:r>
          </a:p>
          <a:p>
            <a:pPr>
              <a:spcBef>
                <a:spcPts val="0"/>
              </a:spcBef>
            </a:pPr>
            <a:r>
              <a:rPr lang="en-GB" altLang="en-US" noProof="1">
                <a:ea typeface="ＭＳ Ｐゴシック" pitchFamily="34" charset="-128"/>
              </a:rPr>
              <a:t>the Scripps Institution of Oceanography before 1980 (harmonised to recent data by adding 0.542ppm)</a:t>
            </a:r>
            <a:br>
              <a:rPr lang="en-GB" altLang="en-US" noProof="1">
                <a:ea typeface="ＭＳ Ｐゴシック" pitchFamily="34" charset="-128"/>
              </a:rPr>
            </a:br>
            <a:r>
              <a:rPr lang="en-GB" altLang="en-US" noProof="1">
                <a:ea typeface="ＭＳ Ｐゴシック" pitchFamily="34" charset="-128"/>
              </a:rPr>
              <a:t>Source</a:t>
            </a:r>
            <a:r>
              <a:rPr lang="en-GB" altLang="en-US" noProof="1">
                <a:solidFill>
                  <a:srgbClr val="000000"/>
                </a:solidFill>
                <a:ea typeface="ＭＳ Ｐゴシック" pitchFamily="34" charset="-128"/>
              </a:rPr>
              <a:t>: </a:t>
            </a:r>
            <a:r>
              <a:rPr lang="en-GB" altLang="en-US" noProof="1">
                <a:solidFill>
                  <a:srgbClr val="FF0000"/>
                </a:solidFill>
                <a:ea typeface="ＭＳ Ｐゴシック" pitchFamily="34" charset="-128"/>
                <a:hlinkClick r:id="rId3"/>
              </a:rPr>
              <a:t>NOAA-ESRL</a:t>
            </a:r>
            <a:r>
              <a:rPr lang="en-GB" altLang="en-US" noProof="1">
                <a:ea typeface="ＭＳ Ｐゴシック" pitchFamily="34" charset="-128"/>
              </a:rPr>
              <a:t>; </a:t>
            </a:r>
            <a:r>
              <a:rPr lang="en-GB" altLang="en-US" noProof="1">
                <a:ea typeface="ＭＳ Ｐゴシック" pitchFamily="34" charset="-128"/>
                <a:hlinkClick r:id="rId4"/>
              </a:rPr>
              <a:t>Scripps Institution of Oceanography</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5"/>
              </a:rPr>
              <a:t>Friedlingstein et al 2020</a:t>
            </a:r>
            <a:r>
              <a:rPr lang="en-GB" altLang="en-US" noProof="1">
                <a:ea typeface="ＭＳ Ｐゴシック" pitchFamily="34" charset="-128"/>
              </a:rPr>
              <a:t>; </a:t>
            </a:r>
            <a:r>
              <a:rPr lang="en-GB" altLang="en-US" noProof="1">
                <a:ea typeface="ＭＳ Ｐゴシック" pitchFamily="34" charset="-128"/>
                <a:hlinkClick r:id="rId6"/>
              </a:rPr>
              <a:t>Global Carbon Budget 2020</a:t>
            </a:r>
            <a:endParaRPr lang="en-GB" altLang="en-US" noProof="1">
              <a:ea typeface="ＭＳ Ｐゴシック" pitchFamily="34" charset="-128"/>
            </a:endParaRPr>
          </a:p>
        </p:txBody>
      </p:sp>
      <p:pic>
        <p:nvPicPr>
          <p:cNvPr id="7" name="Picture Placeholder 6">
            <a:extLst>
              <a:ext uri="{FF2B5EF4-FFF2-40B4-BE49-F238E27FC236}">
                <a16:creationId xmlns:a16="http://schemas.microsoft.com/office/drawing/2014/main" id="{E3B78002-30B4-4BE6-90EB-D067C7D432F4}"/>
              </a:ext>
            </a:extLst>
          </p:cNvPr>
          <p:cNvPicPr>
            <a:picLocks noGrp="1" noChangeAspect="1"/>
          </p:cNvPicPr>
          <p:nvPr>
            <p:ph type="pic" sz="quarter" idx="4294967295"/>
          </p:nvPr>
        </p:nvPicPr>
        <p:blipFill>
          <a:blip r:embed="rId7"/>
          <a:srcRect/>
          <a:stretch/>
        </p:blipFill>
        <p:spPr>
          <a:xfrm>
            <a:off x="2064005" y="1506850"/>
            <a:ext cx="8080374" cy="4546300"/>
          </a:xfrm>
        </p:spPr>
      </p:pic>
    </p:spTree>
    <p:extLst>
      <p:ext uri="{BB962C8B-B14F-4D97-AF65-F5344CB8AC3E}">
        <p14:creationId xmlns:p14="http://schemas.microsoft.com/office/powerpoint/2010/main" val="33903818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noProof="1"/>
              <a:t>Consumption-based emissions per person</a:t>
            </a:r>
          </a:p>
        </p:txBody>
      </p:sp>
      <p:sp>
        <p:nvSpPr>
          <p:cNvPr id="4" name="Text Placeholder 3"/>
          <p:cNvSpPr>
            <a:spLocks noGrp="1"/>
          </p:cNvSpPr>
          <p:nvPr>
            <p:ph type="body" sz="quarter" idx="10"/>
          </p:nvPr>
        </p:nvSpPr>
        <p:spPr/>
        <p:txBody>
          <a:bodyPr>
            <a:normAutofit/>
          </a:bodyPr>
          <a:lstStyle/>
          <a:p>
            <a:r>
              <a:rPr lang="en-GB" noProof="1"/>
              <a:t>The differences between fossil CO</a:t>
            </a:r>
            <a:r>
              <a:rPr lang="en-GB" baseline="-25000" noProof="1"/>
              <a:t>2</a:t>
            </a:r>
            <a:r>
              <a:rPr lang="en-GB" noProof="1"/>
              <a:t> emissions per capita is larger than the</a:t>
            </a:r>
            <a:br>
              <a:rPr lang="en-GB" noProof="1"/>
            </a:br>
            <a:r>
              <a:rPr lang="en-GB" noProof="1"/>
              <a:t>differences between consumption and territorial emissions.</a:t>
            </a:r>
          </a:p>
        </p:txBody>
      </p:sp>
      <p:sp>
        <p:nvSpPr>
          <p:cNvPr id="5" name="Text Placeholder 4"/>
          <p:cNvSpPr>
            <a:spLocks noGrp="1"/>
          </p:cNvSpPr>
          <p:nvPr>
            <p:ph type="body" sz="quarter" idx="12"/>
          </p:nvPr>
        </p:nvSpPr>
        <p:spPr/>
        <p:txBody>
          <a:bodyPr>
            <a:normAutofit/>
          </a:bodyPr>
          <a:lstStyle/>
          <a:p>
            <a:pPr>
              <a:spcBef>
                <a:spcPts val="0"/>
              </a:spcBef>
            </a:pPr>
            <a:r>
              <a:rPr lang="en-GB" noProof="1"/>
              <a:t>Consumption-based emissions are calculated by adjusting the </a:t>
            </a:r>
          </a:p>
          <a:p>
            <a:pPr>
              <a:spcBef>
                <a:spcPts val="0"/>
              </a:spcBef>
            </a:pPr>
            <a:r>
              <a:rPr lang="en-GB" noProof="1"/>
              <a:t>standard production-based emissions to account for international trade</a:t>
            </a:r>
            <a:br>
              <a:rPr lang="en-GB" noProof="1"/>
            </a:br>
            <a:r>
              <a:rPr lang="en-GB" noProof="1"/>
              <a:t>Source: </a:t>
            </a:r>
            <a:r>
              <a:rPr lang="en-GB" altLang="en-US" noProof="1">
                <a:ea typeface="ＭＳ Ｐゴシック" pitchFamily="34" charset="-128"/>
                <a:hlinkClick r:id="rId2"/>
              </a:rPr>
              <a:t>Peters et al 2011</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3"/>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4"/>
              </a:rPr>
              <a:t>Global Carbon Project 2019</a:t>
            </a:r>
            <a:endParaRPr lang="en-GB" noProof="1"/>
          </a:p>
        </p:txBody>
      </p:sp>
      <p:pic>
        <p:nvPicPr>
          <p:cNvPr id="10" name="Picture Placeholder 9">
            <a:extLst>
              <a:ext uri="{FF2B5EF4-FFF2-40B4-BE49-F238E27FC236}">
                <a16:creationId xmlns:a16="http://schemas.microsoft.com/office/drawing/2014/main" id="{C69BDB43-5D65-49B7-ABEF-B976BC78D202}"/>
              </a:ext>
            </a:extLst>
          </p:cNvPr>
          <p:cNvPicPr>
            <a:picLocks noGrp="1" noChangeAspect="1"/>
          </p:cNvPicPr>
          <p:nvPr>
            <p:ph type="pic" sz="quarter" idx="4294967295"/>
          </p:nvPr>
        </p:nvPicPr>
        <p:blipFill>
          <a:blip r:embed="rId5"/>
          <a:srcRect/>
          <a:stretch/>
        </p:blipFill>
        <p:spPr>
          <a:xfrm>
            <a:off x="2064005" y="1506850"/>
            <a:ext cx="8080374" cy="4546300"/>
          </a:xfrm>
        </p:spPr>
      </p:pic>
    </p:spTree>
    <p:extLst>
      <p:ext uri="{BB962C8B-B14F-4D97-AF65-F5344CB8AC3E}">
        <p14:creationId xmlns:p14="http://schemas.microsoft.com/office/powerpoint/2010/main" val="36756726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GB" altLang="en-US" noProof="1">
                <a:ea typeface="ＭＳ Ｐゴシック" pitchFamily="34" charset="-128"/>
              </a:rPr>
              <a:t>Consumption-based emissions</a:t>
            </a:r>
            <a:r>
              <a:rPr lang="en-GB" noProof="1"/>
              <a:t> (carbon footprint)</a:t>
            </a:r>
            <a:endParaRPr lang="en-GB" altLang="en-US" noProof="1">
              <a:ea typeface="ＭＳ Ｐゴシック" pitchFamily="34" charset="-128"/>
            </a:endParaRPr>
          </a:p>
        </p:txBody>
      </p:sp>
      <p:sp>
        <p:nvSpPr>
          <p:cNvPr id="16387" name="Text Placeholder 2"/>
          <p:cNvSpPr>
            <a:spLocks noGrp="1"/>
          </p:cNvSpPr>
          <p:nvPr>
            <p:ph type="body" sz="quarter" idx="10"/>
          </p:nvPr>
        </p:nvSpPr>
        <p:spPr/>
        <p:txBody>
          <a:bodyPr>
            <a:normAutofit/>
          </a:bodyPr>
          <a:lstStyle/>
          <a:p>
            <a:r>
              <a:rPr lang="en-GB" altLang="en-US" noProof="1">
                <a:ea typeface="ＭＳ Ｐゴシック" pitchFamily="34" charset="-128"/>
              </a:rPr>
              <a:t>Transfers of emissions embodied in trade between OECD and non-OECD countries grew</a:t>
            </a:r>
            <a:br>
              <a:rPr lang="en-GB" altLang="en-US" noProof="1">
                <a:ea typeface="ＭＳ Ｐゴシック" pitchFamily="34" charset="-128"/>
              </a:rPr>
            </a:br>
            <a:r>
              <a:rPr lang="en-GB" altLang="en-US" noProof="1">
                <a:ea typeface="ＭＳ Ｐゴシック" pitchFamily="34" charset="-128"/>
              </a:rPr>
              <a:t>slowly during the 2000’s, but has since slowly declined.</a:t>
            </a:r>
            <a:endParaRPr lang="en-GB" altLang="en-US" noProof="1">
              <a:latin typeface="+mj-lt"/>
              <a:ea typeface="ＭＳ Ｐゴシック" pitchFamily="34" charset="-128"/>
            </a:endParaRPr>
          </a:p>
        </p:txBody>
      </p:sp>
      <p:sp>
        <p:nvSpPr>
          <p:cNvPr id="16388" name="Text Placeholder 4"/>
          <p:cNvSpPr>
            <a:spLocks noGrp="1"/>
          </p:cNvSpPr>
          <p:nvPr>
            <p:ph type="body" sz="quarter" idx="12"/>
          </p:nvPr>
        </p:nvSpPr>
        <p:spPr/>
        <p:txBody>
          <a:bodyPr>
            <a:normAutofit/>
          </a:bodyPr>
          <a:lstStyle/>
          <a:p>
            <a:pPr>
              <a:spcBef>
                <a:spcPct val="0"/>
              </a:spcBef>
            </a:pPr>
            <a:r>
              <a:rPr lang="en-GB" altLang="en-US" noProof="1">
                <a:ea typeface="ＭＳ Ｐゴシック" pitchFamily="34" charset="-128"/>
              </a:rPr>
              <a:t>Source: </a:t>
            </a:r>
            <a:r>
              <a:rPr lang="en-GB" altLang="en-US" noProof="1">
                <a:ea typeface="ＭＳ Ｐゴシック" pitchFamily="34" charset="-128"/>
                <a:hlinkClick r:id="rId3"/>
              </a:rPr>
              <a:t>CDIAC</a:t>
            </a:r>
            <a:r>
              <a:rPr lang="en-GB" altLang="en-US" noProof="1">
                <a:ea typeface="ＭＳ Ｐゴシック" pitchFamily="34" charset="-128"/>
              </a:rPr>
              <a:t>; </a:t>
            </a:r>
            <a:r>
              <a:rPr lang="en-GB" altLang="en-US" noProof="1">
                <a:ea typeface="ＭＳ Ｐゴシック" pitchFamily="34" charset="-128"/>
                <a:hlinkClick r:id="rId4"/>
              </a:rPr>
              <a:t>Peters et al 2011</a:t>
            </a:r>
            <a:r>
              <a:rPr lang="en-GB" altLang="en-US" noProof="1">
                <a:ea typeface="ＭＳ Ｐゴシック" pitchFamily="34" charset="-128"/>
              </a:rPr>
              <a:t>; </a:t>
            </a:r>
            <a:r>
              <a:rPr lang="en-GB" altLang="en-US" noProof="1">
                <a:ea typeface="ＭＳ Ｐゴシック" pitchFamily="34" charset="-128"/>
                <a:hlinkClick r:id="rId5"/>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6"/>
              </a:rPr>
              <a:t>Global Carbon Budget 2020</a:t>
            </a:r>
            <a:endParaRPr lang="en-GB" altLang="en-US" noProof="1">
              <a:ea typeface="ＭＳ Ｐゴシック" pitchFamily="34" charset="-128"/>
            </a:endParaRPr>
          </a:p>
        </p:txBody>
      </p:sp>
      <p:pic>
        <p:nvPicPr>
          <p:cNvPr id="7" name="Picture Placeholder 6">
            <a:extLst>
              <a:ext uri="{FF2B5EF4-FFF2-40B4-BE49-F238E27FC236}">
                <a16:creationId xmlns:a16="http://schemas.microsoft.com/office/drawing/2014/main" id="{8DE92BF3-4701-4D24-97C5-34DCB73F86FD}"/>
              </a:ext>
            </a:extLst>
          </p:cNvPr>
          <p:cNvPicPr>
            <a:picLocks noGrp="1" noChangeAspect="1"/>
          </p:cNvPicPr>
          <p:nvPr>
            <p:ph type="pic" sz="quarter" idx="4294967295"/>
          </p:nvPr>
        </p:nvPicPr>
        <p:blipFill>
          <a:blip r:embed="rId7"/>
          <a:srcRect/>
          <a:stretch/>
        </p:blipFill>
        <p:spPr>
          <a:xfrm>
            <a:off x="2064005" y="1506850"/>
            <a:ext cx="8080374" cy="4546300"/>
          </a:xfrm>
        </p:spPr>
      </p:pic>
    </p:spTree>
    <p:extLst>
      <p:ext uri="{BB962C8B-B14F-4D97-AF65-F5344CB8AC3E}">
        <p14:creationId xmlns:p14="http://schemas.microsoft.com/office/powerpoint/2010/main" val="8074507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1"/>
              <a:t>Major flows from production to consumption</a:t>
            </a:r>
          </a:p>
        </p:txBody>
      </p:sp>
      <p:sp>
        <p:nvSpPr>
          <p:cNvPr id="3" name="Text Placeholder 2"/>
          <p:cNvSpPr>
            <a:spLocks noGrp="1"/>
          </p:cNvSpPr>
          <p:nvPr>
            <p:ph type="body" sz="quarter" idx="10"/>
          </p:nvPr>
        </p:nvSpPr>
        <p:spPr/>
        <p:txBody>
          <a:bodyPr>
            <a:normAutofit/>
          </a:bodyPr>
          <a:lstStyle/>
          <a:p>
            <a:r>
              <a:rPr lang="en-GB" altLang="en-US" noProof="1">
                <a:ea typeface="ＭＳ Ｐゴシック" pitchFamily="34" charset="-128"/>
              </a:rPr>
              <a:t>Flows from location of generation of emissions to location of</a:t>
            </a:r>
            <a:br>
              <a:rPr lang="en-GB" altLang="en-US" noProof="1">
                <a:ea typeface="ＭＳ Ｐゴシック" pitchFamily="34" charset="-128"/>
              </a:rPr>
            </a:br>
            <a:r>
              <a:rPr lang="en-GB" altLang="en-US" noProof="1">
                <a:ea typeface="ＭＳ Ｐゴシック" pitchFamily="34" charset="-128"/>
              </a:rPr>
              <a:t>consumption of goods and services</a:t>
            </a:r>
          </a:p>
        </p:txBody>
      </p:sp>
      <p:sp>
        <p:nvSpPr>
          <p:cNvPr id="5" name="Text Placeholder 4"/>
          <p:cNvSpPr>
            <a:spLocks noGrp="1"/>
          </p:cNvSpPr>
          <p:nvPr>
            <p:ph type="body" sz="quarter" idx="12"/>
          </p:nvPr>
        </p:nvSpPr>
        <p:spPr/>
        <p:txBody>
          <a:bodyPr>
            <a:normAutofit/>
          </a:bodyPr>
          <a:lstStyle/>
          <a:p>
            <a:pPr>
              <a:spcBef>
                <a:spcPts val="1200"/>
              </a:spcBef>
            </a:pPr>
            <a:r>
              <a:rPr lang="en-GB" altLang="en-US" noProof="1">
                <a:ea typeface="ＭＳ Ｐゴシック" pitchFamily="34" charset="-128"/>
              </a:rPr>
              <a:t>Values for 2011. EU is treated as one region. Units: MtCO</a:t>
            </a:r>
            <a:r>
              <a:rPr lang="en-GB" altLang="en-US" baseline="-25000" noProof="1">
                <a:ea typeface="ＭＳ Ｐゴシック" pitchFamily="34" charset="-128"/>
              </a:rPr>
              <a:t>2</a:t>
            </a:r>
            <a:br>
              <a:rPr lang="en-GB" altLang="en-US" baseline="-25000" noProof="1">
                <a:ea typeface="ＭＳ Ｐゴシック" pitchFamily="34" charset="-128"/>
              </a:rPr>
            </a:br>
            <a:r>
              <a:rPr lang="en-GB" altLang="en-US" noProof="1">
                <a:ea typeface="ＭＳ Ｐゴシック" pitchFamily="34" charset="-128"/>
              </a:rPr>
              <a:t>Source: </a:t>
            </a:r>
            <a:r>
              <a:rPr lang="en-GB" altLang="en-US" noProof="1">
                <a:ea typeface="ＭＳ Ｐゴシック" pitchFamily="34" charset="-128"/>
                <a:hlinkClick r:id="rId3"/>
              </a:rPr>
              <a:t>Peters et al 2012</a:t>
            </a:r>
            <a:endParaRPr lang="en-GB" altLang="en-US" noProof="1">
              <a:ea typeface="ＭＳ Ｐゴシック" pitchFamily="34" charset="-128"/>
            </a:endParaRPr>
          </a:p>
        </p:txBody>
      </p:sp>
      <p:pic>
        <p:nvPicPr>
          <p:cNvPr id="6" name="Picture Placeholder 5"/>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tretch>
            <a:fillRect/>
          </a:stretch>
        </p:blipFill>
        <p:spPr>
          <a:xfrm>
            <a:off x="2067078" y="1440000"/>
            <a:ext cx="8074218" cy="4680000"/>
          </a:xfrm>
        </p:spPr>
      </p:pic>
    </p:spTree>
    <p:extLst>
      <p:ext uri="{BB962C8B-B14F-4D97-AF65-F5344CB8AC3E}">
        <p14:creationId xmlns:p14="http://schemas.microsoft.com/office/powerpoint/2010/main" val="25401198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0117" y="119647"/>
            <a:ext cx="7287891" cy="506849"/>
          </a:xfrm>
        </p:spPr>
        <p:txBody>
          <a:bodyPr>
            <a:normAutofit/>
          </a:bodyPr>
          <a:lstStyle/>
          <a:p>
            <a:r>
              <a:rPr lang="en-GB" noProof="1"/>
              <a:t>Major flows from extraction to consumption</a:t>
            </a:r>
          </a:p>
        </p:txBody>
      </p:sp>
      <p:sp>
        <p:nvSpPr>
          <p:cNvPr id="3" name="Text Placeholder 2"/>
          <p:cNvSpPr>
            <a:spLocks noGrp="1"/>
          </p:cNvSpPr>
          <p:nvPr>
            <p:ph type="body" sz="quarter" idx="10"/>
          </p:nvPr>
        </p:nvSpPr>
        <p:spPr/>
        <p:txBody>
          <a:bodyPr>
            <a:normAutofit/>
          </a:bodyPr>
          <a:lstStyle/>
          <a:p>
            <a:r>
              <a:rPr lang="en-GB" noProof="1"/>
              <a:t>Flows from location of fossil fuel extraction to location of</a:t>
            </a:r>
            <a:br>
              <a:rPr lang="en-GB" noProof="1"/>
            </a:br>
            <a:r>
              <a:rPr lang="en-GB" noProof="1"/>
              <a:t>consumption of goods and services</a:t>
            </a:r>
            <a:endParaRPr lang="en-GB" altLang="en-US" noProof="1">
              <a:ea typeface="ＭＳ Ｐゴシック" pitchFamily="34" charset="-128"/>
            </a:endParaRPr>
          </a:p>
        </p:txBody>
      </p:sp>
      <p:sp>
        <p:nvSpPr>
          <p:cNvPr id="5" name="Text Placeholder 4"/>
          <p:cNvSpPr>
            <a:spLocks noGrp="1"/>
          </p:cNvSpPr>
          <p:nvPr>
            <p:ph type="body" sz="quarter" idx="12"/>
          </p:nvPr>
        </p:nvSpPr>
        <p:spPr/>
        <p:txBody>
          <a:bodyPr/>
          <a:lstStyle/>
          <a:p>
            <a:pPr>
              <a:spcBef>
                <a:spcPts val="1200"/>
              </a:spcBef>
            </a:pPr>
            <a:r>
              <a:rPr lang="en-GB" altLang="en-US" noProof="1">
                <a:ea typeface="ＭＳ Ｐゴシック" pitchFamily="34" charset="-128"/>
              </a:rPr>
              <a:t>Values for 2011. EU is treated as one region. Units: MtCO</a:t>
            </a:r>
            <a:r>
              <a:rPr lang="en-GB" altLang="en-US" baseline="-25000" noProof="1">
                <a:ea typeface="ＭＳ Ｐゴシック" pitchFamily="34" charset="-128"/>
              </a:rPr>
              <a:t>2</a:t>
            </a:r>
            <a:br>
              <a:rPr lang="en-GB" altLang="en-US" baseline="-25000" noProof="1">
                <a:ea typeface="ＭＳ Ｐゴシック" pitchFamily="34" charset="-128"/>
              </a:rPr>
            </a:br>
            <a:r>
              <a:rPr lang="en-GB" altLang="en-US" noProof="1">
                <a:ea typeface="ＭＳ Ｐゴシック" pitchFamily="34" charset="-128"/>
              </a:rPr>
              <a:t>Source: </a:t>
            </a:r>
            <a:r>
              <a:rPr lang="en-GB" altLang="en-US" noProof="1">
                <a:ea typeface="ＭＳ Ｐゴシック" pitchFamily="34" charset="-128"/>
                <a:hlinkClick r:id="rId3"/>
              </a:rPr>
              <a:t>Andrew et al 2013</a:t>
            </a:r>
            <a:endParaRPr lang="en-GB" altLang="en-US" noProof="1">
              <a:ea typeface="ＭＳ Ｐゴシック" pitchFamily="34" charset="-128"/>
            </a:endParaRPr>
          </a:p>
        </p:txBody>
      </p:sp>
      <p:pic>
        <p:nvPicPr>
          <p:cNvPr id="9" name="Picture Placeholder 8"/>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tretch>
            <a:fillRect/>
          </a:stretch>
        </p:blipFill>
        <p:spPr>
          <a:xfrm>
            <a:off x="2067078" y="1440000"/>
            <a:ext cx="8074218" cy="4680000"/>
          </a:xfrm>
        </p:spPr>
      </p:pic>
    </p:spTree>
    <p:extLst>
      <p:ext uri="{BB962C8B-B14F-4D97-AF65-F5344CB8AC3E}">
        <p14:creationId xmlns:p14="http://schemas.microsoft.com/office/powerpoint/2010/main" val="16681947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171"/>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847" name="Google Shape;847;p17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ts val="4400"/>
              <a:buNone/>
            </a:pPr>
            <a:r>
              <a:rPr lang="en-GB" sz="3959" noProof="1"/>
              <a:t>Additional Figures</a:t>
            </a:r>
            <a:br>
              <a:rPr lang="en-GB" sz="3959" noProof="1"/>
            </a:br>
            <a:r>
              <a:rPr lang="en-GB" sz="3959" noProof="1"/>
              <a:t>Historical Emissions</a:t>
            </a:r>
          </a:p>
        </p:txBody>
      </p:sp>
      <p:sp>
        <p:nvSpPr>
          <p:cNvPr id="848" name="Google Shape;848;p171"/>
          <p:cNvSpPr txBox="1"/>
          <p:nvPr/>
        </p:nvSpPr>
        <p:spPr>
          <a:xfrm>
            <a:off x="1981200" y="3823401"/>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4C9BDB"/>
              </a:buClr>
              <a:buSzPts val="2400"/>
              <a:buFont typeface="Calibri"/>
              <a:buNone/>
            </a:pPr>
            <a:endParaRPr sz="2400" b="1" i="0" u="none" strike="noStrike" cap="none">
              <a:solidFill>
                <a:srgbClr val="4C9BDB"/>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noProof="1"/>
              <a:t>Total global emissions by source</a:t>
            </a:r>
          </a:p>
        </p:txBody>
      </p:sp>
      <p:sp>
        <p:nvSpPr>
          <p:cNvPr id="4" name="Text Placeholder 3"/>
          <p:cNvSpPr>
            <a:spLocks noGrp="1"/>
          </p:cNvSpPr>
          <p:nvPr>
            <p:ph type="body" sz="quarter" idx="10"/>
          </p:nvPr>
        </p:nvSpPr>
        <p:spPr/>
        <p:txBody>
          <a:bodyPr>
            <a:normAutofit/>
          </a:bodyPr>
          <a:lstStyle/>
          <a:p>
            <a:r>
              <a:rPr lang="en-GB" noProof="1"/>
              <a:t>Land-use change was the dominant source of annual CO</a:t>
            </a:r>
            <a:r>
              <a:rPr lang="en-GB" baseline="-25000" noProof="1"/>
              <a:t>2</a:t>
            </a:r>
            <a:r>
              <a:rPr lang="en-GB" noProof="1"/>
              <a:t> emissions until around 1950.</a:t>
            </a:r>
            <a:br>
              <a:rPr lang="en-GB" noProof="1"/>
            </a:br>
            <a:r>
              <a:rPr lang="en-GB" noProof="1"/>
              <a:t>Fossil CO</a:t>
            </a:r>
            <a:r>
              <a:rPr lang="en-GB" baseline="-25000" noProof="1"/>
              <a:t>2</a:t>
            </a:r>
            <a:r>
              <a:rPr lang="en-GB" noProof="1"/>
              <a:t> emissions now dominate global changes.</a:t>
            </a:r>
          </a:p>
        </p:txBody>
      </p:sp>
      <p:sp>
        <p:nvSpPr>
          <p:cNvPr id="5" name="Text Placeholder 4"/>
          <p:cNvSpPr>
            <a:spLocks noGrp="1"/>
          </p:cNvSpPr>
          <p:nvPr>
            <p:ph type="body" sz="quarter" idx="12"/>
          </p:nvPr>
        </p:nvSpPr>
        <p:spPr>
          <a:xfrm>
            <a:off x="390699" y="5680101"/>
            <a:ext cx="11410622" cy="1077321"/>
          </a:xfrm>
        </p:spPr>
        <p:txBody>
          <a:bodyPr>
            <a:normAutofit/>
          </a:bodyPr>
          <a:lstStyle/>
          <a:p>
            <a:pPr>
              <a:spcBef>
                <a:spcPts val="0"/>
              </a:spcBef>
            </a:pPr>
            <a:r>
              <a:rPr lang="en-GB" noProof="1"/>
              <a:t>Others: Emissions from cement production and gas flaring</a:t>
            </a:r>
            <a:br>
              <a:rPr lang="en-GB" noProof="1"/>
            </a:br>
            <a:r>
              <a:rPr lang="en-GB" altLang="en-US" noProof="1">
                <a:ea typeface="ＭＳ Ｐゴシック" pitchFamily="34" charset="-128"/>
              </a:rPr>
              <a:t>Source: </a:t>
            </a:r>
            <a:r>
              <a:rPr lang="en-GB" altLang="en-US" noProof="1">
                <a:ea typeface="ＭＳ Ｐゴシック" pitchFamily="34" charset="-128"/>
                <a:hlinkClick r:id="rId3"/>
              </a:rPr>
              <a:t>CDIAC</a:t>
            </a:r>
            <a:r>
              <a:rPr lang="en-GB" altLang="en-US" noProof="1">
                <a:ea typeface="ＭＳ Ｐゴシック" pitchFamily="34" charset="-128"/>
              </a:rPr>
              <a:t>; </a:t>
            </a:r>
            <a:r>
              <a:rPr lang="en-GB" altLang="en-US" noProof="1">
                <a:ea typeface="ＭＳ Ｐゴシック" pitchFamily="34" charset="-128"/>
                <a:hlinkClick r:id="rId4"/>
              </a:rPr>
              <a:t>Houghton and Nassikas 2017</a:t>
            </a:r>
            <a:r>
              <a:rPr lang="en-GB" altLang="en-US" noProof="1">
                <a:ea typeface="ＭＳ Ｐゴシック" pitchFamily="34" charset="-128"/>
              </a:rPr>
              <a:t>; </a:t>
            </a:r>
            <a:r>
              <a:rPr lang="en-GB" altLang="en-US" noProof="1">
                <a:ea typeface="ＭＳ Ｐゴシック" pitchFamily="34" charset="-128"/>
                <a:hlinkClick r:id="rId5"/>
              </a:rPr>
              <a:t>Hansis et al 2015</a:t>
            </a:r>
            <a:r>
              <a:rPr lang="en-GB" altLang="en-US" noProof="1">
                <a:ea typeface="ＭＳ Ｐゴシック" pitchFamily="34" charset="-128"/>
              </a:rPr>
              <a:t>; </a:t>
            </a:r>
            <a:r>
              <a:rPr lang="en-GB" altLang="en-US" noProof="1">
                <a:ea typeface="ＭＳ Ｐゴシック" pitchFamily="34" charset="-128"/>
                <a:hlinkClick r:id="rId6"/>
              </a:rPr>
              <a:t>Gasser et al 2020</a:t>
            </a:r>
            <a:r>
              <a:rPr lang="en-GB" altLang="en-US" noProof="1">
                <a:ea typeface="ＭＳ Ｐゴシック" pitchFamily="34" charset="-128"/>
              </a:rPr>
              <a:t>; </a:t>
            </a:r>
            <a:r>
              <a:rPr lang="en-GB" altLang="en-US" noProof="1">
                <a:ea typeface="ＭＳ Ｐゴシック" pitchFamily="34" charset="-128"/>
                <a:hlinkClick r:id="rId7"/>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8"/>
              </a:rPr>
              <a:t>Global Carbon Budget 2020</a:t>
            </a:r>
            <a:endParaRPr lang="en-GB" altLang="en-US" noProof="1">
              <a:ea typeface="ＭＳ Ｐゴシック" pitchFamily="34" charset="-128"/>
            </a:endParaRPr>
          </a:p>
        </p:txBody>
      </p:sp>
      <p:pic>
        <p:nvPicPr>
          <p:cNvPr id="10" name="Picture Placeholder 9">
            <a:extLst>
              <a:ext uri="{FF2B5EF4-FFF2-40B4-BE49-F238E27FC236}">
                <a16:creationId xmlns:a16="http://schemas.microsoft.com/office/drawing/2014/main" id="{F607E586-B11F-435B-9C70-06C173729240}"/>
              </a:ext>
            </a:extLst>
          </p:cNvPr>
          <p:cNvPicPr>
            <a:picLocks noGrp="1" noChangeAspect="1"/>
          </p:cNvPicPr>
          <p:nvPr>
            <p:ph type="pic" sz="quarter" idx="4294967295"/>
          </p:nvPr>
        </p:nvPicPr>
        <p:blipFill>
          <a:blip r:embed="rId9"/>
          <a:srcRect/>
          <a:stretch/>
        </p:blipFill>
        <p:spPr>
          <a:xfrm>
            <a:off x="2064006" y="1506850"/>
            <a:ext cx="8080372" cy="4546300"/>
          </a:xfrm>
        </p:spPr>
      </p:pic>
    </p:spTree>
    <p:extLst>
      <p:ext uri="{BB962C8B-B14F-4D97-AF65-F5344CB8AC3E}">
        <p14:creationId xmlns:p14="http://schemas.microsoft.com/office/powerpoint/2010/main" val="37376608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1"/>
              <a:t>Historical cumulative emissions by source</a:t>
            </a:r>
          </a:p>
        </p:txBody>
      </p:sp>
      <p:sp>
        <p:nvSpPr>
          <p:cNvPr id="3" name="Text Placeholder 2"/>
          <p:cNvSpPr>
            <a:spLocks noGrp="1"/>
          </p:cNvSpPr>
          <p:nvPr>
            <p:ph type="body" sz="quarter" idx="10"/>
          </p:nvPr>
        </p:nvSpPr>
        <p:spPr>
          <a:xfrm>
            <a:off x="1621700" y="823853"/>
            <a:ext cx="8958385" cy="684212"/>
          </a:xfrm>
        </p:spPr>
        <p:txBody>
          <a:bodyPr>
            <a:noAutofit/>
          </a:bodyPr>
          <a:lstStyle/>
          <a:p>
            <a:r>
              <a:rPr lang="en-GB" noProof="1"/>
              <a:t>Land-use change represents about 32% of cumulative emissions over 1850–2019, </a:t>
            </a:r>
            <a:br>
              <a:rPr lang="en-GB" noProof="1"/>
            </a:br>
            <a:r>
              <a:rPr lang="en-GB" noProof="1"/>
              <a:t>coal 32%, oil 24%, gas 10%, and others 2% </a:t>
            </a:r>
          </a:p>
        </p:txBody>
      </p:sp>
      <p:sp>
        <p:nvSpPr>
          <p:cNvPr id="5" name="Text Placeholder 4"/>
          <p:cNvSpPr>
            <a:spLocks noGrp="1"/>
          </p:cNvSpPr>
          <p:nvPr>
            <p:ph type="body" sz="quarter" idx="12"/>
          </p:nvPr>
        </p:nvSpPr>
        <p:spPr/>
        <p:txBody>
          <a:bodyPr>
            <a:normAutofit/>
          </a:bodyPr>
          <a:lstStyle/>
          <a:p>
            <a:pPr>
              <a:spcBef>
                <a:spcPts val="0"/>
              </a:spcBef>
            </a:pPr>
            <a:r>
              <a:rPr lang="en-GB" noProof="1"/>
              <a:t>Others: Emissions from cement production and gas flaring</a:t>
            </a:r>
            <a:br>
              <a:rPr lang="en-GB" noProof="1"/>
            </a:br>
            <a:r>
              <a:rPr lang="en-GB" altLang="en-US" noProof="1">
                <a:ea typeface="ＭＳ Ｐゴシック" pitchFamily="34" charset="-128"/>
              </a:rPr>
              <a:t>Source: </a:t>
            </a:r>
            <a:r>
              <a:rPr lang="en-GB" altLang="en-US" noProof="1">
                <a:ea typeface="ＭＳ Ｐゴシック" pitchFamily="34" charset="-128"/>
                <a:hlinkClick r:id="rId3"/>
              </a:rPr>
              <a:t>CDIAC</a:t>
            </a:r>
            <a:r>
              <a:rPr lang="en-GB" altLang="en-US" noProof="1">
                <a:ea typeface="ＭＳ Ｐゴシック" pitchFamily="34" charset="-128"/>
              </a:rPr>
              <a:t>; </a:t>
            </a:r>
            <a:r>
              <a:rPr lang="en-GB" altLang="en-US" noProof="1">
                <a:ea typeface="ＭＳ Ｐゴシック" pitchFamily="34" charset="-128"/>
                <a:hlinkClick r:id="rId4"/>
              </a:rPr>
              <a:t>Houghton and Nassikas 2017</a:t>
            </a:r>
            <a:r>
              <a:rPr lang="en-GB" altLang="en-US" noProof="1">
                <a:ea typeface="ＭＳ Ｐゴシック" pitchFamily="34" charset="-128"/>
              </a:rPr>
              <a:t>; </a:t>
            </a:r>
            <a:r>
              <a:rPr lang="en-GB" altLang="en-US" noProof="1">
                <a:ea typeface="ＭＳ Ｐゴシック" pitchFamily="34" charset="-128"/>
                <a:hlinkClick r:id="rId5"/>
              </a:rPr>
              <a:t>Hansis et al 2015</a:t>
            </a:r>
            <a:r>
              <a:rPr lang="en-GB" altLang="en-US" noProof="1">
                <a:ea typeface="ＭＳ Ｐゴシック" pitchFamily="34" charset="-128"/>
              </a:rPr>
              <a:t>; </a:t>
            </a:r>
            <a:r>
              <a:rPr lang="en-GB" altLang="en-US" noProof="1">
                <a:ea typeface="ＭＳ Ｐゴシック" pitchFamily="34" charset="-128"/>
                <a:hlinkClick r:id="rId6"/>
              </a:rPr>
              <a:t>Gasser et al 2020</a:t>
            </a:r>
            <a:r>
              <a:rPr lang="en-GB" altLang="en-US" noProof="1">
                <a:ea typeface="ＭＳ Ｐゴシック" pitchFamily="34" charset="-128"/>
              </a:rPr>
              <a:t>; </a:t>
            </a:r>
            <a:r>
              <a:rPr lang="en-GB" altLang="en-US" noProof="1">
                <a:ea typeface="ＭＳ Ｐゴシック" pitchFamily="34" charset="-128"/>
                <a:hlinkClick r:id="rId7"/>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8"/>
              </a:rPr>
              <a:t>Global Carbon Budget 2020</a:t>
            </a:r>
            <a:endParaRPr lang="en-GB" altLang="en-US" noProof="1">
              <a:ea typeface="ＭＳ Ｐゴシック" pitchFamily="34" charset="-128"/>
            </a:endParaRPr>
          </a:p>
        </p:txBody>
      </p:sp>
      <p:pic>
        <p:nvPicPr>
          <p:cNvPr id="10" name="Picture Placeholder 9">
            <a:extLst>
              <a:ext uri="{FF2B5EF4-FFF2-40B4-BE49-F238E27FC236}">
                <a16:creationId xmlns:a16="http://schemas.microsoft.com/office/drawing/2014/main" id="{2703AB4C-EE1D-493F-9908-72985656562B}"/>
              </a:ext>
            </a:extLst>
          </p:cNvPr>
          <p:cNvPicPr>
            <a:picLocks noGrp="1" noChangeAspect="1"/>
          </p:cNvPicPr>
          <p:nvPr>
            <p:ph type="pic" sz="quarter" idx="4294967295"/>
          </p:nvPr>
        </p:nvPicPr>
        <p:blipFill>
          <a:blip r:embed="rId9"/>
          <a:srcRect/>
          <a:stretch/>
        </p:blipFill>
        <p:spPr>
          <a:xfrm>
            <a:off x="2064006" y="1506850"/>
            <a:ext cx="8080372" cy="4546300"/>
          </a:xfrm>
        </p:spPr>
      </p:pic>
    </p:spTree>
    <p:extLst>
      <p:ext uri="{BB962C8B-B14F-4D97-AF65-F5344CB8AC3E}">
        <p14:creationId xmlns:p14="http://schemas.microsoft.com/office/powerpoint/2010/main" val="16352222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1"/>
              <a:t>Historical cumulative fossil CO</a:t>
            </a:r>
            <a:r>
              <a:rPr lang="en-GB" baseline="-25000" noProof="1"/>
              <a:t>2</a:t>
            </a:r>
            <a:r>
              <a:rPr lang="en-GB" noProof="1"/>
              <a:t> emissions by country</a:t>
            </a:r>
          </a:p>
        </p:txBody>
      </p:sp>
      <p:sp>
        <p:nvSpPr>
          <p:cNvPr id="3" name="Text Placeholder 2"/>
          <p:cNvSpPr>
            <a:spLocks noGrp="1"/>
          </p:cNvSpPr>
          <p:nvPr>
            <p:ph type="body" sz="quarter" idx="10"/>
          </p:nvPr>
        </p:nvSpPr>
        <p:spPr/>
        <p:txBody>
          <a:bodyPr>
            <a:normAutofit/>
          </a:bodyPr>
          <a:lstStyle/>
          <a:p>
            <a:r>
              <a:rPr lang="en-GB" noProof="1"/>
              <a:t>Cumulative fossil CO</a:t>
            </a:r>
            <a:r>
              <a:rPr lang="en-GB" baseline="-25000" noProof="1"/>
              <a:t>2</a:t>
            </a:r>
            <a:r>
              <a:rPr lang="en-GB" noProof="1"/>
              <a:t> emissions were distributed (1850</a:t>
            </a:r>
            <a:r>
              <a:rPr lang="en-GB" altLang="en-US" noProof="1">
                <a:ea typeface="ＭＳ Ｐゴシック" pitchFamily="34" charset="-128"/>
              </a:rPr>
              <a:t>–</a:t>
            </a:r>
            <a:r>
              <a:rPr lang="en-GB" noProof="1"/>
              <a:t>2019):</a:t>
            </a:r>
            <a:br>
              <a:rPr lang="en-GB" noProof="1"/>
            </a:br>
            <a:r>
              <a:rPr lang="en-GB" noProof="1"/>
              <a:t>USA 25%, EU27 17%, China 13%, Russia 7%, UK 5%, Japan 4% and India 3%</a:t>
            </a:r>
          </a:p>
        </p:txBody>
      </p:sp>
      <p:sp>
        <p:nvSpPr>
          <p:cNvPr id="5" name="Text Placeholder 4"/>
          <p:cNvSpPr>
            <a:spLocks noGrp="1"/>
          </p:cNvSpPr>
          <p:nvPr>
            <p:ph type="body" sz="quarter" idx="12"/>
          </p:nvPr>
        </p:nvSpPr>
        <p:spPr/>
        <p:txBody>
          <a:bodyPr>
            <a:normAutofit/>
          </a:bodyPr>
          <a:lstStyle/>
          <a:p>
            <a:pPr>
              <a:spcBef>
                <a:spcPts val="0"/>
              </a:spcBef>
            </a:pPr>
            <a:r>
              <a:rPr lang="en-GB" noProof="1"/>
              <a:t>Cumulative emissions (1990</a:t>
            </a:r>
            <a:r>
              <a:rPr lang="en-GB" altLang="en-US" noProof="1">
                <a:ea typeface="ＭＳ Ｐゴシック" pitchFamily="34" charset="-128"/>
              </a:rPr>
              <a:t>–</a:t>
            </a:r>
            <a:r>
              <a:rPr lang="en-GB" noProof="1"/>
              <a:t>2019) were distributed China 21%, USA 19%, EU27 12%, Russia 6%, India 5%, Japan 4%, UK 2%</a:t>
            </a:r>
            <a:br>
              <a:rPr lang="en-GB" noProof="1"/>
            </a:br>
            <a:r>
              <a:rPr lang="en-GB" noProof="1"/>
              <a:t>‘All others’ includes all other countries along with international bunker fuels</a:t>
            </a:r>
            <a:br>
              <a:rPr lang="en-GB" noProof="1"/>
            </a:br>
            <a:r>
              <a:rPr lang="en-GB" altLang="en-US" noProof="1">
                <a:ea typeface="ＭＳ Ｐゴシック" pitchFamily="34" charset="-128"/>
              </a:rPr>
              <a:t>Source: </a:t>
            </a:r>
            <a:r>
              <a:rPr lang="en-GB" altLang="en-US" noProof="1">
                <a:ea typeface="ＭＳ Ｐゴシック" pitchFamily="34" charset="-128"/>
                <a:hlinkClick r:id="rId3"/>
              </a:rPr>
              <a:t>CDIAC</a:t>
            </a:r>
            <a:r>
              <a:rPr lang="en-GB" altLang="en-US" noProof="1">
                <a:ea typeface="ＭＳ Ｐゴシック" pitchFamily="34" charset="-128"/>
              </a:rPr>
              <a:t>; </a:t>
            </a:r>
            <a:r>
              <a:rPr lang="en-GB" altLang="en-US" noProof="1">
                <a:ea typeface="ＭＳ Ｐゴシック" pitchFamily="34" charset="-128"/>
                <a:hlinkClick r:id="rId4"/>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5"/>
              </a:rPr>
              <a:t>Global Carbon Budget 2020</a:t>
            </a:r>
            <a:endParaRPr lang="en-GB" altLang="en-US" noProof="1">
              <a:ea typeface="ＭＳ Ｐゴシック" pitchFamily="34" charset="-128"/>
            </a:endParaRPr>
          </a:p>
        </p:txBody>
      </p:sp>
      <p:pic>
        <p:nvPicPr>
          <p:cNvPr id="10" name="Picture Placeholder 9">
            <a:extLst>
              <a:ext uri="{FF2B5EF4-FFF2-40B4-BE49-F238E27FC236}">
                <a16:creationId xmlns:a16="http://schemas.microsoft.com/office/drawing/2014/main" id="{1F11E050-C12A-4759-8747-0BC0538E05D4}"/>
              </a:ext>
            </a:extLst>
          </p:cNvPr>
          <p:cNvPicPr>
            <a:picLocks noGrp="1" noChangeAspect="1"/>
          </p:cNvPicPr>
          <p:nvPr>
            <p:ph type="pic" sz="quarter" idx="4294967295"/>
          </p:nvPr>
        </p:nvPicPr>
        <p:blipFill>
          <a:blip r:embed="rId6"/>
          <a:srcRect/>
          <a:stretch/>
        </p:blipFill>
        <p:spPr>
          <a:xfrm>
            <a:off x="2064005" y="1506850"/>
            <a:ext cx="8080374" cy="4546300"/>
          </a:xfrm>
        </p:spPr>
      </p:pic>
    </p:spTree>
    <p:extLst>
      <p:ext uri="{BB962C8B-B14F-4D97-AF65-F5344CB8AC3E}">
        <p14:creationId xmlns:p14="http://schemas.microsoft.com/office/powerpoint/2010/main" val="41929857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1"/>
              <a:t>Historical cumulative emissions by continent</a:t>
            </a:r>
          </a:p>
        </p:txBody>
      </p:sp>
      <p:sp>
        <p:nvSpPr>
          <p:cNvPr id="3" name="Text Placeholder 2"/>
          <p:cNvSpPr>
            <a:spLocks noGrp="1"/>
          </p:cNvSpPr>
          <p:nvPr>
            <p:ph type="body" sz="quarter" idx="10"/>
          </p:nvPr>
        </p:nvSpPr>
        <p:spPr/>
        <p:txBody>
          <a:bodyPr vert="horz" lIns="0" tIns="45720" rIns="0" bIns="45720" rtlCol="0" anchor="ctr">
            <a:normAutofit/>
          </a:bodyPr>
          <a:lstStyle/>
          <a:p>
            <a:r>
              <a:rPr lang="en-GB" noProof="1"/>
              <a:t>Cumulative fossil CO</a:t>
            </a:r>
            <a:r>
              <a:rPr lang="en-GB" baseline="-25000" noProof="1"/>
              <a:t>2</a:t>
            </a:r>
            <a:r>
              <a:rPr lang="en-GB" noProof="1"/>
              <a:t> emissions (1850</a:t>
            </a:r>
            <a:r>
              <a:rPr lang="en-GB" altLang="en-US" noProof="1">
                <a:ea typeface="ＭＳ Ｐゴシック" pitchFamily="34" charset="-128"/>
              </a:rPr>
              <a:t>–</a:t>
            </a:r>
            <a:r>
              <a:rPr lang="en-GB" noProof="1"/>
              <a:t>2019). North America and Europe have </a:t>
            </a:r>
            <a:br>
              <a:rPr lang="en-GB" noProof="1"/>
            </a:br>
            <a:r>
              <a:rPr lang="en-GB" noProof="1"/>
              <a:t>contributed the most cumulative emissions, but Asia is growing fast</a:t>
            </a:r>
          </a:p>
        </p:txBody>
      </p:sp>
      <p:sp>
        <p:nvSpPr>
          <p:cNvPr id="5" name="Text Placeholder 4"/>
          <p:cNvSpPr>
            <a:spLocks noGrp="1"/>
          </p:cNvSpPr>
          <p:nvPr>
            <p:ph type="body" sz="quarter" idx="12"/>
          </p:nvPr>
        </p:nvSpPr>
        <p:spPr/>
        <p:txBody>
          <a:bodyPr/>
          <a:lstStyle/>
          <a:p>
            <a:r>
              <a:rPr lang="en-GB" altLang="en-US" noProof="1">
                <a:ea typeface="ＭＳ Ｐゴシック" pitchFamily="34" charset="-128"/>
              </a:rPr>
              <a:t>The figure excludes bunker fuels</a:t>
            </a:r>
            <a:br>
              <a:rPr lang="en-GB" altLang="en-US" noProof="1">
                <a:ea typeface="ＭＳ Ｐゴシック" pitchFamily="34" charset="-128"/>
              </a:rPr>
            </a:br>
            <a:r>
              <a:rPr lang="en-GB" altLang="en-US" noProof="1">
                <a:ea typeface="ＭＳ Ｐゴシック" pitchFamily="34" charset="-128"/>
              </a:rPr>
              <a:t>Source: </a:t>
            </a:r>
            <a:r>
              <a:rPr lang="en-GB" altLang="en-US" noProof="1">
                <a:ea typeface="ＭＳ Ｐゴシック" pitchFamily="34" charset="-128"/>
                <a:hlinkClick r:id="rId3"/>
              </a:rPr>
              <a:t>CDIAC</a:t>
            </a:r>
            <a:r>
              <a:rPr lang="en-GB" altLang="en-US" noProof="1">
                <a:ea typeface="ＭＳ Ｐゴシック" pitchFamily="34" charset="-128"/>
              </a:rPr>
              <a:t>; </a:t>
            </a:r>
            <a:r>
              <a:rPr lang="en-GB" altLang="en-US" noProof="1">
                <a:ea typeface="ＭＳ Ｐゴシック" pitchFamily="34" charset="-128"/>
                <a:hlinkClick r:id="rId4"/>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ea typeface="ＭＳ Ｐゴシック" pitchFamily="34" charset="-128"/>
                <a:hlinkClick r:id="rId5"/>
              </a:rPr>
              <a:t>Global Carbon Budget 2020</a:t>
            </a:r>
            <a:endParaRPr lang="en-GB" altLang="en-US" noProof="1">
              <a:ea typeface="ＭＳ Ｐゴシック" pitchFamily="34" charset="-128"/>
            </a:endParaRPr>
          </a:p>
        </p:txBody>
      </p:sp>
      <p:pic>
        <p:nvPicPr>
          <p:cNvPr id="10" name="Picture Placeholder 9">
            <a:extLst>
              <a:ext uri="{FF2B5EF4-FFF2-40B4-BE49-F238E27FC236}">
                <a16:creationId xmlns:a16="http://schemas.microsoft.com/office/drawing/2014/main" id="{25C740FC-0DDA-4B41-8AE1-D052EFF5E0BB}"/>
              </a:ext>
            </a:extLst>
          </p:cNvPr>
          <p:cNvPicPr>
            <a:picLocks noGrp="1" noChangeAspect="1"/>
          </p:cNvPicPr>
          <p:nvPr>
            <p:ph type="pic" sz="quarter" idx="4294967295"/>
          </p:nvPr>
        </p:nvPicPr>
        <p:blipFill>
          <a:blip r:embed="rId6"/>
          <a:srcRect/>
          <a:stretch/>
        </p:blipFill>
        <p:spPr>
          <a:xfrm>
            <a:off x="2064005" y="1506850"/>
            <a:ext cx="8080374" cy="4546300"/>
          </a:xfrm>
        </p:spPr>
      </p:pic>
    </p:spTree>
    <p:extLst>
      <p:ext uri="{BB962C8B-B14F-4D97-AF65-F5344CB8AC3E}">
        <p14:creationId xmlns:p14="http://schemas.microsoft.com/office/powerpoint/2010/main" val="2346757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17F5394-754E-4BC6-BFD7-2EFB357D39B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498082" y="1335166"/>
            <a:ext cx="9195834" cy="4697872"/>
          </a:xfrm>
          <a:prstGeom prst="rect">
            <a:avLst/>
          </a:prstGeom>
        </p:spPr>
      </p:pic>
      <p:sp>
        <p:nvSpPr>
          <p:cNvPr id="24578" name="Title 1"/>
          <p:cNvSpPr>
            <a:spLocks noGrp="1"/>
          </p:cNvSpPr>
          <p:nvPr>
            <p:ph type="title"/>
          </p:nvPr>
        </p:nvSpPr>
        <p:spPr/>
        <p:txBody>
          <a:bodyPr/>
          <a:lstStyle/>
          <a:p>
            <a:pPr eaLnBrk="1" hangingPunct="1"/>
            <a:r>
              <a:rPr lang="en-GB" altLang="en-US" noProof="1">
                <a:ea typeface="ＭＳ Ｐゴシック" pitchFamily="34" charset="-128"/>
              </a:rPr>
              <a:t>Anthropogenic perturbation of the global carbon cycle</a:t>
            </a:r>
          </a:p>
        </p:txBody>
      </p:sp>
      <p:sp>
        <p:nvSpPr>
          <p:cNvPr id="3" name="Text Placeholder 2"/>
          <p:cNvSpPr>
            <a:spLocks noGrp="1"/>
          </p:cNvSpPr>
          <p:nvPr>
            <p:ph type="body" sz="quarter" idx="10"/>
          </p:nvPr>
        </p:nvSpPr>
        <p:spPr/>
        <p:txBody>
          <a:bodyPr/>
          <a:lstStyle/>
          <a:p>
            <a:r>
              <a:rPr lang="en-GB" altLang="en-US" noProof="1">
                <a:ea typeface="ＭＳ Ｐゴシック" pitchFamily="34" charset="-128"/>
              </a:rPr>
              <a:t>Perturbation of the global carbon cycle caused by anthropogenic activities,</a:t>
            </a:r>
            <a:br>
              <a:rPr lang="en-GB" altLang="en-US" noProof="1">
                <a:ea typeface="ＭＳ Ｐゴシック" pitchFamily="34" charset="-128"/>
              </a:rPr>
            </a:br>
            <a:r>
              <a:rPr lang="en-GB" altLang="en-US" noProof="1">
                <a:ea typeface="ＭＳ Ｐゴシック" pitchFamily="34" charset="-128"/>
              </a:rPr>
              <a:t>averaged globally for the decade 2010–2019 (GtCO</a:t>
            </a:r>
            <a:r>
              <a:rPr lang="en-GB" altLang="en-US" baseline="-25000" noProof="1">
                <a:ea typeface="ＭＳ Ｐゴシック" pitchFamily="34" charset="-128"/>
              </a:rPr>
              <a:t>2</a:t>
            </a:r>
            <a:r>
              <a:rPr lang="en-GB" altLang="en-US" noProof="1">
                <a:ea typeface="ＭＳ Ｐゴシック" pitchFamily="34" charset="-128"/>
              </a:rPr>
              <a:t>/yr)</a:t>
            </a:r>
          </a:p>
        </p:txBody>
      </p:sp>
      <p:sp>
        <p:nvSpPr>
          <p:cNvPr id="24580" name="Text Placeholder 4"/>
          <p:cNvSpPr>
            <a:spLocks noGrp="1"/>
          </p:cNvSpPr>
          <p:nvPr>
            <p:ph type="body" sz="quarter" idx="12"/>
          </p:nvPr>
        </p:nvSpPr>
        <p:spPr/>
        <p:txBody>
          <a:bodyPr>
            <a:normAutofit/>
          </a:bodyPr>
          <a:lstStyle/>
          <a:p>
            <a:pPr>
              <a:spcBef>
                <a:spcPts val="0"/>
              </a:spcBef>
            </a:pPr>
            <a:r>
              <a:rPr lang="en-GB" altLang="en-US" noProof="1">
                <a:ea typeface="ＭＳ Ｐゴシック" pitchFamily="34" charset="-128"/>
              </a:rPr>
              <a:t>The budget imbalance is the difference between the estimated emissions and sinks. </a:t>
            </a:r>
            <a:br>
              <a:rPr lang="en-GB" altLang="en-US" noProof="1">
                <a:ea typeface="ＭＳ Ｐゴシック" pitchFamily="34" charset="-128"/>
              </a:rPr>
            </a:br>
            <a:r>
              <a:rPr lang="en-GB" altLang="en-US" noProof="1">
                <a:ea typeface="ＭＳ Ｐゴシック" pitchFamily="34" charset="-128"/>
              </a:rPr>
              <a:t>Source: </a:t>
            </a:r>
            <a:r>
              <a:rPr lang="en-GB" altLang="en-US" noProof="1">
                <a:ea typeface="ＭＳ Ｐゴシック" pitchFamily="34" charset="-128"/>
                <a:hlinkClick r:id="rId4"/>
              </a:rPr>
              <a:t>CDIAC</a:t>
            </a:r>
            <a:r>
              <a:rPr lang="en-GB" altLang="en-US" noProof="1">
                <a:ea typeface="ＭＳ Ｐゴシック" pitchFamily="34" charset="-128"/>
              </a:rPr>
              <a:t>; </a:t>
            </a:r>
            <a:r>
              <a:rPr lang="en-GB" altLang="en-US" noProof="1">
                <a:ea typeface="ＭＳ Ｐゴシック" pitchFamily="34" charset="-128"/>
                <a:hlinkClick r:id="rId5"/>
              </a:rPr>
              <a:t>NOAA-ESRL</a:t>
            </a:r>
            <a:r>
              <a:rPr lang="en-GB" altLang="en-US" noProof="1">
                <a:ea typeface="ＭＳ Ｐゴシック" pitchFamily="34" charset="-128"/>
              </a:rPr>
              <a:t>; </a:t>
            </a:r>
            <a:r>
              <a:rPr lang="en-GB" altLang="en-US" noProof="1">
                <a:ea typeface="ＭＳ Ｐゴシック" pitchFamily="34" charset="-128"/>
                <a:hlinkClick r:id="rId6"/>
              </a:rPr>
              <a:t>Friedlingstein et al 2020</a:t>
            </a:r>
            <a:r>
              <a:rPr lang="en-GB" altLang="en-US" noProof="1">
                <a:ea typeface="ＭＳ Ｐゴシック" pitchFamily="34" charset="-128"/>
              </a:rPr>
              <a:t>;</a:t>
            </a:r>
            <a:r>
              <a:rPr lang="en-GB" altLang="en-US" noProof="1">
                <a:solidFill>
                  <a:srgbClr val="000000"/>
                </a:solidFill>
                <a:ea typeface="ＭＳ Ｐゴシック" pitchFamily="34" charset="-128"/>
              </a:rPr>
              <a:t> </a:t>
            </a:r>
            <a:r>
              <a:rPr lang="en-GB" altLang="en-US" noProof="1">
                <a:solidFill>
                  <a:srgbClr val="000000"/>
                </a:solidFill>
                <a:ea typeface="ＭＳ Ｐゴシック" pitchFamily="34" charset="-128"/>
                <a:hlinkClick r:id="rId7"/>
              </a:rPr>
              <a:t>Ciais et al. 2013</a:t>
            </a:r>
            <a:r>
              <a:rPr lang="en-GB" altLang="en-US" noProof="1">
                <a:solidFill>
                  <a:srgbClr val="000000"/>
                </a:solidFill>
                <a:ea typeface="ＭＳ Ｐゴシック" pitchFamily="34" charset="-128"/>
              </a:rPr>
              <a:t>; </a:t>
            </a:r>
            <a:r>
              <a:rPr lang="en-GB" altLang="en-US" noProof="1">
                <a:ea typeface="ＭＳ Ｐゴシック" pitchFamily="34" charset="-128"/>
                <a:hlinkClick r:id="rId8"/>
              </a:rPr>
              <a:t>Global Carbon Budget 2020</a:t>
            </a:r>
            <a:endParaRPr lang="en-GB" altLang="en-US" noProof="1">
              <a:ea typeface="ＭＳ Ｐゴシック" pitchFamily="34" charset="-128"/>
            </a:endParaRPr>
          </a:p>
        </p:txBody>
      </p:sp>
    </p:spTree>
    <p:extLst>
      <p:ext uri="{BB962C8B-B14F-4D97-AF65-F5344CB8AC3E}">
        <p14:creationId xmlns:p14="http://schemas.microsoft.com/office/powerpoint/2010/main" val="474538696"/>
      </p:ext>
    </p:extLst>
  </p:cSld>
  <p:clrMapOvr>
    <a:masterClrMapping/>
  </p:clrMapOvr>
</p:sld>
</file>

<file path=ppt/theme/theme1.xml><?xml version="1.0" encoding="utf-8"?>
<a:theme xmlns:a="http://schemas.openxmlformats.org/drawingml/2006/main" name="GCP slid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4D02CDF85BB3C43825BB38CAE9C40BF" ma:contentTypeVersion="12" ma:contentTypeDescription="Create a new document." ma:contentTypeScope="" ma:versionID="f6183970711bc81632b34d160684cdee">
  <xsd:schema xmlns:xsd="http://www.w3.org/2001/XMLSchema" xmlns:xs="http://www.w3.org/2001/XMLSchema" xmlns:p="http://schemas.microsoft.com/office/2006/metadata/properties" xmlns:ns2="1ae9c94a-2673-46e1-b5a6-dc0c87eae04c" xmlns:ns3="5083af8e-c479-4bff-9f3e-2a380844c8c1" targetNamespace="http://schemas.microsoft.com/office/2006/metadata/properties" ma:root="true" ma:fieldsID="d4fb7e59a19b05f87e2c00c3a40162cf" ns2:_="" ns3:_="">
    <xsd:import namespace="1ae9c94a-2673-46e1-b5a6-dc0c87eae04c"/>
    <xsd:import namespace="5083af8e-c479-4bff-9f3e-2a380844c8c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e9c94a-2673-46e1-b5a6-dc0c87eae0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83af8e-c479-4bff-9f3e-2a380844c8c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BDB0AD-B680-4203-A369-AF612EDE8E44}">
  <ds:schemaRefs>
    <ds:schemaRef ds:uri="http://schemas.microsoft.com/sharepoint/v3/contenttype/forms"/>
  </ds:schemaRefs>
</ds:datastoreItem>
</file>

<file path=customXml/itemProps2.xml><?xml version="1.0" encoding="utf-8"?>
<ds:datastoreItem xmlns:ds="http://schemas.openxmlformats.org/officeDocument/2006/customXml" ds:itemID="{0AE40C2B-BDE8-4E48-B0CF-933D9EBDDA4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CC5F56E-44E1-4174-8731-3AA31564BACF}">
  <ds:schemaRefs>
    <ds:schemaRef ds:uri="1ae9c94a-2673-46e1-b5a6-dc0c87eae04c"/>
    <ds:schemaRef ds:uri="5083af8e-c479-4bff-9f3e-2a380844c8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2821</TotalTime>
  <Words>5506</Words>
  <Application>Microsoft Macintosh PowerPoint</Application>
  <PresentationFormat>Widescreen</PresentationFormat>
  <Paragraphs>568</Paragraphs>
  <Slides>88</Slides>
  <Notes>83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88</vt:i4>
      </vt:variant>
    </vt:vector>
  </HeadingPairs>
  <TitlesOfParts>
    <vt:vector size="92" baseType="lpstr">
      <vt:lpstr>Arial</vt:lpstr>
      <vt:lpstr>Arial Narrow</vt:lpstr>
      <vt:lpstr>Calibri</vt:lpstr>
      <vt:lpstr>GCP slide</vt:lpstr>
      <vt:lpstr>Global Carbon Budget</vt:lpstr>
      <vt:lpstr>Acknowledgements</vt:lpstr>
      <vt:lpstr>Contributors 86 people | 68 organisations | 16 countries</vt:lpstr>
      <vt:lpstr>Data Access and Additional Resources</vt:lpstr>
      <vt:lpstr>Download of figures and data</vt:lpstr>
      <vt:lpstr>PowerPoint Presentation</vt:lpstr>
      <vt:lpstr>License </vt:lpstr>
      <vt:lpstr>Atmospheric concentration</vt:lpstr>
      <vt:lpstr>Anthropogenic perturbation of the global carbon cycle</vt:lpstr>
      <vt:lpstr>Focus on 2020’s CO2 Emissions</vt:lpstr>
      <vt:lpstr>Focus on 2020’s CO2 Emissions</vt:lpstr>
      <vt:lpstr>PowerPoint Presentation</vt:lpstr>
      <vt:lpstr>2020 Results Summary</vt:lpstr>
      <vt:lpstr>Global Fossil CO2 Emissions</vt:lpstr>
      <vt:lpstr>Emissions Projections for 2020</vt:lpstr>
      <vt:lpstr>Forecast of global atmospheric CO2 concentration</vt:lpstr>
      <vt:lpstr>Global emissions through 2020</vt:lpstr>
      <vt:lpstr>Regional emissions through 2020</vt:lpstr>
      <vt:lpstr>Fossil CO2 emissions growth: 2018–2020</vt:lpstr>
      <vt:lpstr>UEA Projection: Overall impact of COVID-19 on regional emissions</vt:lpstr>
      <vt:lpstr>UEA Projection: Overall impact of COVID-19 on emissions by sector</vt:lpstr>
      <vt:lpstr>Carbon Monitor: Overall impact of COVID-19 on regional emissions</vt:lpstr>
      <vt:lpstr>Carbon Monitor: Overall impact of COVID-19 on emissions by sector</vt:lpstr>
      <vt:lpstr>Fossil CO2 Emissions</vt:lpstr>
      <vt:lpstr>Global Fossil CO2 Emissions</vt:lpstr>
      <vt:lpstr>Top emitters: Fossil CO2 Emissions to 2019</vt:lpstr>
      <vt:lpstr>Top emitters: Fossil CO2 Emissions per capita to 2019</vt:lpstr>
      <vt:lpstr>Key statistics for emisions in 2019</vt:lpstr>
      <vt:lpstr>Fossil CO2 Emissions by source</vt:lpstr>
      <vt:lpstr>Fossil CO2 Emissions by source</vt:lpstr>
      <vt:lpstr>Fossil CO2 Emissions by source</vt:lpstr>
      <vt:lpstr>Fossil CO2 emissions growth: 2018–2020</vt:lpstr>
      <vt:lpstr>Fossil CO2 Emission by source for top emitters </vt:lpstr>
      <vt:lpstr>Fossil CO2 Emissions in China</vt:lpstr>
      <vt:lpstr>Fossil CO2 Emissions in USA</vt:lpstr>
      <vt:lpstr>Fossil CO2 Emissions in the European Union (EU27)</vt:lpstr>
      <vt:lpstr>Fossil CO2 Emissions in India</vt:lpstr>
      <vt:lpstr>Fossil CO2 Emissions in Rest of World</vt:lpstr>
      <vt:lpstr>Cement carbonation sink</vt:lpstr>
      <vt:lpstr>Energy use by source</vt:lpstr>
      <vt:lpstr>Energy use by source</vt:lpstr>
      <vt:lpstr>Energy use by source</vt:lpstr>
      <vt:lpstr>Energy use in China</vt:lpstr>
      <vt:lpstr>Energy use in USA</vt:lpstr>
      <vt:lpstr>Energy use in the European Union</vt:lpstr>
      <vt:lpstr>Energy use in India</vt:lpstr>
      <vt:lpstr>Land-use Change Emissions</vt:lpstr>
      <vt:lpstr>Land-use change emissions</vt:lpstr>
      <vt:lpstr>Total global emissions</vt:lpstr>
      <vt:lpstr>Closing the Global Carbon Budget</vt:lpstr>
      <vt:lpstr>Fate of anthropogenic CO2 emissions (2010–2019)</vt:lpstr>
      <vt:lpstr>Global carbon budget</vt:lpstr>
      <vt:lpstr>Changes in the budget over time</vt:lpstr>
      <vt:lpstr>Atmospheric concentration</vt:lpstr>
      <vt:lpstr>Airborne Fraction</vt:lpstr>
      <vt:lpstr>Ocean sink</vt:lpstr>
      <vt:lpstr>Terrestrial sink</vt:lpstr>
      <vt:lpstr>Total land and ocean fluxes</vt:lpstr>
      <vt:lpstr>Remaining carbon budget imbalance</vt:lpstr>
      <vt:lpstr>Global carbon budget</vt:lpstr>
      <vt:lpstr>Infographics</vt:lpstr>
      <vt:lpstr>Infographic</vt:lpstr>
      <vt:lpstr>Acknowledgements</vt:lpstr>
      <vt:lpstr>Acknowledgements</vt:lpstr>
      <vt:lpstr>Additional Figures</vt:lpstr>
      <vt:lpstr>Additional Figures Fossil CO2</vt:lpstr>
      <vt:lpstr>Top emitters: Fossil CO2 Emissions</vt:lpstr>
      <vt:lpstr>Per capita CO2 emissions</vt:lpstr>
      <vt:lpstr>Fossil CO2 emission intensity</vt:lpstr>
      <vt:lpstr>Top emitters: Fossil CO2 Emission Intensity</vt:lpstr>
      <vt:lpstr>Kaya decomposition</vt:lpstr>
      <vt:lpstr>Fossil CO2 emission intensity</vt:lpstr>
      <vt:lpstr>Fossil CO2 Emissions per capita</vt:lpstr>
      <vt:lpstr>Alternative rankings of countries</vt:lpstr>
      <vt:lpstr>Breakdown of global fossil CO2 emissions by country</vt:lpstr>
      <vt:lpstr>Fossil CO2 emissions by continent</vt:lpstr>
      <vt:lpstr>Fossil CO2 emissions by continent: per capita</vt:lpstr>
      <vt:lpstr>Additional Figures Consumption-based Emissions</vt:lpstr>
      <vt:lpstr>Consumption-based emissions (carbon footprint)</vt:lpstr>
      <vt:lpstr>Consumption-based emissions per person</vt:lpstr>
      <vt:lpstr>Consumption-based emissions (carbon footprint)</vt:lpstr>
      <vt:lpstr>Major flows from production to consumption</vt:lpstr>
      <vt:lpstr>Major flows from extraction to consumption</vt:lpstr>
      <vt:lpstr>Additional Figures Historical Emissions</vt:lpstr>
      <vt:lpstr>Total global emissions by source</vt:lpstr>
      <vt:lpstr>Historical cumulative emissions by source</vt:lpstr>
      <vt:lpstr>Historical cumulative fossil CO2 emissions by country</vt:lpstr>
      <vt:lpstr>Historical cumulative emissions by continent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Carbon Budget 2017</dc:title>
  <dc:creator>Global Carbon Project</dc:creator>
  <cp:lastModifiedBy>Julia Seixas</cp:lastModifiedBy>
  <cp:revision>6</cp:revision>
  <cp:lastPrinted>2019-11-11T12:07:34Z</cp:lastPrinted>
  <dcterms:created xsi:type="dcterms:W3CDTF">2013-11-11T22:16:06Z</dcterms:created>
  <dcterms:modified xsi:type="dcterms:W3CDTF">2021-03-19T13:51:15Z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0x01010074D02CDF85BB3C43825BB38CAE9C40BF</vt:lpwstr>
  </property>
</Properties>
</file>