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95" r:id="rId3"/>
    <p:sldId id="263" r:id="rId4"/>
    <p:sldId id="300" r:id="rId5"/>
    <p:sldId id="304" r:id="rId6"/>
    <p:sldId id="310" r:id="rId7"/>
    <p:sldId id="311" r:id="rId8"/>
    <p:sldId id="296" r:id="rId9"/>
    <p:sldId id="305" r:id="rId10"/>
    <p:sldId id="312" r:id="rId11"/>
    <p:sldId id="313" r:id="rId12"/>
    <p:sldId id="314" r:id="rId13"/>
    <p:sldId id="298" r:id="rId14"/>
    <p:sldId id="306" r:id="rId15"/>
    <p:sldId id="297" r:id="rId16"/>
    <p:sldId id="315" r:id="rId17"/>
    <p:sldId id="282" r:id="rId18"/>
  </p:sldIdLst>
  <p:sldSz cx="9144000" cy="6858000" type="screen4x3"/>
  <p:notesSz cx="6881813" cy="100028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9B09"/>
    <a:srgbClr val="0033CC"/>
    <a:srgbClr val="FFFFCC"/>
    <a:srgbClr val="962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0586" autoAdjust="0"/>
  </p:normalViewPr>
  <p:slideViewPr>
    <p:cSldViewPr>
      <p:cViewPr>
        <p:scale>
          <a:sx n="90" d="100"/>
          <a:sy n="90" d="100"/>
        </p:scale>
        <p:origin x="-930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A173D39D-474E-4C2C-A8E8-5E11404604C9}" type="datetimeFigureOut">
              <a:rPr lang="pt-PT" smtClean="0"/>
              <a:t>17-01-2013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0A172C26-7FAB-4FCC-8E77-925385115DC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85641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A195B7EF-02FD-4932-9600-77A200D022A4}" type="datetimeFigureOut">
              <a:rPr lang="pt-PT" smtClean="0"/>
              <a:t>17-01-2013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6764ED7B-B7D3-434E-A7CB-67B8A08DF68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60083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Assim como temos leis para a reflexão também temos para a refracção.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Fazer a dedução da 2ªLei.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Pedir aos alunos para observarem a figura 122 da página 193 do manual.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t-PT" dirty="0" smtClean="0"/>
              <a:t>Na tabela, o material que é opticamente mais denso (</a:t>
            </a:r>
            <a:r>
              <a:rPr lang="pt-PT" smtClean="0"/>
              <a:t>mais refringente</a:t>
            </a:r>
            <a:r>
              <a:rPr lang="pt-PT" dirty="0" smtClean="0"/>
              <a:t>) é o diamante!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t-PT" b="1" dirty="0" smtClean="0"/>
              <a:t>A reflexão total </a:t>
            </a:r>
            <a:r>
              <a:rPr lang="pt-PT" dirty="0" smtClean="0"/>
              <a:t>de uma onda é um caso particular do</a:t>
            </a:r>
            <a:r>
              <a:rPr lang="pt-PT" baseline="0" dirty="0" smtClean="0"/>
              <a:t> fenómeno da refracção, em que a onda refractada é tão desviada, na separação dos dois meios que passa a sofrer reflexão.</a:t>
            </a:r>
            <a:endParaRPr lang="pt-PT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pt-PT" dirty="0" smtClean="0"/>
              <a:t>Referir</a:t>
            </a:r>
            <a:r>
              <a:rPr lang="pt-PT" baseline="0" dirty="0" smtClean="0"/>
              <a:t> o exemplo da fibra óptica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t-PT" baseline="0" dirty="0" smtClean="0"/>
              <a:t>Uma vez que já foi leccionado </a:t>
            </a:r>
            <a:r>
              <a:rPr lang="pt-PT" b="1" baseline="0" dirty="0" smtClean="0"/>
              <a:t>As ondas de luz e de som.</a:t>
            </a:r>
            <a:r>
              <a:rPr lang="pt-PT" dirty="0" smtClean="0"/>
              <a:t> Tendo a professora referido as características</a:t>
            </a:r>
            <a:r>
              <a:rPr lang="pt-PT" baseline="0" dirty="0" smtClean="0"/>
              <a:t> de uma (</a:t>
            </a:r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onda sonora) e de outra (onda electromagnética ) 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cabe-me leccionar </a:t>
            </a:r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forma como cada uma delas interage com o meio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 que se propagam.</a:t>
            </a:r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 smtClean="0"/>
              <a:t>Introduzir</a:t>
            </a:r>
            <a:r>
              <a:rPr lang="pt-PT" b="1" baseline="0" dirty="0" smtClean="0"/>
              <a:t> o tema a estudar nesta aula</a:t>
            </a:r>
            <a:r>
              <a:rPr lang="pt-PT" b="0" baseline="0" dirty="0" smtClean="0"/>
              <a:t>: Nesta aula, </a:t>
            </a:r>
            <a:r>
              <a:rPr lang="pt-PT" b="1" baseline="0" dirty="0" smtClean="0"/>
              <a:t>vamos falar sobre as propriedades das ondas</a:t>
            </a:r>
            <a:r>
              <a:rPr lang="pt-PT" b="0" baseline="0" dirty="0" smtClean="0"/>
              <a:t>, já estudadas.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aseline="0" dirty="0" smtClean="0"/>
              <a:t>Resposta à questão.</a:t>
            </a:r>
          </a:p>
          <a:p>
            <a:r>
              <a:rPr lang="pt-PT" baseline="0" dirty="0" smtClean="0"/>
              <a:t>Nesta aula, vamos estudar cada um destes fenómenos: Reflexão, Refracção, Absorção e difracção, que ocorrem quando a </a:t>
            </a:r>
            <a:r>
              <a:rPr lang="pt-PT" b="1" baseline="0" dirty="0" smtClean="0"/>
              <a:t>luz interage com a matéria</a:t>
            </a:r>
            <a:r>
              <a:rPr lang="pt-PT" baseline="0" dirty="0" smtClean="0"/>
              <a:t>. O </a:t>
            </a:r>
            <a:r>
              <a:rPr lang="pt-PT" b="1" i="0" baseline="0" dirty="0" smtClean="0"/>
              <a:t>mesmo em relação ao som</a:t>
            </a:r>
            <a:r>
              <a:rPr lang="pt-PT" baseline="0" dirty="0" smtClean="0"/>
              <a:t>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t-PT" dirty="0" smtClean="0"/>
              <a:t>Referir que o fenómeno</a:t>
            </a:r>
            <a:r>
              <a:rPr lang="pt-PT" baseline="0" dirty="0" smtClean="0"/>
              <a:t> d</a:t>
            </a:r>
            <a:r>
              <a:rPr lang="pt-PT" dirty="0" smtClean="0"/>
              <a:t>a </a:t>
            </a:r>
            <a:r>
              <a:rPr lang="pt-PT" b="1" dirty="0" smtClean="0"/>
              <a:t>reflexão da luz </a:t>
            </a:r>
            <a:r>
              <a:rPr lang="pt-PT" dirty="0" smtClean="0"/>
              <a:t>é explicada com base na </a:t>
            </a:r>
            <a:r>
              <a:rPr lang="pt-PT" b="1" dirty="0" smtClean="0"/>
              <a:t>óptica geométrica</a:t>
            </a:r>
            <a:r>
              <a:rPr lang="pt-PT" b="0" dirty="0" smtClean="0"/>
              <a:t>. </a:t>
            </a:r>
            <a:r>
              <a:rPr lang="pt-PT" b="1" dirty="0" smtClean="0"/>
              <a:t>O raio luminoso</a:t>
            </a:r>
            <a:r>
              <a:rPr lang="pt-PT" b="1" baseline="0" dirty="0" smtClean="0"/>
              <a:t> </a:t>
            </a:r>
            <a:r>
              <a:rPr lang="pt-PT" b="0" baseline="0" dirty="0" smtClean="0"/>
              <a:t>representa o trajecto seguido pela luz e a direcção em que a onda se propaga. dizer o que é o </a:t>
            </a:r>
            <a:r>
              <a:rPr lang="pt-PT" b="1" baseline="0" dirty="0" smtClean="0"/>
              <a:t>ângulo de incidência </a:t>
            </a:r>
            <a:r>
              <a:rPr lang="pt-PT" b="0" baseline="0" dirty="0" smtClean="0"/>
              <a:t>e de </a:t>
            </a:r>
            <a:r>
              <a:rPr lang="pt-PT" b="1" baseline="0" dirty="0" smtClean="0"/>
              <a:t>reflexão</a:t>
            </a:r>
            <a:r>
              <a:rPr lang="pt-PT" b="0" baseline="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dirty="0" smtClean="0"/>
              <a:t>Falar no</a:t>
            </a:r>
            <a:r>
              <a:rPr lang="pt-PT" baseline="0" dirty="0" smtClean="0"/>
              <a:t> fenómeno da reflexão da luz de acordo com o </a:t>
            </a:r>
            <a:r>
              <a:rPr lang="pt-PT" b="1" baseline="0" dirty="0" smtClean="0"/>
              <a:t>modelo ondulatório </a:t>
            </a:r>
            <a:r>
              <a:rPr lang="pt-PT" baseline="0" dirty="0" smtClean="0"/>
              <a:t>de </a:t>
            </a:r>
            <a:r>
              <a:rPr lang="pt-PT" baseline="0" dirty="0" err="1" smtClean="0"/>
              <a:t>Huygens</a:t>
            </a:r>
            <a:r>
              <a:rPr lang="pt-PT" baseline="0" dirty="0" smtClean="0"/>
              <a:t> e de acordo com o </a:t>
            </a:r>
            <a:r>
              <a:rPr lang="pt-PT" b="1" baseline="0" dirty="0" smtClean="0"/>
              <a:t>modelo corpuscular </a:t>
            </a:r>
            <a:r>
              <a:rPr lang="pt-PT" baseline="0" dirty="0" smtClean="0"/>
              <a:t>de Newton</a:t>
            </a:r>
            <a:endParaRPr lang="pt-PT" dirty="0" smtClean="0"/>
          </a:p>
          <a:p>
            <a:r>
              <a:rPr lang="pt-PT" dirty="0" smtClean="0"/>
              <a:t>Visualizar depois no PHET.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t-PT" dirty="0" smtClean="0"/>
              <a:t>A </a:t>
            </a:r>
            <a:r>
              <a:rPr lang="pt-PT" b="1" dirty="0" smtClean="0"/>
              <a:t>frequência</a:t>
            </a:r>
            <a:r>
              <a:rPr lang="pt-PT" baseline="0" dirty="0" smtClean="0"/>
              <a:t> da onda incidente é a mesma da frequência da onda reflectida, mas geralmente a </a:t>
            </a:r>
            <a:r>
              <a:rPr lang="pt-PT" b="1" baseline="0" dirty="0" smtClean="0"/>
              <a:t>intensidade</a:t>
            </a:r>
            <a:r>
              <a:rPr lang="pt-PT" baseline="0" dirty="0" smtClean="0"/>
              <a:t> é menor.</a:t>
            </a:r>
          </a:p>
          <a:p>
            <a:pPr marL="0" indent="0">
              <a:buFont typeface="Arial" pitchFamily="34" charset="0"/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t-PT" dirty="0" smtClean="0"/>
              <a:t>A </a:t>
            </a:r>
            <a:r>
              <a:rPr lang="pt-PT" b="1" dirty="0" smtClean="0"/>
              <a:t>reflexão</a:t>
            </a:r>
            <a:r>
              <a:rPr lang="pt-PT" dirty="0" smtClean="0"/>
              <a:t> também ocorre para uma </a:t>
            </a:r>
            <a:r>
              <a:rPr lang="pt-PT" b="1" dirty="0" smtClean="0"/>
              <a:t>onda sonora</a:t>
            </a:r>
            <a:r>
              <a:rPr lang="pt-PT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PT" dirty="0" smtClean="0"/>
              <a:t>O</a:t>
            </a:r>
            <a:r>
              <a:rPr lang="pt-PT" baseline="0" dirty="0" smtClean="0"/>
              <a:t> </a:t>
            </a:r>
            <a:r>
              <a:rPr lang="pt-PT" b="1" baseline="0" dirty="0" smtClean="0"/>
              <a:t>Sonar</a:t>
            </a:r>
            <a:r>
              <a:rPr lang="pt-PT" baseline="0" dirty="0" smtClean="0"/>
              <a:t> (</a:t>
            </a:r>
            <a:r>
              <a:rPr lang="pt-PT" i="1" baseline="0" dirty="0" err="1" smtClean="0"/>
              <a:t>Sound</a:t>
            </a:r>
            <a:r>
              <a:rPr lang="pt-PT" i="1" baseline="0" dirty="0" smtClean="0"/>
              <a:t> </a:t>
            </a:r>
            <a:r>
              <a:rPr lang="pt-PT" i="1" baseline="0" dirty="0" err="1" smtClean="0"/>
              <a:t>Navigation</a:t>
            </a:r>
            <a:r>
              <a:rPr lang="pt-PT" i="1" baseline="0" dirty="0" smtClean="0"/>
              <a:t> </a:t>
            </a:r>
            <a:r>
              <a:rPr lang="pt-PT" i="1" baseline="0" dirty="0" err="1" smtClean="0"/>
              <a:t>And</a:t>
            </a:r>
            <a:r>
              <a:rPr lang="pt-PT" i="1" baseline="0" dirty="0" smtClean="0"/>
              <a:t> </a:t>
            </a:r>
            <a:r>
              <a:rPr lang="pt-PT" i="1" baseline="0" dirty="0" err="1" smtClean="0"/>
              <a:t>Ranging</a:t>
            </a:r>
            <a:r>
              <a:rPr lang="pt-PT" baseline="0" dirty="0" smtClean="0"/>
              <a:t>) utiliza a </a:t>
            </a:r>
            <a:r>
              <a:rPr lang="pt-PT" b="1" baseline="0" dirty="0" smtClean="0"/>
              <a:t>reflexão de ultra-sons</a:t>
            </a:r>
            <a:r>
              <a:rPr lang="pt-PT" baseline="0" dirty="0" smtClean="0"/>
              <a:t>.</a:t>
            </a:r>
            <a:endParaRPr lang="pt-P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PT" sz="1200" dirty="0" smtClean="0">
                <a:latin typeface="Candara" pitchFamily="34" charset="0"/>
              </a:rPr>
              <a:t>O efeito da refracção da luz é bem visível quando se coloca um objecto num copo com água, como se pode observar nesta foto</a:t>
            </a:r>
            <a:r>
              <a:rPr lang="pt-PT" sz="1200" baseline="0" dirty="0" smtClean="0">
                <a:latin typeface="Candara" pitchFamily="34" charset="0"/>
              </a:rPr>
              <a:t> – </a:t>
            </a:r>
            <a:r>
              <a:rPr lang="pt-PT" sz="1200" b="1" baseline="0" dirty="0" smtClean="0">
                <a:latin typeface="Candara" pitchFamily="34" charset="0"/>
              </a:rPr>
              <a:t>O lápis parece que está quebrado.</a:t>
            </a:r>
            <a:endParaRPr lang="pt-PT" sz="1200" b="1" dirty="0" smtClean="0">
              <a:latin typeface="Candar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6D1FDCA6-0879-4B33-9085-438155F22468}" type="datetime1">
              <a:rPr lang="pt-PT" smtClean="0"/>
              <a:t>17-01-2013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7BCEFDA-B365-404D-A4FD-233A3BE3355F}" type="slidenum">
              <a:rPr lang="pt-PT" smtClean="0"/>
              <a:t>‹#›</a:t>
            </a:fld>
            <a:endParaRPr lang="pt-PT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F79E-9CDA-4FB5-AC0E-58A8F519394B}" type="datetime1">
              <a:rPr lang="pt-PT" smtClean="0"/>
              <a:t>17-01-2013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756F-CBC2-48F4-A733-A15D965A432E}" type="datetime1">
              <a:rPr lang="pt-PT" smtClean="0"/>
              <a:t>17-01-2013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4C5F-5A00-4D89-9C8F-F1F4A79D2E27}" type="datetime1">
              <a:rPr lang="pt-PT" smtClean="0"/>
              <a:t>17-01-2013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AAEC-5332-4FE9-AF47-7084A94A1CDF}" type="datetime1">
              <a:rPr lang="pt-PT" smtClean="0"/>
              <a:t>17-01-2013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D6A-9515-408E-A044-CC9547C70036}" type="datetime1">
              <a:rPr lang="pt-PT" smtClean="0"/>
              <a:t>17-01-2013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‹#›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EC4D-C1DE-452F-A992-824929118563}" type="datetime1">
              <a:rPr lang="pt-PT" smtClean="0"/>
              <a:t>17-01-2013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‹#›</a:t>
            </a:fld>
            <a:endParaRPr lang="pt-PT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E4D4-2801-4C0B-92BA-BE2311BEC192}" type="datetime1">
              <a:rPr lang="pt-PT" smtClean="0"/>
              <a:t>17-01-2013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46C-710C-44DF-8C00-08164AC19110}" type="datetime1">
              <a:rPr lang="pt-PT" smtClean="0"/>
              <a:t>17-01-2013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9D93-0E5E-4DCC-A948-60E34FB2E04B}" type="datetime1">
              <a:rPr lang="pt-PT" smtClean="0"/>
              <a:t>17-01-2013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7857-B16B-4995-9A76-73801B59AA1F}" type="datetime1">
              <a:rPr lang="pt-PT" smtClean="0"/>
              <a:t>17-01-2013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27DAD97-BA7F-4325-9023-3C7CF4F28E4D}" type="datetime1">
              <a:rPr lang="pt-PT" smtClean="0"/>
              <a:t>17-01-2013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7BCEFDA-B365-404D-A4FD-233A3BE3355F}" type="slidenum">
              <a:rPr lang="pt-PT" smtClean="0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c2h2o.blogspot.com/2012/07/como-desaparecer-completamente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c2h2o.blogspot.com/2012/07/como-desaparecer-completamente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phet.colorado.edu/pt/simulation/bending-light" TargetMode="Externa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pt/simulation/wave-interferenc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Baskerville Old Face" pitchFamily="18" charset="0"/>
              </a:rPr>
              <a:t/>
            </a:r>
            <a:b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Baskerville Old Face" pitchFamily="18" charset="0"/>
              </a:rPr>
            </a:b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Baskerville Old Face" pitchFamily="18" charset="0"/>
              </a:rPr>
              <a:t>UNIDADE 2 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: </a:t>
            </a:r>
            <a:b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Comunicações a longas distâncias</a:t>
            </a:r>
            <a:r>
              <a:rPr lang="pt-PT" sz="32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32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</a:br>
            <a:endParaRPr lang="pt-PT" sz="3200" dirty="0">
              <a:latin typeface="Candara" pitchFamily="34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PT" sz="2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Propriedades das Ondas: </a:t>
            </a:r>
          </a:p>
          <a:p>
            <a:r>
              <a:rPr lang="pt-PT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Reflexão; Refracção; Reflexão Total e Difracção</a:t>
            </a:r>
            <a:endParaRPr lang="pt-PT" sz="16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20520000">
            <a:off x="445133" y="3861792"/>
            <a:ext cx="2389166" cy="1165450"/>
          </a:xfrm>
        </p:spPr>
        <p:txBody>
          <a:bodyPr/>
          <a:lstStyle/>
          <a:p>
            <a:pPr algn="ctr"/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Física e Química A</a:t>
            </a:r>
            <a:endParaRPr lang="pt-PT" sz="2000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pPr algn="ctr"/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11.º ano</a:t>
            </a:r>
            <a:endParaRPr lang="pt-PT" sz="2000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 rot="20520000">
            <a:off x="791254" y="4753826"/>
            <a:ext cx="2079182" cy="560227"/>
          </a:xfrm>
        </p:spPr>
        <p:txBody>
          <a:bodyPr/>
          <a:lstStyle/>
          <a:p>
            <a:pPr algn="ctr"/>
            <a:r>
              <a:rPr lang="pt-PT" b="1" dirty="0" smtClean="0">
                <a:solidFill>
                  <a:srgbClr val="0033CC"/>
                </a:solidFill>
                <a:latin typeface="Bradley Hand ITC" pitchFamily="66" charset="0"/>
              </a:rPr>
              <a:t>Aula:    </a:t>
            </a:r>
            <a:r>
              <a:rPr lang="pt-PT" b="1" dirty="0" smtClean="0">
                <a:solidFill>
                  <a:srgbClr val="109B09"/>
                </a:solidFill>
                <a:latin typeface="Bradley Hand ITC" pitchFamily="66" charset="0"/>
              </a:rPr>
              <a:t>17 de  Janeiro</a:t>
            </a:r>
            <a:endParaRPr lang="pt-PT" sz="1400" b="1" dirty="0">
              <a:solidFill>
                <a:srgbClr val="109B09"/>
              </a:solidFill>
              <a:latin typeface="Bradley Hand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647234">
            <a:off x="1415439" y="548309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latin typeface="Bradley Hand ITC" pitchFamily="66" charset="0"/>
                <a:cs typeface="Andalus" pitchFamily="18" charset="-78"/>
              </a:rPr>
              <a:t>Jacinta Moreno</a:t>
            </a:r>
            <a:endParaRPr lang="pt-PT" sz="1200" b="1" dirty="0">
              <a:latin typeface="Bradley Hand ITC" pitchFamily="66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73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20933" y="1124744"/>
            <a:ext cx="7941210" cy="698893"/>
          </a:xfrm>
        </p:spPr>
        <p:txBody>
          <a:bodyPr/>
          <a:lstStyle/>
          <a:p>
            <a:pPr algn="l"/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  Lei da Refracção da Luz ou </a:t>
            </a:r>
            <a:r>
              <a:rPr lang="pt-PT" sz="2800" b="1" u="sng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Lei de Snell-Descartes</a:t>
            </a:r>
            <a:endParaRPr lang="pt-PT" sz="2400" b="1" u="sng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10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260473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17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5043" y="4237476"/>
                <a:ext cx="8059365" cy="176836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PT" dirty="0" smtClean="0">
                    <a:latin typeface="Candara" pitchFamily="34" charset="0"/>
                  </a:rPr>
                  <a:t>Quando a radiação incide na superfície de separação de dois meios ópticos diferentes, sendo o ângulo de incidência diferente de zero, a direcção de propagação da radiação desvia-se de tal modo que:</a:t>
                </a:r>
              </a:p>
              <a:p>
                <a:endParaRPr lang="pt-PT" dirty="0" smtClean="0">
                  <a:latin typeface="Candar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pt-PT" b="0" i="1" smtClean="0">
                              <a:latin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PT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𝑐𝑜𝑛𝑠𝑡𝑎𝑛𝑡𝑒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2,1</m:t>
                          </m:r>
                        </m:sub>
                      </m:sSub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dirty="0">
                  <a:latin typeface="Candara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43" y="4237476"/>
                <a:ext cx="8059365" cy="1768369"/>
              </a:xfrm>
              <a:prstGeom prst="rect">
                <a:avLst/>
              </a:prstGeom>
              <a:blipFill rotWithShape="1">
                <a:blip r:embed="rId3"/>
                <a:stretch>
                  <a:fillRect l="-529" t="-13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91070"/>
            <a:ext cx="2555458" cy="2114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98541"/>
            <a:ext cx="2437498" cy="21155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90689" y="287165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andara" pitchFamily="34" charset="0"/>
              </a:rPr>
              <a:t>ou</a:t>
            </a:r>
            <a:endParaRPr lang="pt-PT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4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704857" cy="79208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 Refracção da luz – 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índice de refracção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11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29770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17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9428" y="1844824"/>
                <a:ext cx="6696744" cy="167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 smtClean="0">
                    <a:latin typeface="Candara" pitchFamily="34" charset="0"/>
                  </a:rPr>
                  <a:t>Define-se</a:t>
                </a:r>
                <a:r>
                  <a:rPr lang="pt-PT" b="1" dirty="0" smtClean="0">
                    <a:solidFill>
                      <a:srgbClr val="0070C0"/>
                    </a:solidFill>
                    <a:latin typeface="Candara" pitchFamily="34" charset="0"/>
                  </a:rPr>
                  <a:t> índice de refracção absoluto, n</a:t>
                </a:r>
                <a:r>
                  <a:rPr lang="pt-PT" dirty="0" smtClean="0">
                    <a:latin typeface="Candara" pitchFamily="34" charset="0"/>
                  </a:rPr>
                  <a:t>, como a razão entre a velocidade de propagação da onda num meio de referência (para a luz  é o vazio) e num dado meio, como:</a:t>
                </a:r>
              </a:p>
              <a:p>
                <a:endParaRPr lang="pt-PT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𝑛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Candara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28" y="1844824"/>
                <a:ext cx="6696744" cy="1674754"/>
              </a:xfrm>
              <a:prstGeom prst="rect">
                <a:avLst/>
              </a:prstGeom>
              <a:blipFill rotWithShape="1">
                <a:blip r:embed="rId3"/>
                <a:stretch>
                  <a:fillRect l="-820" t="-1825" r="-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7503" y="3462636"/>
                <a:ext cx="8254639" cy="2400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 smtClean="0">
                    <a:latin typeface="Candara" pitchFamily="34" charset="0"/>
                  </a:rPr>
                  <a:t>Define-se</a:t>
                </a:r>
                <a:r>
                  <a:rPr lang="pt-PT" sz="1600" b="1" dirty="0">
                    <a:solidFill>
                      <a:srgbClr val="0070C0"/>
                    </a:solidFill>
                    <a:latin typeface="Candara" pitchFamily="34" charset="0"/>
                  </a:rPr>
                  <a:t> índice de refracção </a:t>
                </a:r>
                <a:r>
                  <a:rPr lang="pt-PT" sz="1600" b="1" dirty="0" smtClean="0">
                    <a:solidFill>
                      <a:srgbClr val="0070C0"/>
                    </a:solidFill>
                    <a:latin typeface="Candara" pitchFamily="34" charset="0"/>
                  </a:rPr>
                  <a:t>relativo, </a:t>
                </a:r>
                <a:r>
                  <a:rPr lang="pt-PT" sz="1600" b="1" dirty="0">
                    <a:solidFill>
                      <a:srgbClr val="0070C0"/>
                    </a:solidFill>
                    <a:latin typeface="Candara" pitchFamily="34" charset="0"/>
                  </a:rPr>
                  <a:t>n</a:t>
                </a:r>
                <a:r>
                  <a:rPr lang="pt-PT" sz="1600" dirty="0">
                    <a:latin typeface="Candara" pitchFamily="34" charset="0"/>
                  </a:rPr>
                  <a:t>, como a razão entre a velocidade de propagação da onda num meio </a:t>
                </a:r>
                <a:r>
                  <a:rPr lang="pt-PT" sz="1600" dirty="0" smtClean="0">
                    <a:latin typeface="Candara" pitchFamily="34" charset="0"/>
                  </a:rPr>
                  <a:t>em relação a outro. </a:t>
                </a:r>
              </a:p>
              <a:p>
                <a:endParaRPr lang="pt-PT" sz="1600" dirty="0" smtClean="0">
                  <a:latin typeface="Candara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PT" sz="1600" b="0" i="0" smtClean="0">
                        <a:latin typeface="Candara" pitchFamily="34" charset="0"/>
                      </a:rPr>
                      <m:t>No</m:t>
                    </m:r>
                    <m:r>
                      <m:rPr>
                        <m:nor/>
                      </m:rPr>
                      <a:rPr lang="pt-PT" sz="1600" b="0" i="0" smtClean="0">
                        <a:latin typeface="Candar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PT" sz="1600" b="1" i="0" smtClean="0">
                        <a:latin typeface="Candara" pitchFamily="34" charset="0"/>
                      </a:rPr>
                      <m:t>meio</m:t>
                    </m:r>
                    <m:r>
                      <m:rPr>
                        <m:nor/>
                      </m:rPr>
                      <a:rPr lang="pt-PT" sz="1600" b="1" i="0" smtClean="0">
                        <a:latin typeface="Candara" pitchFamily="34" charset="0"/>
                      </a:rPr>
                      <m:t> 1</m:t>
                    </m:r>
                    <m:r>
                      <m:rPr>
                        <m:nor/>
                      </m:rPr>
                      <a:rPr lang="pt-PT" sz="1600" b="0" i="0" smtClean="0">
                        <a:latin typeface="Candara" pitchFamily="34" charset="0"/>
                      </a:rPr>
                      <m:t>:</m:t>
                    </m:r>
                    <m:r>
                      <a:rPr lang="pt-PT" sz="1600" b="0" i="0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pt-PT" sz="1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sz="1600" b="1" i="1" smtClean="0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pt-PT" sz="16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PT" sz="16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t-PT" sz="16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PT" sz="1600" b="1" i="1" smtClean="0">
                            <a:latin typeface="Cambria Math"/>
                            <a:ea typeface="Cambria Math"/>
                          </a:rPr>
                          <m:t>𝒄</m:t>
                        </m:r>
                      </m:num>
                      <m:den>
                        <m:sSub>
                          <m:sSubPr>
                            <m:ctrlPr>
                              <a:rPr lang="pt-PT" sz="16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PT" sz="1600" b="1" i="1" smtClean="0">
                                <a:latin typeface="Cambria Math"/>
                                <a:ea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pt-PT" sz="1600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pt-PT" sz="1600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pt-PT" sz="1600" b="0" i="0" smtClean="0">
                        <a:latin typeface="Cambria Math"/>
                        <a:ea typeface="Cambria Math"/>
                      </a:rPr>
                      <m:t>e</m:t>
                    </m:r>
                    <m:r>
                      <m:rPr>
                        <m:nor/>
                      </m:rPr>
                      <a:rPr lang="pt-PT" sz="1600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nor/>
                      </m:rPr>
                      <a:rPr lang="pt-PT" sz="1600" b="0" i="0" smtClean="0">
                        <a:latin typeface="Cambria Math"/>
                        <a:ea typeface="Cambria Math"/>
                      </a:rPr>
                      <m:t>n</m:t>
                    </m:r>
                    <m:r>
                      <m:rPr>
                        <m:nor/>
                      </m:rPr>
                      <a:rPr lang="pt-PT" sz="1600">
                        <a:latin typeface="Candara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pt-PT" sz="1600">
                        <a:latin typeface="Candar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PT" sz="1600" b="1">
                        <a:latin typeface="Candara" pitchFamily="34" charset="0"/>
                      </a:rPr>
                      <m:t>meio</m:t>
                    </m:r>
                    <m:r>
                      <m:rPr>
                        <m:nor/>
                      </m:rPr>
                      <a:rPr lang="pt-PT" sz="1600" b="1">
                        <a:latin typeface="Candara" pitchFamily="34" charset="0"/>
                      </a:rPr>
                      <m:t> 2</m:t>
                    </m:r>
                    <m:r>
                      <m:rPr>
                        <m:nor/>
                      </m:rPr>
                      <a:rPr lang="pt-PT" sz="1600">
                        <a:latin typeface="Candara" pitchFamily="34" charset="0"/>
                      </a:rPr>
                      <m:t>:</m:t>
                    </m:r>
                  </m:oMath>
                </a14:m>
                <a:r>
                  <a:rPr lang="pt-PT" sz="1600" dirty="0" smtClean="0">
                    <a:latin typeface="Candara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6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sz="1600" b="1" i="1" dirty="0" smtClean="0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pt-PT" sz="1600" b="1" i="1" dirty="0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PT" sz="1600" b="1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t-PT" sz="1600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PT" sz="1600" b="1" i="1" dirty="0" smtClean="0">
                            <a:latin typeface="Cambria Math"/>
                            <a:ea typeface="Cambria Math"/>
                          </a:rPr>
                          <m:t>𝒄</m:t>
                        </m:r>
                      </m:num>
                      <m:den>
                        <m:sSub>
                          <m:sSubPr>
                            <m:ctrlPr>
                              <a:rPr lang="pt-PT" sz="1600" b="1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PT" sz="1600" b="1" i="1" dirty="0" smtClean="0">
                                <a:latin typeface="Cambria Math"/>
                                <a:ea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pt-PT" sz="1600" b="1" i="1" dirty="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endParaRPr lang="pt-PT" sz="1600" b="1" dirty="0" smtClean="0">
                  <a:latin typeface="Candara" pitchFamily="34" charset="0"/>
                </a:endParaRPr>
              </a:p>
              <a:p>
                <a:pPr algn="ctr"/>
                <a:endParaRPr lang="pt-PT" sz="1600" dirty="0">
                  <a:latin typeface="Candara" pitchFamily="34" charset="0"/>
                </a:endParaRPr>
              </a:p>
              <a:p>
                <a:r>
                  <a:rPr lang="pt-PT" sz="1600" dirty="0" smtClean="0">
                    <a:latin typeface="Candara" pitchFamily="34" charset="0"/>
                  </a:rPr>
                  <a:t>O índice de refracção do meio 2 em relação ao meio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pt-PT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pt-PT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pt-PT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PT" sz="1600" dirty="0" smtClean="0">
                    <a:latin typeface="Candara" pitchFamily="34" charset="0"/>
                  </a:rPr>
                  <a:t>, é dado por: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1600" b="1" i="1" smtClean="0"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pt-PT" sz="16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pt-PT" sz="1600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PT" sz="16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PT" sz="16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sz="16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sz="16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sz="1600" b="1" i="1" smtClean="0"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pt-PT" sz="16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PT" sz="16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sz="1600" b="1" i="1" smtClean="0"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pt-PT" sz="16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sz="1600" b="1" dirty="0" smtClean="0">
                  <a:latin typeface="Candara" pitchFamily="34" charset="0"/>
                </a:endParaRPr>
              </a:p>
              <a:p>
                <a:endParaRPr lang="pt-PT" sz="1600" dirty="0">
                  <a:latin typeface="Candar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3462636"/>
                <a:ext cx="8254639" cy="2400594"/>
              </a:xfrm>
              <a:prstGeom prst="rect">
                <a:avLst/>
              </a:prstGeom>
              <a:blipFill rotWithShape="1">
                <a:blip r:embed="rId4"/>
                <a:stretch>
                  <a:fillRect l="-443" t="-76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513" y="5617969"/>
                <a:ext cx="8136904" cy="36933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PT" dirty="0" smtClean="0">
                    <a:latin typeface="Candara" pitchFamily="34" charset="0"/>
                  </a:rPr>
                  <a:t>A Lei de Snell-Descartes também se pode escrever: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b="1" i="1" smtClean="0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pt-PT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PT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pt-PT" b="1" i="1" smtClean="0">
                        <a:latin typeface="Cambria Math"/>
                        <a:ea typeface="Cambria Math"/>
                      </a:rPr>
                      <m:t>𝒔𝒊𝒏</m:t>
                    </m:r>
                    <m:sSub>
                      <m:sSubPr>
                        <m:ctrlPr>
                          <a:rPr lang="pt-PT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PT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pt-PT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pt-PT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pt-PT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PT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  <m:sub>
                        <m:r>
                          <a:rPr lang="pt-PT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pt-PT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pt-PT" b="1" i="1" smtClean="0">
                        <a:latin typeface="Cambria Math"/>
                        <a:ea typeface="Cambria Math"/>
                      </a:rPr>
                      <m:t>𝒔𝒊𝒏</m:t>
                    </m:r>
                    <m:sSub>
                      <m:sSubPr>
                        <m:ctrlPr>
                          <a:rPr lang="pt-PT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PT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pt-PT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pt-PT" b="1" dirty="0">
                  <a:latin typeface="Candara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3" y="5617969"/>
                <a:ext cx="813690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24" t="-6452" b="-2419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15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37261" y="836712"/>
            <a:ext cx="7704857" cy="79208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índice de refracção - tabela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12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585845"/>
              </p:ext>
            </p:extLst>
          </p:nvPr>
        </p:nvGraphicFramePr>
        <p:xfrm>
          <a:off x="251520" y="188640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17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522500"/>
              </p:ext>
            </p:extLst>
          </p:nvPr>
        </p:nvGraphicFramePr>
        <p:xfrm>
          <a:off x="2627784" y="1432954"/>
          <a:ext cx="3527596" cy="42383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1451"/>
                <a:gridCol w="1296145"/>
              </a:tblGrid>
              <a:tr h="353197">
                <a:tc gridSpan="2"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Tabela</a:t>
                      </a:r>
                      <a:r>
                        <a:rPr lang="pt-PT" sz="1600" dirty="0" smtClean="0">
                          <a:latin typeface="Candara" pitchFamily="34" charset="0"/>
                        </a:rPr>
                        <a:t>| Índice de refracção absoluto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6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53197"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Substância</a:t>
                      </a:r>
                      <a:endParaRPr lang="pt-PT" sz="1600" b="1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 smtClean="0">
                          <a:latin typeface="Candara" pitchFamily="34" charset="0"/>
                        </a:rPr>
                        <a:t>n</a:t>
                      </a:r>
                      <a:endParaRPr lang="pt-PT" sz="1600" b="1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3197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Candara" pitchFamily="34" charset="0"/>
                        </a:rPr>
                        <a:t>Ar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Candara" pitchFamily="34" charset="0"/>
                        </a:rPr>
                        <a:t>1,0003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3197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Candara" pitchFamily="34" charset="0"/>
                        </a:rPr>
                        <a:t>Água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Candara" pitchFamily="34" charset="0"/>
                        </a:rPr>
                        <a:t>1,33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3197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Candara" pitchFamily="34" charset="0"/>
                        </a:rPr>
                        <a:t>Água do mar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Candara" pitchFamily="34" charset="0"/>
                        </a:rPr>
                        <a:t>1,34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3197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Candara" pitchFamily="34" charset="0"/>
                        </a:rPr>
                        <a:t>Acetona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Candara" pitchFamily="34" charset="0"/>
                        </a:rPr>
                        <a:t>1,35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3197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Candara" pitchFamily="34" charset="0"/>
                        </a:rPr>
                        <a:t>Álcool etílico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Candara" pitchFamily="34" charset="0"/>
                        </a:rPr>
                        <a:t>1,36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3197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Candara" pitchFamily="34" charset="0"/>
                        </a:rPr>
                        <a:t>Glicerina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Candara" pitchFamily="34" charset="0"/>
                        </a:rPr>
                        <a:t>1,47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3197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Candara" pitchFamily="34" charset="0"/>
                        </a:rPr>
                        <a:t>Sal de cozinha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Candara" pitchFamily="34" charset="0"/>
                        </a:rPr>
                        <a:t>1,50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3197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Candara" pitchFamily="34" charset="0"/>
                        </a:rPr>
                        <a:t>Quartzo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Candara" pitchFamily="34" charset="0"/>
                        </a:rPr>
                        <a:t>1,54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3197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Candara" pitchFamily="34" charset="0"/>
                        </a:rPr>
                        <a:t>Vidro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Candara" pitchFamily="34" charset="0"/>
                        </a:rPr>
                        <a:t>1,50 – 2,0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3197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Candara" pitchFamily="34" charset="0"/>
                        </a:rPr>
                        <a:t>Diamante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Candara" pitchFamily="34" charset="0"/>
                        </a:rPr>
                        <a:t>2,42</a:t>
                      </a:r>
                      <a:endParaRPr lang="pt-PT" sz="1600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95" y="5740567"/>
            <a:ext cx="321067" cy="2769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39662" y="5750185"/>
                <a:ext cx="803679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050" dirty="0" smtClean="0">
                    <a:latin typeface="Candara" pitchFamily="34" charset="0"/>
                  </a:rPr>
                  <a:t>A Tabela indica os valores  do índice de refracção de alguns materiais em relação ao vazio, obtidos a 20 </a:t>
                </a:r>
                <a14:m>
                  <m:oMath xmlns:m="http://schemas.openxmlformats.org/officeDocument/2006/math">
                    <m:r>
                      <a:rPr lang="pt-PT" sz="105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pt-PT" sz="1050" dirty="0" smtClean="0">
                    <a:latin typeface="Candara" pitchFamily="34" charset="0"/>
                  </a:rPr>
                  <a:t>C e usando luz de </a:t>
                </a:r>
                <a:r>
                  <a:rPr lang="pt-PT" sz="1050" dirty="0" smtClean="0">
                    <a:latin typeface="Candara" pitchFamily="34" charset="0"/>
                    <a:sym typeface="Symbol"/>
                  </a:rPr>
                  <a:t></a:t>
                </a:r>
                <a14:m>
                  <m:oMath xmlns:m="http://schemas.openxmlformats.org/officeDocument/2006/math">
                    <m:r>
                      <a:rPr lang="pt-PT" sz="1050" b="0" i="1" smtClean="0">
                        <a:latin typeface="Cambria Math"/>
                        <a:sym typeface="Symbol"/>
                      </a:rPr>
                      <m:t>=589,3 </m:t>
                    </m:r>
                    <m:r>
                      <a:rPr lang="pt-PT" sz="1050" b="0" i="1" smtClean="0">
                        <a:latin typeface="Cambria Math"/>
                        <a:sym typeface="Symbol"/>
                      </a:rPr>
                      <m:t>𝑛𝑚</m:t>
                    </m:r>
                  </m:oMath>
                </a14:m>
                <a:r>
                  <a:rPr lang="pt-PT" sz="1050" dirty="0" smtClean="0">
                    <a:latin typeface="Candara" pitchFamily="34" charset="0"/>
                  </a:rPr>
                  <a:t>.</a:t>
                </a:r>
                <a:endParaRPr lang="pt-PT" sz="1050" dirty="0">
                  <a:latin typeface="Candara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62" y="5750185"/>
                <a:ext cx="8036794" cy="253916"/>
              </a:xfrm>
              <a:prstGeom prst="rect">
                <a:avLst/>
              </a:prstGeom>
              <a:blipFill rotWithShape="1">
                <a:blip r:embed="rId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2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704857" cy="115212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Actividade Prática - </a:t>
            </a:r>
            <a:r>
              <a:rPr lang="pt-PT" sz="2400" b="1" dirty="0">
                <a:latin typeface="Candara" pitchFamily="34" charset="0"/>
                <a:hlinkClick r:id="rId3"/>
              </a:rPr>
              <a:t>O acto de desaparecer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/>
              <a:t/>
            </a:r>
            <a:br>
              <a:rPr lang="pt-PT" sz="2400" b="1" dirty="0"/>
            </a:br>
            <a:r>
              <a:rPr lang="pt-PT" sz="2400" b="1" dirty="0"/>
              <a:t/>
            </a:r>
            <a:br>
              <a:rPr lang="pt-PT" sz="2400" b="1" dirty="0"/>
            </a:b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06922"/>
            <a:ext cx="492328" cy="448477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13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8786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17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735511"/>
              </p:ext>
            </p:extLst>
          </p:nvPr>
        </p:nvGraphicFramePr>
        <p:xfrm>
          <a:off x="725691" y="1827186"/>
          <a:ext cx="7513286" cy="34740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6643"/>
                <a:gridCol w="3756643"/>
              </a:tblGrid>
              <a:tr h="2537918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936104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i="0" dirty="0" smtClean="0">
                          <a:latin typeface="Candara" pitchFamily="34" charset="0"/>
                        </a:rPr>
                        <a:t>      Porque será que se consegue ver o tubo de ensaio na água mas não na glicerina?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6" y="1916832"/>
            <a:ext cx="3240360" cy="2370742"/>
          </a:xfrm>
          <a:prstGeom prst="rect">
            <a:avLst/>
          </a:prstGeom>
        </p:spPr>
      </p:pic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046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1800" dirty="0">
                <a:latin typeface="Candara" pitchFamily="34" charset="0"/>
              </a:rPr>
              <a:t>Coloca‐se água num </a:t>
            </a:r>
            <a:r>
              <a:rPr lang="pt-PT" sz="1800" dirty="0" err="1">
                <a:latin typeface="Candara" pitchFamily="34" charset="0"/>
              </a:rPr>
              <a:t>gobelé</a:t>
            </a:r>
            <a:r>
              <a:rPr lang="pt-PT" sz="1800" dirty="0">
                <a:latin typeface="Candara" pitchFamily="34" charset="0"/>
              </a:rPr>
              <a:t> e glicerina noutro. Em seguida mergulham‐se os tubos de ensaio, com água e glicerina, dentro dos </a:t>
            </a:r>
            <a:r>
              <a:rPr lang="pt-PT" sz="1800" dirty="0" err="1">
                <a:latin typeface="Candara" pitchFamily="34" charset="0"/>
              </a:rPr>
              <a:t>gobelés</a:t>
            </a:r>
            <a:r>
              <a:rPr lang="pt-PT" sz="1800" dirty="0">
                <a:latin typeface="Candara" pitchFamily="34" charset="0"/>
              </a:rPr>
              <a:t> com o mesmo líquido.</a:t>
            </a:r>
            <a:r>
              <a:rPr lang="pt-PT" dirty="0">
                <a:latin typeface="Candara" pitchFamily="34" charset="0"/>
              </a:rPr>
              <a:t/>
            </a:r>
            <a:br>
              <a:rPr lang="pt-PT" dirty="0">
                <a:latin typeface="Candara" pitchFamily="34" charset="0"/>
              </a:rPr>
            </a:br>
            <a:endParaRPr lang="pt-PT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68" y="4448136"/>
            <a:ext cx="279497" cy="27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4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704857" cy="115212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Actividade Prática - </a:t>
            </a:r>
            <a:r>
              <a:rPr lang="pt-PT" sz="2400" b="1" dirty="0">
                <a:latin typeface="Candara" pitchFamily="34" charset="0"/>
                <a:hlinkClick r:id="rId3"/>
              </a:rPr>
              <a:t>O acto de desaparecer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/>
              <a:t/>
            </a:r>
            <a:br>
              <a:rPr lang="pt-PT" sz="2400" b="1" dirty="0"/>
            </a:br>
            <a:r>
              <a:rPr lang="pt-PT" sz="2400" b="1" dirty="0"/>
              <a:t/>
            </a:r>
            <a:br>
              <a:rPr lang="pt-PT" sz="2400" b="1" dirty="0"/>
            </a:b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06922"/>
            <a:ext cx="492328" cy="448477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14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592151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17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14856"/>
              </p:ext>
            </p:extLst>
          </p:nvPr>
        </p:nvGraphicFramePr>
        <p:xfrm>
          <a:off x="611560" y="2081122"/>
          <a:ext cx="7513286" cy="30459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8352"/>
                <a:gridCol w="4344934"/>
              </a:tblGrid>
              <a:tr h="759961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0" i="0" dirty="0" smtClean="0">
                          <a:latin typeface="Candara" pitchFamily="34" charset="0"/>
                        </a:rPr>
                        <a:t>      </a:t>
                      </a:r>
                      <a:r>
                        <a:rPr lang="pt-PT" sz="2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ndara" pitchFamily="34" charset="0"/>
                        </a:rPr>
                        <a:t>Porque será que se consegue ver o tubo de ensaio na água mas não na glicerina?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532694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Candara" pitchFamily="34" charset="0"/>
                        </a:rPr>
                        <a:t>Conseguimos ver os objectos opacos porque a luz é reflectida na sua superfície e atinge os nossos olhos.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Candara" pitchFamily="34" charset="0"/>
                        </a:rPr>
                        <a:t>Quando o meio/ objecto é translúcido (água, vidro) só o conseguimos ver porque a luz ao passar de um meio óptico transparente para outro, muda de direcção,</a:t>
                      </a:r>
                      <a:r>
                        <a:rPr lang="pt-PT" baseline="0" dirty="0" smtClean="0">
                          <a:latin typeface="Candara" pitchFamily="34" charset="0"/>
                        </a:rPr>
                        <a:t>  </a:t>
                      </a:r>
                      <a:r>
                        <a:rPr lang="pt-PT" dirty="0" smtClean="0">
                          <a:latin typeface="Candara" pitchFamily="34" charset="0"/>
                        </a:rPr>
                        <a:t>isto é, a luz tem velocidades de propagação diferentes quando atravessa  meios com  diferentes propriedades (densidade) – ocorrendo a </a:t>
                      </a:r>
                      <a:r>
                        <a:rPr lang="pt-PT" b="1" dirty="0" smtClean="0">
                          <a:solidFill>
                            <a:srgbClr val="0033CC"/>
                          </a:solidFill>
                          <a:latin typeface="Candara" pitchFamily="34" charset="0"/>
                        </a:rPr>
                        <a:t>REFRAÇÃO</a:t>
                      </a:r>
                      <a:r>
                        <a:rPr lang="pt-PT" dirty="0" smtClean="0">
                          <a:latin typeface="Candara" pitchFamily="34" charset="0"/>
                        </a:rPr>
                        <a:t>.   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07" y="2155187"/>
            <a:ext cx="279497" cy="2749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87624" y="5426322"/>
            <a:ext cx="6103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u="sng" dirty="0" smtClean="0">
                <a:effectLst/>
                <a:latin typeface="Candara" pitchFamily="34" charset="0"/>
              </a:rPr>
              <a:t>Mina de Ciência</a:t>
            </a:r>
            <a:r>
              <a:rPr lang="pt-PT" sz="1600" b="1" dirty="0" smtClean="0">
                <a:effectLst/>
                <a:latin typeface="Candara" pitchFamily="34" charset="0"/>
              </a:rPr>
              <a:t>: </a:t>
            </a:r>
            <a:r>
              <a:rPr lang="pt-PT" sz="1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Candara" pitchFamily="34" charset="0"/>
              </a:rPr>
              <a:t>"A ausência da evidência não significa evidência da ausência."</a:t>
            </a:r>
            <a:r>
              <a:rPr lang="pt-PT" sz="1400" b="1" dirty="0" smtClean="0">
                <a:effectLst/>
                <a:latin typeface="Candara" pitchFamily="34" charset="0"/>
              </a:rPr>
              <a:t> (Carl Sagan: 1934 – 1996</a:t>
            </a:r>
            <a:r>
              <a:rPr lang="pt-PT" sz="1400" b="1" dirty="0" smtClean="0">
                <a:effectLst/>
              </a:rPr>
              <a:t>) </a:t>
            </a:r>
            <a:endParaRPr lang="pt-PT" sz="1400" b="1" dirty="0"/>
          </a:p>
        </p:txBody>
      </p:sp>
      <p:sp>
        <p:nvSpPr>
          <p:cNvPr id="6" name="Freeform 5"/>
          <p:cNvSpPr/>
          <p:nvPr/>
        </p:nvSpPr>
        <p:spPr>
          <a:xfrm>
            <a:off x="2268187" y="3396343"/>
            <a:ext cx="546265" cy="25298"/>
          </a:xfrm>
          <a:custGeom>
            <a:avLst/>
            <a:gdLst>
              <a:gd name="connsiteX0" fmla="*/ 0 w 546265"/>
              <a:gd name="connsiteY0" fmla="*/ 0 h 25298"/>
              <a:gd name="connsiteX1" fmla="*/ 249382 w 546265"/>
              <a:gd name="connsiteY1" fmla="*/ 11875 h 25298"/>
              <a:gd name="connsiteX2" fmla="*/ 285008 w 546265"/>
              <a:gd name="connsiteY2" fmla="*/ 23751 h 25298"/>
              <a:gd name="connsiteX3" fmla="*/ 546265 w 546265"/>
              <a:gd name="connsiteY3" fmla="*/ 23751 h 2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265" h="25298">
                <a:moveTo>
                  <a:pt x="0" y="0"/>
                </a:moveTo>
                <a:cubicBezTo>
                  <a:pt x="83127" y="3958"/>
                  <a:pt x="166448" y="4964"/>
                  <a:pt x="249382" y="11875"/>
                </a:cubicBezTo>
                <a:cubicBezTo>
                  <a:pt x="261857" y="12915"/>
                  <a:pt x="272500" y="23251"/>
                  <a:pt x="285008" y="23751"/>
                </a:cubicBezTo>
                <a:cubicBezTo>
                  <a:pt x="372024" y="27232"/>
                  <a:pt x="459179" y="23751"/>
                  <a:pt x="546265" y="23751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Freeform 8"/>
          <p:cNvSpPr/>
          <p:nvPr/>
        </p:nvSpPr>
        <p:spPr>
          <a:xfrm>
            <a:off x="724395" y="3633849"/>
            <a:ext cx="2434441" cy="118754"/>
          </a:xfrm>
          <a:custGeom>
            <a:avLst/>
            <a:gdLst>
              <a:gd name="connsiteX0" fmla="*/ 0 w 2434441"/>
              <a:gd name="connsiteY0" fmla="*/ 83128 h 118754"/>
              <a:gd name="connsiteX1" fmla="*/ 653143 w 2434441"/>
              <a:gd name="connsiteY1" fmla="*/ 95003 h 118754"/>
              <a:gd name="connsiteX2" fmla="*/ 819397 w 2434441"/>
              <a:gd name="connsiteY2" fmla="*/ 106878 h 118754"/>
              <a:gd name="connsiteX3" fmla="*/ 1056904 w 2434441"/>
              <a:gd name="connsiteY3" fmla="*/ 118754 h 118754"/>
              <a:gd name="connsiteX4" fmla="*/ 1270660 w 2434441"/>
              <a:gd name="connsiteY4" fmla="*/ 106878 h 118754"/>
              <a:gd name="connsiteX5" fmla="*/ 1365662 w 2434441"/>
              <a:gd name="connsiteY5" fmla="*/ 95003 h 118754"/>
              <a:gd name="connsiteX6" fmla="*/ 1828800 w 2434441"/>
              <a:gd name="connsiteY6" fmla="*/ 83128 h 118754"/>
              <a:gd name="connsiteX7" fmla="*/ 1947553 w 2434441"/>
              <a:gd name="connsiteY7" fmla="*/ 71252 h 118754"/>
              <a:gd name="connsiteX8" fmla="*/ 2113808 w 2434441"/>
              <a:gd name="connsiteY8" fmla="*/ 35626 h 118754"/>
              <a:gd name="connsiteX9" fmla="*/ 2185060 w 2434441"/>
              <a:gd name="connsiteY9" fmla="*/ 23751 h 118754"/>
              <a:gd name="connsiteX10" fmla="*/ 2256311 w 2434441"/>
              <a:gd name="connsiteY10" fmla="*/ 0 h 118754"/>
              <a:gd name="connsiteX11" fmla="*/ 2398815 w 2434441"/>
              <a:gd name="connsiteY11" fmla="*/ 11876 h 118754"/>
              <a:gd name="connsiteX12" fmla="*/ 2434441 w 2434441"/>
              <a:gd name="connsiteY12" fmla="*/ 23751 h 118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4441" h="118754">
                <a:moveTo>
                  <a:pt x="0" y="83128"/>
                </a:moveTo>
                <a:lnTo>
                  <a:pt x="653143" y="95003"/>
                </a:lnTo>
                <a:cubicBezTo>
                  <a:pt x="708679" y="96613"/>
                  <a:pt x="763934" y="103615"/>
                  <a:pt x="819397" y="106878"/>
                </a:cubicBezTo>
                <a:lnTo>
                  <a:pt x="1056904" y="118754"/>
                </a:lnTo>
                <a:cubicBezTo>
                  <a:pt x="1128156" y="114795"/>
                  <a:pt x="1199508" y="112351"/>
                  <a:pt x="1270660" y="106878"/>
                </a:cubicBezTo>
                <a:cubicBezTo>
                  <a:pt x="1302480" y="104430"/>
                  <a:pt x="1333777" y="96360"/>
                  <a:pt x="1365662" y="95003"/>
                </a:cubicBezTo>
                <a:cubicBezTo>
                  <a:pt x="1519952" y="88438"/>
                  <a:pt x="1674421" y="87086"/>
                  <a:pt x="1828800" y="83128"/>
                </a:cubicBezTo>
                <a:cubicBezTo>
                  <a:pt x="1868384" y="79169"/>
                  <a:pt x="1908211" y="77153"/>
                  <a:pt x="1947553" y="71252"/>
                </a:cubicBezTo>
                <a:cubicBezTo>
                  <a:pt x="2161955" y="39092"/>
                  <a:pt x="1994942" y="59399"/>
                  <a:pt x="2113808" y="35626"/>
                </a:cubicBezTo>
                <a:cubicBezTo>
                  <a:pt x="2137419" y="30904"/>
                  <a:pt x="2161701" y="29591"/>
                  <a:pt x="2185060" y="23751"/>
                </a:cubicBezTo>
                <a:cubicBezTo>
                  <a:pt x="2209348" y="17679"/>
                  <a:pt x="2256311" y="0"/>
                  <a:pt x="2256311" y="0"/>
                </a:cubicBezTo>
                <a:cubicBezTo>
                  <a:pt x="2303812" y="3959"/>
                  <a:pt x="2351567" y="5576"/>
                  <a:pt x="2398815" y="11876"/>
                </a:cubicBezTo>
                <a:cubicBezTo>
                  <a:pt x="2411223" y="13530"/>
                  <a:pt x="2434441" y="23751"/>
                  <a:pt x="2434441" y="23751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Freeform 12"/>
          <p:cNvSpPr/>
          <p:nvPr/>
        </p:nvSpPr>
        <p:spPr>
          <a:xfrm>
            <a:off x="724395" y="4001984"/>
            <a:ext cx="2090057" cy="44699"/>
          </a:xfrm>
          <a:custGeom>
            <a:avLst/>
            <a:gdLst>
              <a:gd name="connsiteX0" fmla="*/ 0 w 2090057"/>
              <a:gd name="connsiteY0" fmla="*/ 23751 h 44699"/>
              <a:gd name="connsiteX1" fmla="*/ 154379 w 2090057"/>
              <a:gd name="connsiteY1" fmla="*/ 11876 h 44699"/>
              <a:gd name="connsiteX2" fmla="*/ 237506 w 2090057"/>
              <a:gd name="connsiteY2" fmla="*/ 0 h 44699"/>
              <a:gd name="connsiteX3" fmla="*/ 558140 w 2090057"/>
              <a:gd name="connsiteY3" fmla="*/ 11876 h 44699"/>
              <a:gd name="connsiteX4" fmla="*/ 1591293 w 2090057"/>
              <a:gd name="connsiteY4" fmla="*/ 35626 h 44699"/>
              <a:gd name="connsiteX5" fmla="*/ 2090057 w 2090057"/>
              <a:gd name="connsiteY5" fmla="*/ 23751 h 4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0057" h="44699">
                <a:moveTo>
                  <a:pt x="0" y="23751"/>
                </a:moveTo>
                <a:cubicBezTo>
                  <a:pt x="51460" y="19793"/>
                  <a:pt x="103023" y="17012"/>
                  <a:pt x="154379" y="11876"/>
                </a:cubicBezTo>
                <a:cubicBezTo>
                  <a:pt x="182230" y="9091"/>
                  <a:pt x="209516" y="0"/>
                  <a:pt x="237506" y="0"/>
                </a:cubicBezTo>
                <a:cubicBezTo>
                  <a:pt x="344457" y="0"/>
                  <a:pt x="451262" y="7917"/>
                  <a:pt x="558140" y="11876"/>
                </a:cubicBezTo>
                <a:cubicBezTo>
                  <a:pt x="947221" y="67458"/>
                  <a:pt x="698855" y="35626"/>
                  <a:pt x="1591293" y="35626"/>
                </a:cubicBezTo>
                <a:cubicBezTo>
                  <a:pt x="1757595" y="35626"/>
                  <a:pt x="2090057" y="23751"/>
                  <a:pt x="2090057" y="23751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Freeform 13"/>
          <p:cNvSpPr/>
          <p:nvPr/>
        </p:nvSpPr>
        <p:spPr>
          <a:xfrm>
            <a:off x="3883231" y="3669475"/>
            <a:ext cx="3230088" cy="95003"/>
          </a:xfrm>
          <a:custGeom>
            <a:avLst/>
            <a:gdLst>
              <a:gd name="connsiteX0" fmla="*/ 0 w 3230088"/>
              <a:gd name="connsiteY0" fmla="*/ 35626 h 95003"/>
              <a:gd name="connsiteX1" fmla="*/ 237507 w 3230088"/>
              <a:gd name="connsiteY1" fmla="*/ 59377 h 95003"/>
              <a:gd name="connsiteX2" fmla="*/ 961901 w 3230088"/>
              <a:gd name="connsiteY2" fmla="*/ 71252 h 95003"/>
              <a:gd name="connsiteX3" fmla="*/ 1508166 w 3230088"/>
              <a:gd name="connsiteY3" fmla="*/ 59377 h 95003"/>
              <a:gd name="connsiteX4" fmla="*/ 1567543 w 3230088"/>
              <a:gd name="connsiteY4" fmla="*/ 47502 h 95003"/>
              <a:gd name="connsiteX5" fmla="*/ 1638795 w 3230088"/>
              <a:gd name="connsiteY5" fmla="*/ 23751 h 95003"/>
              <a:gd name="connsiteX6" fmla="*/ 2517569 w 3230088"/>
              <a:gd name="connsiteY6" fmla="*/ 59377 h 95003"/>
              <a:gd name="connsiteX7" fmla="*/ 2576946 w 3230088"/>
              <a:gd name="connsiteY7" fmla="*/ 95003 h 95003"/>
              <a:gd name="connsiteX8" fmla="*/ 2921330 w 3230088"/>
              <a:gd name="connsiteY8" fmla="*/ 83128 h 95003"/>
              <a:gd name="connsiteX9" fmla="*/ 3051959 w 3230088"/>
              <a:gd name="connsiteY9" fmla="*/ 59377 h 95003"/>
              <a:gd name="connsiteX10" fmla="*/ 3087585 w 3230088"/>
              <a:gd name="connsiteY10" fmla="*/ 47502 h 95003"/>
              <a:gd name="connsiteX11" fmla="*/ 3194463 w 3230088"/>
              <a:gd name="connsiteY11" fmla="*/ 0 h 95003"/>
              <a:gd name="connsiteX12" fmla="*/ 3230088 w 3230088"/>
              <a:gd name="connsiteY12" fmla="*/ 0 h 9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0088" h="95003">
                <a:moveTo>
                  <a:pt x="0" y="35626"/>
                </a:moveTo>
                <a:cubicBezTo>
                  <a:pt x="99693" y="52243"/>
                  <a:pt x="108064" y="55925"/>
                  <a:pt x="237507" y="59377"/>
                </a:cubicBezTo>
                <a:cubicBezTo>
                  <a:pt x="478918" y="65814"/>
                  <a:pt x="720436" y="67294"/>
                  <a:pt x="961901" y="71252"/>
                </a:cubicBezTo>
                <a:lnTo>
                  <a:pt x="1508166" y="59377"/>
                </a:lnTo>
                <a:cubicBezTo>
                  <a:pt x="1528335" y="58586"/>
                  <a:pt x="1548070" y="52813"/>
                  <a:pt x="1567543" y="47502"/>
                </a:cubicBezTo>
                <a:cubicBezTo>
                  <a:pt x="1591696" y="40915"/>
                  <a:pt x="1638795" y="23751"/>
                  <a:pt x="1638795" y="23751"/>
                </a:cubicBezTo>
                <a:cubicBezTo>
                  <a:pt x="1707173" y="25041"/>
                  <a:pt x="2315777" y="20571"/>
                  <a:pt x="2517569" y="59377"/>
                </a:cubicBezTo>
                <a:cubicBezTo>
                  <a:pt x="2540235" y="63736"/>
                  <a:pt x="2557154" y="83128"/>
                  <a:pt x="2576946" y="95003"/>
                </a:cubicBezTo>
                <a:cubicBezTo>
                  <a:pt x="2691741" y="91045"/>
                  <a:pt x="2806654" y="89681"/>
                  <a:pt x="2921330" y="83128"/>
                </a:cubicBezTo>
                <a:cubicBezTo>
                  <a:pt x="2935048" y="82344"/>
                  <a:pt x="3033891" y="63894"/>
                  <a:pt x="3051959" y="59377"/>
                </a:cubicBezTo>
                <a:cubicBezTo>
                  <a:pt x="3064103" y="56341"/>
                  <a:pt x="3075710" y="51460"/>
                  <a:pt x="3087585" y="47502"/>
                </a:cubicBezTo>
                <a:cubicBezTo>
                  <a:pt x="3119872" y="25977"/>
                  <a:pt x="3152067" y="0"/>
                  <a:pt x="3194463" y="0"/>
                </a:cubicBezTo>
                <a:lnTo>
                  <a:pt x="3230088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Freeform 14"/>
          <p:cNvSpPr/>
          <p:nvPr/>
        </p:nvSpPr>
        <p:spPr>
          <a:xfrm>
            <a:off x="3895106" y="3978234"/>
            <a:ext cx="2291938" cy="24201"/>
          </a:xfrm>
          <a:custGeom>
            <a:avLst/>
            <a:gdLst>
              <a:gd name="connsiteX0" fmla="*/ 0 w 2291938"/>
              <a:gd name="connsiteY0" fmla="*/ 23750 h 24201"/>
              <a:gd name="connsiteX1" fmla="*/ 653143 w 2291938"/>
              <a:gd name="connsiteY1" fmla="*/ 23750 h 24201"/>
              <a:gd name="connsiteX2" fmla="*/ 1911928 w 2291938"/>
              <a:gd name="connsiteY2" fmla="*/ 0 h 24201"/>
              <a:gd name="connsiteX3" fmla="*/ 2291938 w 2291938"/>
              <a:gd name="connsiteY3" fmla="*/ 0 h 2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938" h="24201">
                <a:moveTo>
                  <a:pt x="0" y="23750"/>
                </a:moveTo>
                <a:cubicBezTo>
                  <a:pt x="335644" y="-9813"/>
                  <a:pt x="-98381" y="28727"/>
                  <a:pt x="653143" y="23750"/>
                </a:cubicBezTo>
                <a:cubicBezTo>
                  <a:pt x="1072803" y="20971"/>
                  <a:pt x="1492258" y="0"/>
                  <a:pt x="1911928" y="0"/>
                </a:cubicBezTo>
                <a:lnTo>
                  <a:pt x="2291938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Freeform 16"/>
          <p:cNvSpPr/>
          <p:nvPr/>
        </p:nvSpPr>
        <p:spPr>
          <a:xfrm>
            <a:off x="6377049" y="3966349"/>
            <a:ext cx="736270" cy="35635"/>
          </a:xfrm>
          <a:custGeom>
            <a:avLst/>
            <a:gdLst>
              <a:gd name="connsiteX0" fmla="*/ 0 w 736270"/>
              <a:gd name="connsiteY0" fmla="*/ 35635 h 35635"/>
              <a:gd name="connsiteX1" fmla="*/ 510639 w 736270"/>
              <a:gd name="connsiteY1" fmla="*/ 23760 h 35635"/>
              <a:gd name="connsiteX2" fmla="*/ 593767 w 736270"/>
              <a:gd name="connsiteY2" fmla="*/ 11885 h 35635"/>
              <a:gd name="connsiteX3" fmla="*/ 736270 w 736270"/>
              <a:gd name="connsiteY3" fmla="*/ 9 h 3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270" h="35635">
                <a:moveTo>
                  <a:pt x="0" y="35635"/>
                </a:moveTo>
                <a:lnTo>
                  <a:pt x="510639" y="23760"/>
                </a:lnTo>
                <a:cubicBezTo>
                  <a:pt x="538607" y="22641"/>
                  <a:pt x="565968" y="15156"/>
                  <a:pt x="593767" y="11885"/>
                </a:cubicBezTo>
                <a:cubicBezTo>
                  <a:pt x="701408" y="-779"/>
                  <a:pt x="676517" y="9"/>
                  <a:pt x="736270" y="9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Freeform 17"/>
          <p:cNvSpPr/>
          <p:nvPr/>
        </p:nvSpPr>
        <p:spPr>
          <a:xfrm>
            <a:off x="3930732" y="4215740"/>
            <a:ext cx="760021" cy="83180"/>
          </a:xfrm>
          <a:custGeom>
            <a:avLst/>
            <a:gdLst>
              <a:gd name="connsiteX0" fmla="*/ 0 w 760021"/>
              <a:gd name="connsiteY0" fmla="*/ 59377 h 83180"/>
              <a:gd name="connsiteX1" fmla="*/ 296884 w 760021"/>
              <a:gd name="connsiteY1" fmla="*/ 71252 h 83180"/>
              <a:gd name="connsiteX2" fmla="*/ 380011 w 760021"/>
              <a:gd name="connsiteY2" fmla="*/ 83128 h 83180"/>
              <a:gd name="connsiteX3" fmla="*/ 665019 w 760021"/>
              <a:gd name="connsiteY3" fmla="*/ 59377 h 83180"/>
              <a:gd name="connsiteX4" fmla="*/ 712520 w 760021"/>
              <a:gd name="connsiteY4" fmla="*/ 47502 h 83180"/>
              <a:gd name="connsiteX5" fmla="*/ 736271 w 760021"/>
              <a:gd name="connsiteY5" fmla="*/ 11876 h 83180"/>
              <a:gd name="connsiteX6" fmla="*/ 760021 w 760021"/>
              <a:gd name="connsiteY6" fmla="*/ 0 h 8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021" h="83180">
                <a:moveTo>
                  <a:pt x="0" y="59377"/>
                </a:moveTo>
                <a:cubicBezTo>
                  <a:pt x="98961" y="63335"/>
                  <a:pt x="198036" y="65074"/>
                  <a:pt x="296884" y="71252"/>
                </a:cubicBezTo>
                <a:cubicBezTo>
                  <a:pt x="324820" y="72998"/>
                  <a:pt x="352035" y="84030"/>
                  <a:pt x="380011" y="83128"/>
                </a:cubicBezTo>
                <a:cubicBezTo>
                  <a:pt x="475293" y="80054"/>
                  <a:pt x="570016" y="67294"/>
                  <a:pt x="665019" y="59377"/>
                </a:cubicBezTo>
                <a:cubicBezTo>
                  <a:pt x="680853" y="55419"/>
                  <a:pt x="698940" y="56555"/>
                  <a:pt x="712520" y="47502"/>
                </a:cubicBezTo>
                <a:cubicBezTo>
                  <a:pt x="724395" y="39585"/>
                  <a:pt x="726179" y="21968"/>
                  <a:pt x="736271" y="11876"/>
                </a:cubicBezTo>
                <a:cubicBezTo>
                  <a:pt x="742530" y="5617"/>
                  <a:pt x="752104" y="3959"/>
                  <a:pt x="760021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Freeform 18"/>
          <p:cNvSpPr/>
          <p:nvPr/>
        </p:nvSpPr>
        <p:spPr>
          <a:xfrm>
            <a:off x="5522027" y="4214386"/>
            <a:ext cx="2002302" cy="45719"/>
          </a:xfrm>
          <a:custGeom>
            <a:avLst/>
            <a:gdLst>
              <a:gd name="connsiteX0" fmla="*/ 0 w 2268187"/>
              <a:gd name="connsiteY0" fmla="*/ 48856 h 48856"/>
              <a:gd name="connsiteX1" fmla="*/ 356260 w 2268187"/>
              <a:gd name="connsiteY1" fmla="*/ 36980 h 48856"/>
              <a:gd name="connsiteX2" fmla="*/ 427512 w 2268187"/>
              <a:gd name="connsiteY2" fmla="*/ 25105 h 48856"/>
              <a:gd name="connsiteX3" fmla="*/ 617517 w 2268187"/>
              <a:gd name="connsiteY3" fmla="*/ 13230 h 48856"/>
              <a:gd name="connsiteX4" fmla="*/ 2268187 w 2268187"/>
              <a:gd name="connsiteY4" fmla="*/ 1354 h 4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187" h="48856">
                <a:moveTo>
                  <a:pt x="0" y="48856"/>
                </a:moveTo>
                <a:cubicBezTo>
                  <a:pt x="118753" y="44897"/>
                  <a:pt x="237624" y="43571"/>
                  <a:pt x="356260" y="36980"/>
                </a:cubicBezTo>
                <a:cubicBezTo>
                  <a:pt x="380301" y="35644"/>
                  <a:pt x="403533" y="27285"/>
                  <a:pt x="427512" y="25105"/>
                </a:cubicBezTo>
                <a:cubicBezTo>
                  <a:pt x="490710" y="19360"/>
                  <a:pt x="554088" y="15182"/>
                  <a:pt x="617517" y="13230"/>
                </a:cubicBezTo>
                <a:cubicBezTo>
                  <a:pt x="1239737" y="-5916"/>
                  <a:pt x="1585428" y="1354"/>
                  <a:pt x="2268187" y="1354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Freeform 19"/>
          <p:cNvSpPr/>
          <p:nvPr/>
        </p:nvSpPr>
        <p:spPr>
          <a:xfrm>
            <a:off x="3942608" y="4476201"/>
            <a:ext cx="2161309" cy="83924"/>
          </a:xfrm>
          <a:custGeom>
            <a:avLst/>
            <a:gdLst>
              <a:gd name="connsiteX0" fmla="*/ 0 w 2161309"/>
              <a:gd name="connsiteY0" fmla="*/ 72048 h 83924"/>
              <a:gd name="connsiteX1" fmla="*/ 201880 w 2161309"/>
              <a:gd name="connsiteY1" fmla="*/ 60173 h 83924"/>
              <a:gd name="connsiteX2" fmla="*/ 581891 w 2161309"/>
              <a:gd name="connsiteY2" fmla="*/ 83924 h 83924"/>
              <a:gd name="connsiteX3" fmla="*/ 1710047 w 2161309"/>
              <a:gd name="connsiteY3" fmla="*/ 72048 h 83924"/>
              <a:gd name="connsiteX4" fmla="*/ 1793174 w 2161309"/>
              <a:gd name="connsiteY4" fmla="*/ 60173 h 83924"/>
              <a:gd name="connsiteX5" fmla="*/ 1935678 w 2161309"/>
              <a:gd name="connsiteY5" fmla="*/ 36422 h 83924"/>
              <a:gd name="connsiteX6" fmla="*/ 2101932 w 2161309"/>
              <a:gd name="connsiteY6" fmla="*/ 796 h 83924"/>
              <a:gd name="connsiteX7" fmla="*/ 2161309 w 2161309"/>
              <a:gd name="connsiteY7" fmla="*/ 796 h 8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1309" h="83924">
                <a:moveTo>
                  <a:pt x="0" y="72048"/>
                </a:moveTo>
                <a:cubicBezTo>
                  <a:pt x="67293" y="68090"/>
                  <a:pt x="134470" y="60173"/>
                  <a:pt x="201880" y="60173"/>
                </a:cubicBezTo>
                <a:cubicBezTo>
                  <a:pt x="457902" y="60173"/>
                  <a:pt x="426999" y="58107"/>
                  <a:pt x="581891" y="83924"/>
                </a:cubicBezTo>
                <a:lnTo>
                  <a:pt x="1710047" y="72048"/>
                </a:lnTo>
                <a:cubicBezTo>
                  <a:pt x="1738032" y="71499"/>
                  <a:pt x="1765526" y="64538"/>
                  <a:pt x="1793174" y="60173"/>
                </a:cubicBezTo>
                <a:cubicBezTo>
                  <a:pt x="1840741" y="52662"/>
                  <a:pt x="1888457" y="45866"/>
                  <a:pt x="1935678" y="36422"/>
                </a:cubicBezTo>
                <a:cubicBezTo>
                  <a:pt x="2010885" y="21381"/>
                  <a:pt x="2030315" y="7307"/>
                  <a:pt x="2101932" y="796"/>
                </a:cubicBezTo>
                <a:cubicBezTo>
                  <a:pt x="2121643" y="-996"/>
                  <a:pt x="2141517" y="796"/>
                  <a:pt x="2161309" y="796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96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06922"/>
            <a:ext cx="492328" cy="448477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15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480506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17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itle 11"/>
          <p:cNvSpPr txBox="1">
            <a:spLocks/>
          </p:cNvSpPr>
          <p:nvPr/>
        </p:nvSpPr>
        <p:spPr>
          <a:xfrm>
            <a:off x="467544" y="1052736"/>
            <a:ext cx="770485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Reflexão total da Luz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84984"/>
            <a:ext cx="4008447" cy="1421176"/>
          </a:xfrm>
        </p:spPr>
      </p:pic>
      <p:sp>
        <p:nvSpPr>
          <p:cNvPr id="12" name="TextBox 11"/>
          <p:cNvSpPr txBox="1"/>
          <p:nvPr/>
        </p:nvSpPr>
        <p:spPr>
          <a:xfrm>
            <a:off x="251520" y="1772817"/>
            <a:ext cx="7991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andara" pitchFamily="34" charset="0"/>
              </a:rPr>
              <a:t>Quando a luz passa de </a:t>
            </a:r>
            <a:r>
              <a:rPr lang="pt-PT" dirty="0">
                <a:latin typeface="Candara" pitchFamily="34" charset="0"/>
              </a:rPr>
              <a:t>um meio </a:t>
            </a:r>
            <a:r>
              <a:rPr lang="pt-PT" dirty="0" smtClean="0">
                <a:latin typeface="Candara" pitchFamily="34" charset="0"/>
              </a:rPr>
              <a:t>transparente mais denso (como a </a:t>
            </a:r>
            <a:r>
              <a:rPr lang="pt-PT" b="1" dirty="0" smtClean="0">
                <a:latin typeface="Candara" pitchFamily="34" charset="0"/>
              </a:rPr>
              <a:t>água</a:t>
            </a:r>
            <a:r>
              <a:rPr lang="pt-PT" dirty="0" smtClean="0">
                <a:latin typeface="Candara" pitchFamily="34" charset="0"/>
              </a:rPr>
              <a:t>) para </a:t>
            </a:r>
            <a:r>
              <a:rPr lang="pt-PT" dirty="0">
                <a:latin typeface="Candara" pitchFamily="34" charset="0"/>
              </a:rPr>
              <a:t>outro meio transparente </a:t>
            </a:r>
            <a:r>
              <a:rPr lang="pt-PT" dirty="0" smtClean="0">
                <a:latin typeface="Candara" pitchFamily="34" charset="0"/>
              </a:rPr>
              <a:t>, menos denso(como </a:t>
            </a:r>
            <a:r>
              <a:rPr lang="pt-PT" dirty="0">
                <a:latin typeface="Candara" pitchFamily="34" charset="0"/>
              </a:rPr>
              <a:t>o</a:t>
            </a:r>
            <a:r>
              <a:rPr lang="pt-PT" dirty="0" smtClean="0">
                <a:latin typeface="Candara" pitchFamily="34" charset="0"/>
              </a:rPr>
              <a:t> </a:t>
            </a:r>
            <a:r>
              <a:rPr lang="pt-PT" b="1" dirty="0" smtClean="0">
                <a:latin typeface="Candara" pitchFamily="34" charset="0"/>
              </a:rPr>
              <a:t>ar</a:t>
            </a:r>
            <a:r>
              <a:rPr lang="pt-PT" dirty="0" smtClean="0">
                <a:latin typeface="Candara" pitchFamily="34" charset="0"/>
              </a:rPr>
              <a:t>), ela reflecte-se e refracta-se, afastando-se da normal. Se o ângulo de incidência aumentar, o ângulo de refracção também aumentará. Se o ângulo de incidência conduzir a um ângulo refractado de 90º (ângulo crítico ou limite) deixa de haver refracção e passa a haver   </a:t>
            </a:r>
            <a:r>
              <a:rPr lang="pt-PT" b="1" dirty="0" smtClean="0">
                <a:solidFill>
                  <a:srgbClr val="0070C0"/>
                </a:solidFill>
                <a:latin typeface="Candara" pitchFamily="34" charset="0"/>
              </a:rPr>
              <a:t>Reflexão total da luz</a:t>
            </a:r>
            <a:r>
              <a:rPr lang="pt-PT" dirty="0" smtClean="0">
                <a:latin typeface="Candara" pitchFamily="34" charset="0"/>
              </a:rPr>
              <a:t>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61048"/>
            <a:ext cx="2838450" cy="2114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94026" y="5291916"/>
            <a:ext cx="4768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>
                <a:latin typeface="Candara" pitchFamily="34" charset="0"/>
                <a:hlinkClick r:id="rId5"/>
              </a:rPr>
              <a:t>http://</a:t>
            </a:r>
            <a:r>
              <a:rPr lang="pt-PT" sz="1200" dirty="0" smtClean="0">
                <a:latin typeface="Candara" pitchFamily="34" charset="0"/>
                <a:hlinkClick r:id="rId5"/>
              </a:rPr>
              <a:t>phet.colorado.edu/pt/simulation/bending-light</a:t>
            </a:r>
            <a:endParaRPr lang="pt-PT" sz="1200" dirty="0" smtClean="0">
              <a:latin typeface="Candara" pitchFamily="34" charset="0"/>
            </a:endParaRPr>
          </a:p>
          <a:p>
            <a:endParaRPr lang="pt-PT" sz="12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06922"/>
            <a:ext cx="492328" cy="448477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16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4663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17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7115128" cy="957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1800" dirty="0" smtClean="0">
                <a:solidFill>
                  <a:schemeClr val="tx1"/>
                </a:solidFill>
                <a:latin typeface="Candara" pitchFamily="34" charset="0"/>
              </a:rPr>
              <a:t>A difracção é um fenómeno que ocorre quando a onda encontra obstáculos ou orifícios que sejam da ordem de grandeza do seu comprimento de onda.</a:t>
            </a:r>
            <a:endParaRPr lang="pt-PT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</p:txBody>
      </p:sp>
      <p:sp>
        <p:nvSpPr>
          <p:cNvPr id="11" name="Title 11"/>
          <p:cNvSpPr txBox="1">
            <a:spLocks/>
          </p:cNvSpPr>
          <p:nvPr/>
        </p:nvSpPr>
        <p:spPr>
          <a:xfrm>
            <a:off x="467544" y="1052736"/>
            <a:ext cx="770485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Difracção da Luz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53732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400" dirty="0">
                <a:latin typeface="Candara" pitchFamily="34" charset="0"/>
                <a:hlinkClick r:id="rId3"/>
              </a:rPr>
              <a:t>http://</a:t>
            </a:r>
            <a:r>
              <a:rPr lang="pt-PT" sz="1400" dirty="0" smtClean="0">
                <a:latin typeface="Candara" pitchFamily="34" charset="0"/>
                <a:hlinkClick r:id="rId3"/>
              </a:rPr>
              <a:t>phet.colorado.edu/pt/simulation/wave-interference</a:t>
            </a:r>
            <a:endParaRPr lang="pt-PT" sz="1400" dirty="0" smtClean="0">
              <a:latin typeface="Candara" pitchFamily="34" charset="0"/>
            </a:endParaRPr>
          </a:p>
          <a:p>
            <a:endParaRPr lang="pt-PT" sz="1400" dirty="0">
              <a:latin typeface="Candar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69513"/>
            <a:ext cx="2895600" cy="22002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4008" y="335699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andara" pitchFamily="34" charset="0"/>
              </a:rPr>
              <a:t>A difracção também se aplica a uma onda sonora</a:t>
            </a:r>
            <a:endParaRPr lang="pt-PT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57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76951" y="6165304"/>
            <a:ext cx="576064" cy="448477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17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64306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17 de Janeiro de 2013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05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05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blipFill rotWithShape="1"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NH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1520" y="1988839"/>
            <a:ext cx="7776864" cy="237626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Learning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is better when we do it together. ☺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endParaRPr lang="pt-PT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06922"/>
            <a:ext cx="492328" cy="448477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2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839603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17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7" name="Title 11"/>
          <p:cNvSpPr txBox="1">
            <a:spLocks/>
          </p:cNvSpPr>
          <p:nvPr/>
        </p:nvSpPr>
        <p:spPr>
          <a:xfrm>
            <a:off x="323529" y="1340768"/>
            <a:ext cx="784887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Unidade 2 – </a:t>
            </a:r>
            <a:r>
              <a:rPr lang="pt-P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Comunicação de informação a longas 				distâncias</a:t>
            </a:r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endParaRPr lang="pt-PT" sz="28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05490"/>
            <a:ext cx="2736305" cy="1966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2173140" cy="1908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820088"/>
            <a:ext cx="2784143" cy="2008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44824"/>
            <a:ext cx="30575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9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1276" y="1196752"/>
            <a:ext cx="7704857" cy="1152128"/>
          </a:xfrm>
        </p:spPr>
        <p:txBody>
          <a:bodyPr/>
          <a:lstStyle/>
          <a:p>
            <a:r>
              <a:rPr lang="pt-PT" sz="20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Unidade 2 – </a:t>
            </a:r>
            <a:r>
              <a:rPr lang="pt-P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Comunicação de informação a longas     </a:t>
            </a:r>
            <a:br>
              <a:rPr lang="pt-P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</a:br>
            <a:r>
              <a:rPr lang="pt-P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                        distâncias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2.2. Propriedades das ondas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32440" y="6148875"/>
            <a:ext cx="360040" cy="448477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3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366442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17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08920"/>
            <a:ext cx="4469961" cy="3240360"/>
          </a:xfrm>
        </p:spPr>
      </p:pic>
      <p:sp>
        <p:nvSpPr>
          <p:cNvPr id="13" name="Content Placeholder 5"/>
          <p:cNvSpPr txBox="1">
            <a:spLocks/>
          </p:cNvSpPr>
          <p:nvPr/>
        </p:nvSpPr>
        <p:spPr>
          <a:xfrm>
            <a:off x="272954" y="2684782"/>
            <a:ext cx="3722981" cy="3120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>
                  <a:lumMod val="50000"/>
                </a:schemeClr>
              </a:buClr>
              <a:buNone/>
            </a:pPr>
            <a:r>
              <a:rPr lang="pt-PT" sz="2800" dirty="0" smtClean="0">
                <a:solidFill>
                  <a:schemeClr val="tx1"/>
                </a:solidFill>
                <a:latin typeface="Candara" pitchFamily="34" charset="0"/>
              </a:rPr>
              <a:t>          O </a:t>
            </a:r>
            <a:r>
              <a:rPr lang="pt-PT" sz="2800" dirty="0">
                <a:solidFill>
                  <a:schemeClr val="tx1"/>
                </a:solidFill>
                <a:latin typeface="Candara" pitchFamily="34" charset="0"/>
              </a:rPr>
              <a:t>q</a:t>
            </a:r>
            <a:r>
              <a:rPr lang="pt-PT" sz="2800" dirty="0" smtClean="0">
                <a:solidFill>
                  <a:schemeClr val="tx1"/>
                </a:solidFill>
                <a:latin typeface="Candara" pitchFamily="34" charset="0"/>
              </a:rPr>
              <a:t>ue acontece </a:t>
            </a:r>
            <a:r>
              <a:rPr lang="pt-PT" sz="2800" dirty="0">
                <a:solidFill>
                  <a:schemeClr val="tx1"/>
                </a:solidFill>
                <a:latin typeface="Candara" pitchFamily="34" charset="0"/>
              </a:rPr>
              <a:t>a</a:t>
            </a:r>
            <a:r>
              <a:rPr lang="pt-PT" sz="2800" dirty="0" smtClean="0">
                <a:solidFill>
                  <a:schemeClr val="tx1"/>
                </a:solidFill>
                <a:latin typeface="Candara" pitchFamily="34" charset="0"/>
              </a:rPr>
              <a:t> uma onda quando esta encontra um obstáculo?</a:t>
            </a:r>
            <a:endParaRPr lang="pt-PT" sz="2800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6" y="2684782"/>
            <a:ext cx="558994" cy="54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704857" cy="1152128"/>
          </a:xfrm>
        </p:spPr>
        <p:txBody>
          <a:bodyPr/>
          <a:lstStyle/>
          <a:p>
            <a:r>
              <a:rPr lang="pt-PT" sz="22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Unidade 2 – </a:t>
            </a:r>
            <a:r>
              <a:rPr lang="pt-PT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Comunicação de informação a longas distâncias</a:t>
            </a:r>
            <a:r>
              <a:rPr lang="pt-PT" sz="22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22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20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2.2. Propriedades das ondas</a:t>
            </a:r>
            <a:endParaRPr lang="pt-PT" sz="18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32440" y="6148875"/>
            <a:ext cx="360040" cy="448477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4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267047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17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04150"/>
            <a:ext cx="3168352" cy="2108805"/>
          </a:xfrm>
        </p:spPr>
      </p:pic>
      <p:sp>
        <p:nvSpPr>
          <p:cNvPr id="15" name="TextBox 14"/>
          <p:cNvSpPr txBox="1"/>
          <p:nvPr/>
        </p:nvSpPr>
        <p:spPr>
          <a:xfrm>
            <a:off x="253658" y="1916832"/>
            <a:ext cx="3742278" cy="113877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1700" dirty="0" smtClean="0">
                <a:latin typeface="Candara" pitchFamily="34" charset="0"/>
              </a:rPr>
              <a:t>Uma </a:t>
            </a:r>
            <a:r>
              <a:rPr lang="pt-PT" sz="1700" dirty="0">
                <a:latin typeface="Candara" pitchFamily="34" charset="0"/>
              </a:rPr>
              <a:t>onda incidente, transversal ou longitudinal, quando atinge uma fronteira de separação de dois meios distintos, pode </a:t>
            </a:r>
            <a:r>
              <a:rPr lang="pt-PT" sz="1700" dirty="0" smtClean="0">
                <a:latin typeface="Candara" pitchFamily="34" charset="0"/>
              </a:rPr>
              <a:t>ser</a:t>
            </a:r>
            <a:endParaRPr lang="pt-PT" sz="1700" dirty="0">
              <a:latin typeface="Candara" pitchFamily="34" charset="0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251520" y="3501892"/>
            <a:ext cx="6192688" cy="2159355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pt-PT" sz="18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Reflectida</a:t>
            </a:r>
          </a:p>
          <a:p>
            <a:pPr marL="0" indent="0" algn="just">
              <a:buNone/>
            </a:pPr>
            <a:r>
              <a:rPr lang="pt-PT" sz="18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Candara" pitchFamily="34" charset="0"/>
              </a:rPr>
              <a:t>é o que acontece, por exemplo, quando a luz incide num espelho.</a:t>
            </a:r>
          </a:p>
          <a:p>
            <a:pPr algn="just">
              <a:buFont typeface="Wingdings" pitchFamily="2" charset="2"/>
              <a:buChar char="§"/>
            </a:pPr>
            <a:r>
              <a:rPr lang="pt-PT" sz="18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Refractada </a:t>
            </a:r>
            <a:r>
              <a:rPr lang="pt-PT" sz="1800" dirty="0" smtClean="0">
                <a:solidFill>
                  <a:schemeClr val="tx1"/>
                </a:solidFill>
                <a:latin typeface="Candara" pitchFamily="34" charset="0"/>
              </a:rPr>
              <a:t>(</a:t>
            </a:r>
            <a:r>
              <a:rPr lang="pt-PT" sz="18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Transmitida</a:t>
            </a:r>
            <a:r>
              <a:rPr lang="pt-PT" sz="1800" dirty="0" smtClean="0">
                <a:solidFill>
                  <a:schemeClr val="tx1"/>
                </a:solidFill>
                <a:latin typeface="Candara" pitchFamily="34" charset="0"/>
              </a:rPr>
              <a:t>)</a:t>
            </a:r>
            <a:r>
              <a:rPr lang="pt-PT" sz="18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</a:t>
            </a:r>
            <a:endParaRPr lang="pt-PT" sz="1800" dirty="0">
              <a:solidFill>
                <a:schemeClr val="tx1"/>
              </a:solidFill>
              <a:latin typeface="Candara" pitchFamily="34" charset="0"/>
            </a:endParaRPr>
          </a:p>
          <a:p>
            <a:pPr marL="0" indent="0" algn="just">
              <a:buNone/>
            </a:pPr>
            <a:r>
              <a:rPr lang="pt-PT" sz="1800" dirty="0" smtClean="0">
                <a:solidFill>
                  <a:schemeClr val="tx1"/>
                </a:solidFill>
                <a:latin typeface="Candara" pitchFamily="34" charset="0"/>
              </a:rPr>
              <a:t>é o que acontece, por exemplo, na dispersão da luz branca quando atravessa uma gota de água – formando o arco-íris.</a:t>
            </a:r>
          </a:p>
          <a:p>
            <a:pPr algn="just">
              <a:buFont typeface="Wingdings" pitchFamily="2" charset="2"/>
              <a:buChar char="§"/>
            </a:pPr>
            <a:r>
              <a:rPr lang="pt-PT" sz="18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A</a:t>
            </a:r>
            <a:r>
              <a:rPr lang="pt-PT" sz="18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bsorvida </a:t>
            </a:r>
            <a:endParaRPr lang="pt-PT" sz="1800" dirty="0">
              <a:solidFill>
                <a:schemeClr val="tx1"/>
              </a:solidFill>
              <a:latin typeface="Candara" pitchFamily="34" charset="0"/>
            </a:endParaRPr>
          </a:p>
          <a:p>
            <a:pPr marL="0" indent="0" algn="just">
              <a:buNone/>
            </a:pPr>
            <a:r>
              <a:rPr lang="pt-PT" sz="1800" dirty="0" smtClean="0">
                <a:solidFill>
                  <a:schemeClr val="tx1"/>
                </a:solidFill>
                <a:latin typeface="Candara" pitchFamily="34" charset="0"/>
              </a:rPr>
              <a:t>é o caso, por exemplo, de um corpo negro (absorve tudo) .</a:t>
            </a:r>
            <a:endParaRPr lang="pt-PT" sz="1800" dirty="0">
              <a:solidFill>
                <a:schemeClr val="tx1"/>
              </a:solidFill>
              <a:latin typeface="Candara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PT" sz="18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Difractada </a:t>
            </a:r>
            <a:endParaRPr lang="pt-PT" sz="1800" dirty="0" smtClean="0">
              <a:solidFill>
                <a:schemeClr val="tx1"/>
              </a:solidFill>
              <a:latin typeface="Candara" pitchFamily="34" charset="0"/>
            </a:endParaRPr>
          </a:p>
          <a:p>
            <a:pPr marL="0" indent="0" algn="just">
              <a:buNone/>
            </a:pPr>
            <a:r>
              <a:rPr lang="pt-PT" sz="1800" dirty="0" smtClean="0">
                <a:solidFill>
                  <a:schemeClr val="tx1"/>
                </a:solidFill>
                <a:latin typeface="Candara" pitchFamily="34" charset="0"/>
              </a:rPr>
              <a:t>na observação da luz quando atravessa fendas ou orifícios, de dimensões muito pequenas, a luz propaga-se em várias direcções.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520" y="566124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Candara" pitchFamily="34" charset="0"/>
              </a:rPr>
              <a:t>A somas destas energias tem de ser igual à energia da onda incidente.</a:t>
            </a:r>
          </a:p>
          <a:p>
            <a:endParaRPr lang="pt-PT" dirty="0"/>
          </a:p>
        </p:txBody>
      </p:sp>
      <p:sp>
        <p:nvSpPr>
          <p:cNvPr id="23" name="Right Arrow 22"/>
          <p:cNvSpPr/>
          <p:nvPr/>
        </p:nvSpPr>
        <p:spPr>
          <a:xfrm rot="5400000">
            <a:off x="2116721" y="3084523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342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704857" cy="79208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  Reflexão da luz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5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14724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17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4148" y="1737740"/>
            <a:ext cx="8037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>
                <a:latin typeface="Candara" pitchFamily="34" charset="0"/>
              </a:rPr>
              <a:t>Quando uma radiação incide numa superfície polida, reflecte-se numa única direcção, </a:t>
            </a:r>
            <a:r>
              <a:rPr lang="pt-PT" dirty="0" smtClean="0">
                <a:latin typeface="Candara" pitchFamily="34" charset="0"/>
              </a:rPr>
              <a:t>obedecendo à </a:t>
            </a:r>
            <a:r>
              <a:rPr lang="pt-PT" b="1" dirty="0">
                <a:solidFill>
                  <a:srgbClr val="0070C0"/>
                </a:solidFill>
                <a:latin typeface="Candara" pitchFamily="34" charset="0"/>
              </a:rPr>
              <a:t>lei da reflexão da luz</a:t>
            </a:r>
            <a:r>
              <a:rPr lang="pt-PT" dirty="0">
                <a:latin typeface="Candara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33" y="2258413"/>
            <a:ext cx="3142073" cy="2045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5" y="2658872"/>
            <a:ext cx="3089897" cy="3289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69314" y="4373599"/>
            <a:ext cx="33759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ü"/>
            </a:pPr>
            <a:r>
              <a:rPr lang="pt-PT" dirty="0">
                <a:latin typeface="Candara" pitchFamily="34" charset="0"/>
              </a:rPr>
              <a:t>o ângulo de incidência </a:t>
            </a:r>
            <a:r>
              <a:rPr lang="pt-PT" b="1" dirty="0" smtClean="0">
                <a:latin typeface="Candara" pitchFamily="34" charset="0"/>
              </a:rPr>
              <a:t>é igual </a:t>
            </a:r>
            <a:r>
              <a:rPr lang="pt-PT" dirty="0" smtClean="0">
                <a:latin typeface="Candara" pitchFamily="34" charset="0"/>
              </a:rPr>
              <a:t>ao </a:t>
            </a:r>
            <a:r>
              <a:rPr lang="pt-PT" dirty="0">
                <a:latin typeface="Candara" pitchFamily="34" charset="0"/>
              </a:rPr>
              <a:t>ângulo de </a:t>
            </a:r>
            <a:r>
              <a:rPr lang="pt-PT" dirty="0" smtClean="0">
                <a:latin typeface="Candara" pitchFamily="34" charset="0"/>
              </a:rPr>
              <a:t>reflexão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ü"/>
            </a:pPr>
            <a:r>
              <a:rPr lang="pt-PT" dirty="0">
                <a:latin typeface="Candara" pitchFamily="34" charset="0"/>
              </a:rPr>
              <a:t>o </a:t>
            </a:r>
            <a:r>
              <a:rPr lang="pt-PT" b="1" dirty="0">
                <a:latin typeface="Candara" pitchFamily="34" charset="0"/>
              </a:rPr>
              <a:t>raio incidente</a:t>
            </a:r>
            <a:r>
              <a:rPr lang="pt-PT" dirty="0">
                <a:latin typeface="Candara" pitchFamily="34" charset="0"/>
              </a:rPr>
              <a:t>, </a:t>
            </a:r>
            <a:r>
              <a:rPr lang="pt-PT" b="1" dirty="0">
                <a:latin typeface="Candara" pitchFamily="34" charset="0"/>
              </a:rPr>
              <a:t>a normal </a:t>
            </a:r>
            <a:r>
              <a:rPr lang="pt-PT" dirty="0">
                <a:latin typeface="Candara" pitchFamily="34" charset="0"/>
              </a:rPr>
              <a:t>no ponto de incidência e o </a:t>
            </a:r>
            <a:r>
              <a:rPr lang="pt-PT" b="1" dirty="0">
                <a:latin typeface="Candara" pitchFamily="34" charset="0"/>
              </a:rPr>
              <a:t>raio reflectido </a:t>
            </a:r>
            <a:r>
              <a:rPr lang="pt-PT" dirty="0">
                <a:latin typeface="Candara" pitchFamily="34" charset="0"/>
              </a:rPr>
              <a:t>estão situados no </a:t>
            </a:r>
            <a:r>
              <a:rPr lang="pt-PT" b="1" dirty="0">
                <a:latin typeface="Candara" pitchFamily="34" charset="0"/>
              </a:rPr>
              <a:t>mesmo plano</a:t>
            </a:r>
            <a:r>
              <a:rPr lang="pt-PT" dirty="0" smtClean="0">
                <a:latin typeface="Candara" pitchFamily="34" charset="0"/>
              </a:rPr>
              <a:t>.</a:t>
            </a:r>
            <a:endParaRPr lang="pt-PT" dirty="0">
              <a:latin typeface="Candar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926" y="4960321"/>
            <a:ext cx="4377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andara" pitchFamily="34" charset="0"/>
              </a:rPr>
              <a:t>É a reflexão das ondas electromagnéticas com frequência na zona do visível que nos permite ver uma imagem no espelho.</a:t>
            </a:r>
            <a:endParaRPr lang="pt-PT" sz="16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704857" cy="79208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A reflexão da luz pode ser: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106922"/>
            <a:ext cx="2895600" cy="365125"/>
          </a:xfrm>
        </p:spPr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6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023078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17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4147" y="1844824"/>
            <a:ext cx="4679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PT" sz="2000" b="1" dirty="0" smtClean="0">
                <a:solidFill>
                  <a:srgbClr val="0070C0"/>
                </a:solidFill>
                <a:latin typeface="Candara" pitchFamily="34" charset="0"/>
              </a:rPr>
              <a:t>Especular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43" y="2060848"/>
            <a:ext cx="3077046" cy="2075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279" y="2492896"/>
            <a:ext cx="4747633" cy="142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ndara" pitchFamily="34" charset="0"/>
              </a:rPr>
              <a:t>Se a luz incidir na superfície de um material muito polido, observa-se um comportamento regular: </a:t>
            </a:r>
            <a:r>
              <a:rPr lang="pt-PT" sz="1600" b="1" i="1" dirty="0">
                <a:latin typeface="Candara" pitchFamily="34" charset="0"/>
              </a:rPr>
              <a:t>um feixe paralelo de luz incidente é reflectido pela superfície plana numa direcção bem definida.</a:t>
            </a:r>
            <a:endParaRPr lang="pt-PT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93096"/>
            <a:ext cx="69437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7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704857" cy="79208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A reflexão da luz pode ser: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7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26173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17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1548" y="1844823"/>
            <a:ext cx="4000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PT" sz="2000" b="1" dirty="0" smtClean="0">
                <a:solidFill>
                  <a:srgbClr val="0070C0"/>
                </a:solidFill>
                <a:latin typeface="Candara" pitchFamily="34" charset="0"/>
              </a:rPr>
              <a:t>Difusa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07356"/>
            <a:ext cx="3896546" cy="244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68" y="4686902"/>
            <a:ext cx="6952381" cy="1238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7" y="2492896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ndara" pitchFamily="34" charset="0"/>
              </a:rPr>
              <a:t>Se a um feixe de luz incidir na superfície de um material não polido, este é reflectido de uma forma irregular em todas as direcções do espaço.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5686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704857" cy="115212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Reflexão do som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8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839603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17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733642"/>
            <a:ext cx="3960439" cy="2044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133" y="2717193"/>
            <a:ext cx="3702364" cy="24758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9" y="213285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ndara" pitchFamily="34" charset="0"/>
              </a:rPr>
              <a:t>Quando o </a:t>
            </a:r>
            <a:r>
              <a:rPr lang="pt-PT" b="1" dirty="0">
                <a:latin typeface="Candara" pitchFamily="34" charset="0"/>
              </a:rPr>
              <a:t>som</a:t>
            </a:r>
            <a:r>
              <a:rPr lang="pt-PT" dirty="0">
                <a:latin typeface="Candara" pitchFamily="34" charset="0"/>
              </a:rPr>
              <a:t> atinge um obstáculo </a:t>
            </a:r>
            <a:r>
              <a:rPr lang="pt-PT" dirty="0" smtClean="0">
                <a:latin typeface="Candara" pitchFamily="34" charset="0"/>
              </a:rPr>
              <a:t>volta </a:t>
            </a:r>
            <a:r>
              <a:rPr lang="pt-PT" dirty="0">
                <a:latin typeface="Candara" pitchFamily="34" charset="0"/>
              </a:rPr>
              <a:t>para trás, tal como uma </a:t>
            </a:r>
            <a:r>
              <a:rPr lang="pt-PT" dirty="0" smtClean="0">
                <a:latin typeface="Candara" pitchFamily="34" charset="0"/>
              </a:rPr>
              <a:t>bola ao </a:t>
            </a:r>
            <a:r>
              <a:rPr lang="pt-PT" dirty="0">
                <a:latin typeface="Candara" pitchFamily="34" charset="0"/>
              </a:rPr>
              <a:t>bater numa parede. Diz-se que o som foi </a:t>
            </a:r>
            <a:r>
              <a:rPr lang="pt-PT" dirty="0" smtClean="0">
                <a:latin typeface="Candara" pitchFamily="34" charset="0"/>
              </a:rPr>
              <a:t>reflectido na parede</a:t>
            </a:r>
            <a:r>
              <a:rPr lang="pt-PT" dirty="0">
                <a:latin typeface="Candara" pitchFamily="34" charset="0"/>
              </a:rPr>
              <a:t>.</a:t>
            </a:r>
          </a:p>
          <a:p>
            <a:r>
              <a:rPr lang="pt-PT" dirty="0">
                <a:latin typeface="Candara" pitchFamily="34" charset="0"/>
              </a:rPr>
              <a:t>O </a:t>
            </a:r>
            <a:r>
              <a:rPr lang="pt-PT" b="1" dirty="0">
                <a:solidFill>
                  <a:srgbClr val="0070C0"/>
                </a:solidFill>
                <a:latin typeface="Candara" pitchFamily="34" charset="0"/>
              </a:rPr>
              <a:t>eco</a:t>
            </a:r>
            <a:r>
              <a:rPr lang="pt-PT" dirty="0">
                <a:latin typeface="Candara" pitchFamily="34" charset="0"/>
              </a:rPr>
              <a:t> é um som reflectido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439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46" y="2852936"/>
            <a:ext cx="3970178" cy="264678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704857" cy="792088"/>
          </a:xfrm>
        </p:spPr>
        <p:txBody>
          <a:bodyPr/>
          <a:lstStyle/>
          <a:p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  Refracção da Luz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92328" cy="407078"/>
          </a:xfrm>
        </p:spPr>
        <p:txBody>
          <a:bodyPr/>
          <a:lstStyle/>
          <a:p>
            <a:pPr algn="ctr"/>
            <a:fld id="{E7BCEFDA-B365-404D-A4FD-233A3BE3355F}" type="slidenum">
              <a:rPr lang="pt-PT" smtClean="0">
                <a:latin typeface="Andalus" pitchFamily="18" charset="-78"/>
                <a:cs typeface="Andalus" pitchFamily="18" charset="-78"/>
              </a:rPr>
              <a:pPr algn="ctr"/>
              <a:t>9</a:t>
            </a:fld>
            <a:endParaRPr lang="pt-PT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858723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11.ºANO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17 de Janeiro 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de 2013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1772817"/>
            <a:ext cx="7991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andara" pitchFamily="34" charset="0"/>
              </a:rPr>
              <a:t> A </a:t>
            </a:r>
            <a:r>
              <a:rPr lang="pt-PT" b="1" dirty="0" smtClean="0">
                <a:solidFill>
                  <a:srgbClr val="0070C0"/>
                </a:solidFill>
                <a:latin typeface="Candara" pitchFamily="34" charset="0"/>
              </a:rPr>
              <a:t>Refracção  </a:t>
            </a:r>
            <a:r>
              <a:rPr lang="pt-PT" dirty="0" smtClean="0">
                <a:latin typeface="Candara" pitchFamily="34" charset="0"/>
              </a:rPr>
              <a:t>ocorre quando  </a:t>
            </a:r>
            <a:r>
              <a:rPr lang="pt-PT" dirty="0" smtClean="0">
                <a:latin typeface="Candara" pitchFamily="34" charset="0"/>
              </a:rPr>
              <a:t>há </a:t>
            </a:r>
            <a:r>
              <a:rPr lang="pt-PT" dirty="0" smtClean="0">
                <a:latin typeface="Candara" pitchFamily="34" charset="0"/>
              </a:rPr>
              <a:t> </a:t>
            </a:r>
            <a:r>
              <a:rPr lang="pt-PT" dirty="0" smtClean="0">
                <a:latin typeface="Candara" pitchFamily="34" charset="0"/>
              </a:rPr>
              <a:t>passagem da luz de </a:t>
            </a:r>
            <a:r>
              <a:rPr lang="pt-PT" dirty="0">
                <a:latin typeface="Candara" pitchFamily="34" charset="0"/>
              </a:rPr>
              <a:t>um meio </a:t>
            </a:r>
            <a:r>
              <a:rPr lang="pt-PT" dirty="0" smtClean="0">
                <a:latin typeface="Candara" pitchFamily="34" charset="0"/>
              </a:rPr>
              <a:t>transparente (como o </a:t>
            </a:r>
            <a:r>
              <a:rPr lang="pt-PT" b="1" dirty="0" smtClean="0">
                <a:latin typeface="Candara" pitchFamily="34" charset="0"/>
              </a:rPr>
              <a:t>ar</a:t>
            </a:r>
            <a:r>
              <a:rPr lang="pt-PT" dirty="0" smtClean="0">
                <a:latin typeface="Candara" pitchFamily="34" charset="0"/>
              </a:rPr>
              <a:t>) para </a:t>
            </a:r>
            <a:r>
              <a:rPr lang="pt-PT" dirty="0">
                <a:latin typeface="Candara" pitchFamily="34" charset="0"/>
              </a:rPr>
              <a:t>outro meio transparente (como </a:t>
            </a:r>
            <a:r>
              <a:rPr lang="pt-PT" dirty="0" smtClean="0">
                <a:latin typeface="Candara" pitchFamily="34" charset="0"/>
              </a:rPr>
              <a:t>a </a:t>
            </a:r>
            <a:r>
              <a:rPr lang="pt-PT" b="1" dirty="0" smtClean="0">
                <a:latin typeface="Candara" pitchFamily="34" charset="0"/>
              </a:rPr>
              <a:t>água</a:t>
            </a:r>
            <a:r>
              <a:rPr lang="pt-PT" dirty="0" smtClean="0">
                <a:latin typeface="Candara" pitchFamily="34" charset="0"/>
              </a:rPr>
              <a:t>).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4086778"/>
            <a:ext cx="266429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1600" dirty="0" smtClean="0">
                <a:latin typeface="Candara" pitchFamily="34" charset="0"/>
              </a:rPr>
              <a:t>As ondas electromagnéticas, na zona do visível, propagam-se menos rapidamente no vidro do que no ar.</a:t>
            </a:r>
            <a:endParaRPr lang="pt-PT" sz="16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5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ketch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3099</TotalTime>
  <Words>1679</Words>
  <Application>Microsoft Office PowerPoint</Application>
  <PresentationFormat>On-screen Show (4:3)</PresentationFormat>
  <Paragraphs>220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1_Sketchbook</vt:lpstr>
      <vt:lpstr> UNIDADE 2 :   Comunicações a longas distâncias  </vt:lpstr>
      <vt:lpstr>PowerPoint Presentation</vt:lpstr>
      <vt:lpstr>Unidade 2 – Comunicação de informação a longas                              distâncias 2.2. Propriedades das ondas</vt:lpstr>
      <vt:lpstr>Unidade 2 – Comunicação de informação a longas distâncias 2.2. Propriedades das ondas</vt:lpstr>
      <vt:lpstr>  Reflexão da luz</vt:lpstr>
      <vt:lpstr>A reflexão da luz pode ser:</vt:lpstr>
      <vt:lpstr>A reflexão da luz pode ser:</vt:lpstr>
      <vt:lpstr>Reflexão do som</vt:lpstr>
      <vt:lpstr>  Refracção da Luz</vt:lpstr>
      <vt:lpstr>  Lei da Refracção da Luz ou Lei de Snell-Descartes</vt:lpstr>
      <vt:lpstr> Refracção da luz – índice de refracção</vt:lpstr>
      <vt:lpstr>índice de refracção - tabela</vt:lpstr>
      <vt:lpstr>Actividade Prática - O acto de desaparecer   </vt:lpstr>
      <vt:lpstr>Actividade Prática - O acto de desaparecer   </vt:lpstr>
      <vt:lpstr>PowerPoint Presentation</vt:lpstr>
      <vt:lpstr>PowerPoint Presentation</vt:lpstr>
      <vt:lpstr> Learning is better when we do it together. ☺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Jacinta</dc:creator>
  <cp:lastModifiedBy>Jacinta</cp:lastModifiedBy>
  <cp:revision>283</cp:revision>
  <cp:lastPrinted>2013-01-16T19:10:35Z</cp:lastPrinted>
  <dcterms:created xsi:type="dcterms:W3CDTF">2012-11-20T23:03:46Z</dcterms:created>
  <dcterms:modified xsi:type="dcterms:W3CDTF">2013-01-17T15:36:08Z</dcterms:modified>
</cp:coreProperties>
</file>