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3" r:id="rId3"/>
    <p:sldId id="268" r:id="rId4"/>
    <p:sldId id="266" r:id="rId5"/>
    <p:sldId id="272" r:id="rId6"/>
    <p:sldId id="273" r:id="rId7"/>
    <p:sldId id="278" r:id="rId8"/>
    <p:sldId id="276" r:id="rId9"/>
    <p:sldId id="275" r:id="rId10"/>
    <p:sldId id="274" r:id="rId11"/>
    <p:sldId id="277" r:id="rId12"/>
    <p:sldId id="281" r:id="rId13"/>
    <p:sldId id="269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1" r:id="rId23"/>
    <p:sldId id="293" r:id="rId24"/>
    <p:sldId id="295" r:id="rId25"/>
    <p:sldId id="292" r:id="rId26"/>
    <p:sldId id="290" r:id="rId27"/>
    <p:sldId id="294" r:id="rId28"/>
  </p:sldIdLst>
  <p:sldSz cx="9144000" cy="6858000" type="screen4x3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2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1119" autoAdjust="0"/>
  </p:normalViewPr>
  <p:slideViewPr>
    <p:cSldViewPr>
      <p:cViewPr>
        <p:scale>
          <a:sx n="90" d="100"/>
          <a:sy n="90" d="100"/>
        </p:scale>
        <p:origin x="-93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7E32B-F4F5-4BCE-AA02-1B653EBCF43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D7ED79D-DDA7-4BFA-8AC2-6696D83CEA78}">
      <dgm:prSet phldrT="[Text]" custT="1"/>
      <dgm:spPr/>
      <dgm:t>
        <a:bodyPr/>
        <a:lstStyle/>
        <a:p>
          <a:r>
            <a:rPr lang="pt-PT" sz="1100" dirty="0" smtClean="0">
              <a:latin typeface="Candara" pitchFamily="34" charset="0"/>
            </a:rPr>
            <a:t>Atmosfera da Terra e a Lua</a:t>
          </a:r>
          <a:endParaRPr lang="pt-PT" sz="1100" dirty="0">
            <a:latin typeface="Candara" pitchFamily="34" charset="0"/>
          </a:endParaRPr>
        </a:p>
      </dgm:t>
    </dgm:pt>
    <dgm:pt modelId="{9E530D9D-67F4-4CEC-9BBB-A3F70E994D85}" type="parTrans" cxnId="{ED0DFB5D-04EA-4E4B-9ACC-20C57102A13C}">
      <dgm:prSet/>
      <dgm:spPr/>
      <dgm:t>
        <a:bodyPr/>
        <a:lstStyle/>
        <a:p>
          <a:endParaRPr lang="pt-PT"/>
        </a:p>
      </dgm:t>
    </dgm:pt>
    <dgm:pt modelId="{C80FD50E-2405-4574-8D43-12CE61F77372}" type="sibTrans" cxnId="{ED0DFB5D-04EA-4E4B-9ACC-20C57102A13C}">
      <dgm:prSet/>
      <dgm:spPr/>
      <dgm:t>
        <a:bodyPr/>
        <a:lstStyle/>
        <a:p>
          <a:endParaRPr lang="pt-PT"/>
        </a:p>
      </dgm:t>
    </dgm:pt>
    <dgm:pt modelId="{F39B1D6A-54F7-4996-8390-EFB0C213E110}" type="pres">
      <dgm:prSet presAssocID="{7CA7E32B-F4F5-4BCE-AA02-1B653EBCF43F}" presName="diagram" presStyleCnt="0">
        <dgm:presLayoutVars>
          <dgm:dir/>
        </dgm:presLayoutVars>
      </dgm:prSet>
      <dgm:spPr/>
    </dgm:pt>
    <dgm:pt modelId="{C9D5741B-7BC5-4A54-B9D7-72FEB960FC19}" type="pres">
      <dgm:prSet presAssocID="{0D7ED79D-DDA7-4BFA-8AC2-6696D83CEA78}" presName="composite" presStyleCnt="0"/>
      <dgm:spPr/>
    </dgm:pt>
    <dgm:pt modelId="{174F37A3-5ACE-4309-8944-C763CF959FE3}" type="pres">
      <dgm:prSet presAssocID="{0D7ED79D-DDA7-4BFA-8AC2-6696D83CEA78}" presName="Image" presStyleLbl="bgShp" presStyleIdx="0" presStyleCnt="1" custLinFactNeighborX="-8146" custLinFactNeighborY="-180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DDDE27D-3461-4E9F-9E50-BC5EA1CD52DE}" type="pres">
      <dgm:prSet presAssocID="{0D7ED79D-DDA7-4BFA-8AC2-6696D83CEA78}" presName="Parent" presStyleLbl="node0" presStyleIdx="0" presStyleCnt="1" custScaleX="84384" custScaleY="3980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D0DFB5D-04EA-4E4B-9ACC-20C57102A13C}" srcId="{7CA7E32B-F4F5-4BCE-AA02-1B653EBCF43F}" destId="{0D7ED79D-DDA7-4BFA-8AC2-6696D83CEA78}" srcOrd="0" destOrd="0" parTransId="{9E530D9D-67F4-4CEC-9BBB-A3F70E994D85}" sibTransId="{C80FD50E-2405-4574-8D43-12CE61F77372}"/>
    <dgm:cxn modelId="{E5554165-C632-46A4-8A01-2D8EE756D615}" type="presOf" srcId="{0D7ED79D-DDA7-4BFA-8AC2-6696D83CEA78}" destId="{1DDDE27D-3461-4E9F-9E50-BC5EA1CD52DE}" srcOrd="0" destOrd="0" presId="urn:microsoft.com/office/officeart/2008/layout/BendingPictureCaption"/>
    <dgm:cxn modelId="{49C6C532-AB7C-45CC-A2BA-A6FFD48FC165}" type="presOf" srcId="{7CA7E32B-F4F5-4BCE-AA02-1B653EBCF43F}" destId="{F39B1D6A-54F7-4996-8390-EFB0C213E110}" srcOrd="0" destOrd="0" presId="urn:microsoft.com/office/officeart/2008/layout/BendingPictureCaption"/>
    <dgm:cxn modelId="{7E69BB47-37B3-4253-BADC-16542D44B90A}" type="presParOf" srcId="{F39B1D6A-54F7-4996-8390-EFB0C213E110}" destId="{C9D5741B-7BC5-4A54-B9D7-72FEB960FC19}" srcOrd="0" destOrd="0" presId="urn:microsoft.com/office/officeart/2008/layout/BendingPictureCaption"/>
    <dgm:cxn modelId="{C238E488-A298-4A87-AE8E-4554E3FD8943}" type="presParOf" srcId="{C9D5741B-7BC5-4A54-B9D7-72FEB960FC19}" destId="{174F37A3-5ACE-4309-8944-C763CF959FE3}" srcOrd="0" destOrd="0" presId="urn:microsoft.com/office/officeart/2008/layout/BendingPictureCaption"/>
    <dgm:cxn modelId="{6F1BEE4F-A3B2-42A5-80CC-4FD9C7E8FDFC}" type="presParOf" srcId="{C9D5741B-7BC5-4A54-B9D7-72FEB960FC19}" destId="{1DDDE27D-3461-4E9F-9E50-BC5EA1CD52D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C975B-BAAB-485C-943C-C376E282921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</dgm:pt>
    <dgm:pt modelId="{18477652-336D-4CFC-BB22-A68335A06F7A}">
      <dgm:prSet phldrT="[Text]" custT="1"/>
      <dgm:spPr/>
      <dgm:t>
        <a:bodyPr/>
        <a:lstStyle/>
        <a:p>
          <a:r>
            <a:rPr lang="pt-PT" sz="1000" b="0" i="0" dirty="0" smtClean="0">
              <a:latin typeface="Candara" pitchFamily="34" charset="0"/>
            </a:rPr>
            <a:t>Nave espacial </a:t>
          </a:r>
          <a:r>
            <a:rPr lang="pt-PT" sz="1000" b="0" i="0" dirty="0" err="1" smtClean="0">
              <a:latin typeface="Candara" pitchFamily="34" charset="0"/>
            </a:rPr>
            <a:t>Endeavour</a:t>
          </a:r>
          <a:r>
            <a:rPr lang="pt-PT" sz="1000" b="0" i="0" dirty="0" smtClean="0">
              <a:latin typeface="Candara" pitchFamily="34" charset="0"/>
            </a:rPr>
            <a:t> </a:t>
          </a:r>
          <a:endParaRPr lang="pt-PT" sz="1000" dirty="0">
            <a:latin typeface="Candara" pitchFamily="34" charset="0"/>
          </a:endParaRPr>
        </a:p>
      </dgm:t>
    </dgm:pt>
    <dgm:pt modelId="{ADA1A433-750E-4DDA-9F40-ABA62461602E}" type="sibTrans" cxnId="{535EEBC9-9728-4296-8FC2-4FD376254788}">
      <dgm:prSet/>
      <dgm:spPr/>
      <dgm:t>
        <a:bodyPr/>
        <a:lstStyle/>
        <a:p>
          <a:endParaRPr lang="pt-PT"/>
        </a:p>
      </dgm:t>
    </dgm:pt>
    <dgm:pt modelId="{FFDF9F01-9E15-4EB2-8781-A118CD840CA9}" type="parTrans" cxnId="{535EEBC9-9728-4296-8FC2-4FD376254788}">
      <dgm:prSet/>
      <dgm:spPr/>
      <dgm:t>
        <a:bodyPr/>
        <a:lstStyle/>
        <a:p>
          <a:endParaRPr lang="pt-PT"/>
        </a:p>
      </dgm:t>
    </dgm:pt>
    <dgm:pt modelId="{59FFB09C-BAA7-4F50-B474-BEB1F9BDE052}" type="pres">
      <dgm:prSet presAssocID="{1CAC975B-BAAB-485C-943C-C376E2829217}" presName="diagram" presStyleCnt="0">
        <dgm:presLayoutVars>
          <dgm:dir/>
        </dgm:presLayoutVars>
      </dgm:prSet>
      <dgm:spPr/>
    </dgm:pt>
    <dgm:pt modelId="{95F39862-7CC6-44C7-828C-EC1611EA3670}" type="pres">
      <dgm:prSet presAssocID="{18477652-336D-4CFC-BB22-A68335A06F7A}" presName="composite" presStyleCnt="0"/>
      <dgm:spPr/>
    </dgm:pt>
    <dgm:pt modelId="{49A26024-A680-4664-827C-FC53AD2E1369}" type="pres">
      <dgm:prSet presAssocID="{18477652-336D-4CFC-BB22-A68335A06F7A}" presName="Image" presStyleLbl="bgShp" presStyleIdx="0" presStyleCnt="1" custScaleX="127412" custScaleY="1149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EC3ED14-6C45-4E24-B04D-C8EBBEF0A6AD}" type="pres">
      <dgm:prSet presAssocID="{18477652-336D-4CFC-BB22-A68335A06F7A}" presName="Parent" presStyleLbl="node0" presStyleIdx="0" presStyleCnt="1" custScaleX="79752" custScaleY="44780" custLinFactNeighborX="15332" custLinFactNeighborY="778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685A2F2-9714-4E43-A6EE-D15C0E90F0B4}" type="presOf" srcId="{18477652-336D-4CFC-BB22-A68335A06F7A}" destId="{2EC3ED14-6C45-4E24-B04D-C8EBBEF0A6AD}" srcOrd="0" destOrd="0" presId="urn:microsoft.com/office/officeart/2008/layout/BendingPictureCaption"/>
    <dgm:cxn modelId="{C28274FF-1C11-4E89-B1EA-4FBBDD47BA8B}" type="presOf" srcId="{1CAC975B-BAAB-485C-943C-C376E2829217}" destId="{59FFB09C-BAA7-4F50-B474-BEB1F9BDE052}" srcOrd="0" destOrd="0" presId="urn:microsoft.com/office/officeart/2008/layout/BendingPictureCaption"/>
    <dgm:cxn modelId="{535EEBC9-9728-4296-8FC2-4FD376254788}" srcId="{1CAC975B-BAAB-485C-943C-C376E2829217}" destId="{18477652-336D-4CFC-BB22-A68335A06F7A}" srcOrd="0" destOrd="0" parTransId="{FFDF9F01-9E15-4EB2-8781-A118CD840CA9}" sibTransId="{ADA1A433-750E-4DDA-9F40-ABA62461602E}"/>
    <dgm:cxn modelId="{E6FD2A1C-3E09-4153-AACE-15D1C21EC5B5}" type="presParOf" srcId="{59FFB09C-BAA7-4F50-B474-BEB1F9BDE052}" destId="{95F39862-7CC6-44C7-828C-EC1611EA3670}" srcOrd="0" destOrd="0" presId="urn:microsoft.com/office/officeart/2008/layout/BendingPictureCaption"/>
    <dgm:cxn modelId="{A50FD7B8-37AC-4630-9312-7300E2C2A217}" type="presParOf" srcId="{95F39862-7CC6-44C7-828C-EC1611EA3670}" destId="{49A26024-A680-4664-827C-FC53AD2E1369}" srcOrd="0" destOrd="0" presId="urn:microsoft.com/office/officeart/2008/layout/BendingPictureCaption"/>
    <dgm:cxn modelId="{3F550C36-3BD4-4056-9560-9A3BA70BDDBD}" type="presParOf" srcId="{95F39862-7CC6-44C7-828C-EC1611EA3670}" destId="{2EC3ED14-6C45-4E24-B04D-C8EBBEF0A6A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5FF8D-A65F-4EA8-9841-D11A2041D8E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mc:AlternateContent xmlns:mc="http://schemas.openxmlformats.org/markup-compatibility/2006" xmlns:a14="http://schemas.microsoft.com/office/drawing/2010/main">
      <mc:Choice Requires="a14">
        <dgm:pt modelId="{0DA39218-1D2C-4072-BF2E-7E485D49FB27}">
          <dgm:prSet/>
          <dgm:spPr>
            <a:solidFill>
              <a:schemeClr val="accent6">
                <a:lumMod val="75000"/>
              </a:schemeClr>
            </a:solidFill>
          </dgm:spPr>
          <dgm:t>
            <a:bodyPr/>
            <a:lstStyle/>
            <a:p>
              <a:pPr rtl="0"/>
              <a:r>
                <a:rPr lang="pt-PT" dirty="0" smtClean="0">
                  <a:latin typeface="Candara" pitchFamily="34" charset="0"/>
                </a:rPr>
                <a:t>O azoto (</a:t>
              </a:r>
              <a14:m>
                <m:oMath xmlns:m="http://schemas.openxmlformats.org/officeDocument/2006/math">
                  <m:sSub>
                    <m:sSubPr>
                      <m:ctrlPr>
                        <a:rPr lang="pt-PT" i="1">
                          <a:latin typeface="Cambria Math"/>
                        </a:rPr>
                      </m:ctrlPr>
                    </m:sSubPr>
                    <m:e>
                      <m:r>
                        <m:rPr>
                          <m:nor/>
                        </m:rPr>
                        <a:rPr lang="pt-PT" b="0" i="0">
                          <a:latin typeface="Candara" pitchFamily="34" charset="0"/>
                        </a:rPr>
                        <m:t>N</m:t>
                      </m:r>
                    </m:e>
                    <m:sub>
                      <m:r>
                        <m:rPr>
                          <m:nor/>
                        </m:rPr>
                        <a:rPr lang="pt-PT" b="0" i="0">
                          <a:latin typeface="Candara" pitchFamily="34" charset="0"/>
                        </a:rPr>
                        <m:t>2</m:t>
                      </m:r>
                    </m:sub>
                  </m:sSub>
                </m:oMath>
              </a14:m>
              <a:r>
                <a:rPr lang="pt-PT" dirty="0">
                  <a:latin typeface="Candara" pitchFamily="34" charset="0"/>
                </a:rPr>
                <a:t>)</a:t>
              </a:r>
            </a:p>
          </dgm:t>
        </dgm:pt>
      </mc:Choice>
      <mc:Fallback xmlns="">
        <dgm:pt modelId="{0DA39218-1D2C-4072-BF2E-7E485D49FB27}">
          <dgm:prSet/>
          <dgm:spPr>
            <a:solidFill>
              <a:schemeClr val="accent6">
                <a:lumMod val="75000"/>
              </a:schemeClr>
            </a:solidFill>
          </dgm:spPr>
          <dgm:t>
            <a:bodyPr/>
            <a:lstStyle/>
            <a:p>
              <a:pPr rtl="0"/>
              <a:r>
                <a:rPr lang="pt-PT" dirty="0" smtClean="0">
                  <a:latin typeface="Candara" pitchFamily="34" charset="0"/>
                </a:rPr>
                <a:t>O azoto (</a:t>
              </a:r>
              <a:r>
                <a:rPr lang="pt-PT" b="0" i="0">
                  <a:latin typeface="Candara" pitchFamily="34" charset="0"/>
                </a:rPr>
                <a:t>"N" _"2" </a:t>
              </a:r>
              <a:r>
                <a:rPr lang="pt-PT" dirty="0">
                  <a:latin typeface="Candara" pitchFamily="34" charset="0"/>
                </a:rPr>
                <a:t>)</a:t>
              </a:r>
            </a:p>
          </dgm:t>
        </dgm:pt>
      </mc:Fallback>
    </mc:AlternateContent>
    <dgm:pt modelId="{7E79C71E-78A9-4661-8F24-D0474B60C271}" type="parTrans" cxnId="{2524BCCA-8CB1-497D-8759-BD47358ACADA}">
      <dgm:prSet/>
      <dgm:spPr/>
      <dgm:t>
        <a:bodyPr/>
        <a:lstStyle/>
        <a:p>
          <a:endParaRPr lang="pt-PT"/>
        </a:p>
      </dgm:t>
    </dgm:pt>
    <dgm:pt modelId="{D6B4E915-7B06-4012-8461-5AA017399388}" type="sibTrans" cxnId="{2524BCCA-8CB1-497D-8759-BD47358ACADA}">
      <dgm:prSet/>
      <dgm:spPr/>
      <dgm:t>
        <a:bodyPr/>
        <a:lstStyle/>
        <a:p>
          <a:endParaRPr lang="pt-PT"/>
        </a:p>
      </dgm:t>
    </dgm:pt>
    <dgm:pt modelId="{AF3891A3-A6F1-448B-A585-62110F64847B}" type="pres">
      <dgm:prSet presAssocID="{F055FF8D-A65F-4EA8-9841-D11A2041D8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E89E57C-1D0B-46F2-AF9E-7CF30B8778A9}" type="pres">
      <dgm:prSet presAssocID="{0DA39218-1D2C-4072-BF2E-7E485D49FB27}" presName="horFlow" presStyleCnt="0"/>
      <dgm:spPr/>
    </dgm:pt>
    <dgm:pt modelId="{38C0CE10-8531-4810-8FFE-88A2A4DA95BD}" type="pres">
      <dgm:prSet presAssocID="{0DA39218-1D2C-4072-BF2E-7E485D49FB27}" presName="bigChev" presStyleLbl="node1" presStyleIdx="0" presStyleCnt="1" custLinFactNeighborY="-12031"/>
      <dgm:spPr/>
      <dgm:t>
        <a:bodyPr/>
        <a:lstStyle/>
        <a:p>
          <a:endParaRPr lang="pt-PT"/>
        </a:p>
      </dgm:t>
    </dgm:pt>
  </dgm:ptLst>
  <dgm:cxnLst>
    <dgm:cxn modelId="{23570B1E-A70F-434E-A5D4-883CA5B5822B}" type="presOf" srcId="{0DA39218-1D2C-4072-BF2E-7E485D49FB27}" destId="{38C0CE10-8531-4810-8FFE-88A2A4DA95BD}" srcOrd="0" destOrd="0" presId="urn:microsoft.com/office/officeart/2005/8/layout/lProcess3"/>
    <dgm:cxn modelId="{6C385614-BC3F-4A0A-A8C3-0C365730A497}" type="presOf" srcId="{F055FF8D-A65F-4EA8-9841-D11A2041D8EA}" destId="{AF3891A3-A6F1-448B-A585-62110F64847B}" srcOrd="0" destOrd="0" presId="urn:microsoft.com/office/officeart/2005/8/layout/lProcess3"/>
    <dgm:cxn modelId="{2524BCCA-8CB1-497D-8759-BD47358ACADA}" srcId="{F055FF8D-A65F-4EA8-9841-D11A2041D8EA}" destId="{0DA39218-1D2C-4072-BF2E-7E485D49FB27}" srcOrd="0" destOrd="0" parTransId="{7E79C71E-78A9-4661-8F24-D0474B60C271}" sibTransId="{D6B4E915-7B06-4012-8461-5AA017399388}"/>
    <dgm:cxn modelId="{BEBAA3EA-3638-4A68-B378-C8036B2A8611}" type="presParOf" srcId="{AF3891A3-A6F1-448B-A585-62110F64847B}" destId="{AE89E57C-1D0B-46F2-AF9E-7CF30B8778A9}" srcOrd="0" destOrd="0" presId="urn:microsoft.com/office/officeart/2005/8/layout/lProcess3"/>
    <dgm:cxn modelId="{DF0B5B85-7859-4C7F-B553-2CCC8A974875}" type="presParOf" srcId="{AE89E57C-1D0B-46F2-AF9E-7CF30B8778A9}" destId="{38C0CE10-8531-4810-8FFE-88A2A4DA95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5FF8D-A65F-4EA8-9841-D11A2041D8E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DA39218-1D2C-4072-BF2E-7E485D49FB27}">
      <dgm:prSet/>
      <dgm:spPr>
        <a:blipFill rotWithShape="1">
          <a:blip xmlns:r="http://schemas.openxmlformats.org/officeDocument/2006/relationships" r:embed="rId1"/>
          <a:stretch>
            <a:fillRect t="-13235" b="-20588"/>
          </a:stretch>
        </a:blipFill>
      </dgm:spPr>
      <dgm:t>
        <a:bodyPr/>
        <a:lstStyle/>
        <a:p>
          <a:r>
            <a:rPr lang="pt-PT">
              <a:noFill/>
            </a:rPr>
            <a:t> </a:t>
          </a:r>
        </a:p>
      </dgm:t>
    </dgm:pt>
    <dgm:pt modelId="{7E79C71E-78A9-4661-8F24-D0474B60C271}" type="parTrans" cxnId="{2524BCCA-8CB1-497D-8759-BD47358ACADA}">
      <dgm:prSet/>
      <dgm:spPr/>
      <dgm:t>
        <a:bodyPr/>
        <a:lstStyle/>
        <a:p>
          <a:endParaRPr lang="pt-PT"/>
        </a:p>
      </dgm:t>
    </dgm:pt>
    <dgm:pt modelId="{D6B4E915-7B06-4012-8461-5AA017399388}" type="sibTrans" cxnId="{2524BCCA-8CB1-497D-8759-BD47358ACADA}">
      <dgm:prSet/>
      <dgm:spPr/>
      <dgm:t>
        <a:bodyPr/>
        <a:lstStyle/>
        <a:p>
          <a:endParaRPr lang="pt-PT"/>
        </a:p>
      </dgm:t>
    </dgm:pt>
    <dgm:pt modelId="{AF3891A3-A6F1-448B-A585-62110F64847B}" type="pres">
      <dgm:prSet presAssocID="{F055FF8D-A65F-4EA8-9841-D11A2041D8E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E89E57C-1D0B-46F2-AF9E-7CF30B8778A9}" type="pres">
      <dgm:prSet presAssocID="{0DA39218-1D2C-4072-BF2E-7E485D49FB27}" presName="horFlow" presStyleCnt="0"/>
      <dgm:spPr/>
    </dgm:pt>
    <dgm:pt modelId="{38C0CE10-8531-4810-8FFE-88A2A4DA95BD}" type="pres">
      <dgm:prSet presAssocID="{0DA39218-1D2C-4072-BF2E-7E485D49FB27}" presName="bigChev" presStyleLbl="node1" presStyleIdx="0" presStyleCnt="1" custLinFactNeighborY="-12031"/>
      <dgm:spPr/>
    </dgm:pt>
  </dgm:ptLst>
  <dgm:cxnLst>
    <dgm:cxn modelId="{23570B1E-A70F-434E-A5D4-883CA5B5822B}" type="presOf" srcId="{0DA39218-1D2C-4072-BF2E-7E485D49FB27}" destId="{38C0CE10-8531-4810-8FFE-88A2A4DA95BD}" srcOrd="0" destOrd="0" presId="urn:microsoft.com/office/officeart/2005/8/layout/lProcess3"/>
    <dgm:cxn modelId="{6C385614-BC3F-4A0A-A8C3-0C365730A497}" type="presOf" srcId="{F055FF8D-A65F-4EA8-9841-D11A2041D8EA}" destId="{AF3891A3-A6F1-448B-A585-62110F64847B}" srcOrd="0" destOrd="0" presId="urn:microsoft.com/office/officeart/2005/8/layout/lProcess3"/>
    <dgm:cxn modelId="{2524BCCA-8CB1-497D-8759-BD47358ACADA}" srcId="{F055FF8D-A65F-4EA8-9841-D11A2041D8EA}" destId="{0DA39218-1D2C-4072-BF2E-7E485D49FB27}" srcOrd="0" destOrd="0" parTransId="{7E79C71E-78A9-4661-8F24-D0474B60C271}" sibTransId="{D6B4E915-7B06-4012-8461-5AA017399388}"/>
    <dgm:cxn modelId="{BEBAA3EA-3638-4A68-B378-C8036B2A8611}" type="presParOf" srcId="{AF3891A3-A6F1-448B-A585-62110F64847B}" destId="{AE89E57C-1D0B-46F2-AF9E-7CF30B8778A9}" srcOrd="0" destOrd="0" presId="urn:microsoft.com/office/officeart/2005/8/layout/lProcess3"/>
    <dgm:cxn modelId="{DF0B5B85-7859-4C7F-B553-2CCC8A974875}" type="presParOf" srcId="{AE89E57C-1D0B-46F2-AF9E-7CF30B8778A9}" destId="{38C0CE10-8531-4810-8FFE-88A2A4DA95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5FF8D-A65F-4EA8-9841-D11A2041D8E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DA39218-1D2C-4072-BF2E-7E485D49FB27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t-PT" dirty="0" smtClean="0">
              <a:latin typeface="Candara" pitchFamily="34" charset="0"/>
            </a:rPr>
            <a:t>Ciclo da água</a:t>
          </a:r>
          <a:endParaRPr lang="pt-PT" dirty="0">
            <a:latin typeface="Candara" pitchFamily="34" charset="0"/>
          </a:endParaRPr>
        </a:p>
      </dgm:t>
    </dgm:pt>
    <dgm:pt modelId="{7E79C71E-78A9-4661-8F24-D0474B60C271}" type="parTrans" cxnId="{2524BCCA-8CB1-497D-8759-BD47358ACADA}">
      <dgm:prSet/>
      <dgm:spPr/>
      <dgm:t>
        <a:bodyPr/>
        <a:lstStyle/>
        <a:p>
          <a:endParaRPr lang="pt-PT"/>
        </a:p>
      </dgm:t>
    </dgm:pt>
    <dgm:pt modelId="{D6B4E915-7B06-4012-8461-5AA017399388}" type="sibTrans" cxnId="{2524BCCA-8CB1-497D-8759-BD47358ACADA}">
      <dgm:prSet/>
      <dgm:spPr/>
      <dgm:t>
        <a:bodyPr/>
        <a:lstStyle/>
        <a:p>
          <a:endParaRPr lang="pt-PT"/>
        </a:p>
      </dgm:t>
    </dgm:pt>
    <dgm:pt modelId="{AF3891A3-A6F1-448B-A585-62110F64847B}" type="pres">
      <dgm:prSet presAssocID="{F055FF8D-A65F-4EA8-9841-D11A2041D8E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E89E57C-1D0B-46F2-AF9E-7CF30B8778A9}" type="pres">
      <dgm:prSet presAssocID="{0DA39218-1D2C-4072-BF2E-7E485D49FB27}" presName="horFlow" presStyleCnt="0"/>
      <dgm:spPr/>
    </dgm:pt>
    <dgm:pt modelId="{38C0CE10-8531-4810-8FFE-88A2A4DA95BD}" type="pres">
      <dgm:prSet presAssocID="{0DA39218-1D2C-4072-BF2E-7E485D49FB27}" presName="bigChev" presStyleLbl="node1" presStyleIdx="0" presStyleCnt="1" custLinFactNeighborY="-12031"/>
      <dgm:spPr/>
      <dgm:t>
        <a:bodyPr/>
        <a:lstStyle/>
        <a:p>
          <a:endParaRPr lang="pt-PT"/>
        </a:p>
      </dgm:t>
    </dgm:pt>
  </dgm:ptLst>
  <dgm:cxnLst>
    <dgm:cxn modelId="{25F8B22D-46AE-4A70-9D8A-73A2DFB2AD5B}" type="presOf" srcId="{0DA39218-1D2C-4072-BF2E-7E485D49FB27}" destId="{38C0CE10-8531-4810-8FFE-88A2A4DA95BD}" srcOrd="0" destOrd="0" presId="urn:microsoft.com/office/officeart/2005/8/layout/lProcess3"/>
    <dgm:cxn modelId="{2524BCCA-8CB1-497D-8759-BD47358ACADA}" srcId="{F055FF8D-A65F-4EA8-9841-D11A2041D8EA}" destId="{0DA39218-1D2C-4072-BF2E-7E485D49FB27}" srcOrd="0" destOrd="0" parTransId="{7E79C71E-78A9-4661-8F24-D0474B60C271}" sibTransId="{D6B4E915-7B06-4012-8461-5AA017399388}"/>
    <dgm:cxn modelId="{B340100D-408C-4FDA-A906-4941A7363B04}" type="presOf" srcId="{F055FF8D-A65F-4EA8-9841-D11A2041D8EA}" destId="{AF3891A3-A6F1-448B-A585-62110F64847B}" srcOrd="0" destOrd="0" presId="urn:microsoft.com/office/officeart/2005/8/layout/lProcess3"/>
    <dgm:cxn modelId="{6EAA32C9-8C06-4839-83BB-A803F0D7E18A}" type="presParOf" srcId="{AF3891A3-A6F1-448B-A585-62110F64847B}" destId="{AE89E57C-1D0B-46F2-AF9E-7CF30B8778A9}" srcOrd="0" destOrd="0" presId="urn:microsoft.com/office/officeart/2005/8/layout/lProcess3"/>
    <dgm:cxn modelId="{ECE488CD-5352-4CCD-9610-74AF07301F74}" type="presParOf" srcId="{AE89E57C-1D0B-46F2-AF9E-7CF30B8778A9}" destId="{38C0CE10-8531-4810-8FFE-88A2A4DA95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F37A3-5ACE-4309-8944-C763CF959FE3}">
      <dsp:nvSpPr>
        <dsp:cNvPr id="0" name=""/>
        <dsp:cNvSpPr/>
      </dsp:nvSpPr>
      <dsp:spPr>
        <a:xfrm>
          <a:off x="71997" y="0"/>
          <a:ext cx="2409243" cy="17804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DE27D-3461-4E9F-9E50-BC5EA1CD52DE}">
      <dsp:nvSpPr>
        <dsp:cNvPr id="0" name=""/>
        <dsp:cNvSpPr/>
      </dsp:nvSpPr>
      <dsp:spPr>
        <a:xfrm>
          <a:off x="917327" y="1682841"/>
          <a:ext cx="1751854" cy="198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pt-PT" sz="1100" kern="1200" dirty="0" smtClean="0">
              <a:latin typeface="Candara" pitchFamily="34" charset="0"/>
            </a:rPr>
            <a:t>Atmosfera da Terra e a Lua</a:t>
          </a:r>
          <a:endParaRPr lang="pt-PT" sz="1100" kern="1200" dirty="0">
            <a:latin typeface="Candara" pitchFamily="34" charset="0"/>
          </a:endParaRPr>
        </a:p>
      </dsp:txBody>
      <dsp:txXfrm>
        <a:off x="917327" y="1682841"/>
        <a:ext cx="1751854" cy="198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26024-A680-4664-827C-FC53AD2E1369}">
      <dsp:nvSpPr>
        <dsp:cNvPr id="0" name=""/>
        <dsp:cNvSpPr/>
      </dsp:nvSpPr>
      <dsp:spPr>
        <a:xfrm>
          <a:off x="1339" y="896"/>
          <a:ext cx="2625105" cy="17500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C3ED14-6C45-4E24-B04D-C8EBBEF0A6AD}">
      <dsp:nvSpPr>
        <dsp:cNvPr id="0" name=""/>
        <dsp:cNvSpPr/>
      </dsp:nvSpPr>
      <dsp:spPr>
        <a:xfrm>
          <a:off x="1152120" y="1512167"/>
          <a:ext cx="1415908" cy="1910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pt-PT" sz="1000" b="0" i="0" kern="1200" dirty="0" smtClean="0">
              <a:latin typeface="Candara" pitchFamily="34" charset="0"/>
            </a:rPr>
            <a:t>Nave espacial </a:t>
          </a:r>
          <a:r>
            <a:rPr lang="pt-PT" sz="1000" b="0" i="0" kern="1200" dirty="0" err="1" smtClean="0">
              <a:latin typeface="Candara" pitchFamily="34" charset="0"/>
            </a:rPr>
            <a:t>Endeavour</a:t>
          </a:r>
          <a:r>
            <a:rPr lang="pt-PT" sz="1000" b="0" i="0" kern="1200" dirty="0" smtClean="0">
              <a:latin typeface="Candara" pitchFamily="34" charset="0"/>
            </a:rPr>
            <a:t> </a:t>
          </a:r>
          <a:endParaRPr lang="pt-PT" sz="1000" kern="1200" dirty="0">
            <a:latin typeface="Candara" pitchFamily="34" charset="0"/>
          </a:endParaRPr>
        </a:p>
      </dsp:txBody>
      <dsp:txXfrm>
        <a:off x="1152120" y="1512167"/>
        <a:ext cx="1415908" cy="191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0CE10-8531-4810-8FFE-88A2A4DA95BD}">
      <dsp:nvSpPr>
        <dsp:cNvPr id="0" name=""/>
        <dsp:cNvSpPr/>
      </dsp:nvSpPr>
      <dsp:spPr>
        <a:xfrm>
          <a:off x="0" y="0"/>
          <a:ext cx="2016224" cy="806489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>
              <a:latin typeface="Candara" pitchFamily="34" charset="0"/>
            </a:rPr>
            <a:t>O azoto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pt-PT" sz="2700" i="1" kern="1200">
                      <a:latin typeface="Cambria Math"/>
                    </a:rPr>
                  </m:ctrlPr>
                </m:sSubPr>
                <m:e>
                  <m:r>
                    <m:rPr>
                      <m:nor/>
                    </m:rPr>
                    <a:rPr lang="pt-PT" sz="2700" b="0" i="0" kern="1200">
                      <a:latin typeface="Candara" pitchFamily="34" charset="0"/>
                    </a:rPr>
                    <m:t>N</m:t>
                  </m:r>
                </m:e>
                <m:sub>
                  <m:r>
                    <m:rPr>
                      <m:nor/>
                    </m:rPr>
                    <a:rPr lang="pt-PT" sz="2700" b="0" i="0" kern="1200">
                      <a:latin typeface="Candara" pitchFamily="34" charset="0"/>
                    </a:rPr>
                    <m:t>2</m:t>
                  </m:r>
                </m:sub>
              </m:sSub>
            </m:oMath>
          </a14:m>
          <a:r>
            <a:rPr lang="pt-PT" sz="2700" kern="1200" dirty="0">
              <a:latin typeface="Candara" pitchFamily="34" charset="0"/>
            </a:rPr>
            <a:t>)</a:t>
          </a:r>
        </a:p>
      </dsp:txBody>
      <dsp:txXfrm>
        <a:off x="403245" y="0"/>
        <a:ext cx="1209735" cy="806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0CE10-8531-4810-8FFE-88A2A4DA95BD}">
      <dsp:nvSpPr>
        <dsp:cNvPr id="0" name=""/>
        <dsp:cNvSpPr/>
      </dsp:nvSpPr>
      <dsp:spPr>
        <a:xfrm>
          <a:off x="0" y="0"/>
          <a:ext cx="2016224" cy="806489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>
              <a:latin typeface="Candara" pitchFamily="34" charset="0"/>
            </a:rPr>
            <a:t>Ciclo da água</a:t>
          </a:r>
          <a:endParaRPr lang="pt-PT" sz="2700" kern="1200" dirty="0">
            <a:latin typeface="Candara" pitchFamily="34" charset="0"/>
          </a:endParaRPr>
        </a:p>
      </dsp:txBody>
      <dsp:txXfrm>
        <a:off x="403245" y="0"/>
        <a:ext cx="1209735" cy="80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73D39D-474E-4C2C-A8E8-5E11404604C9}" type="datetimeFigureOut">
              <a:rPr lang="pt-PT" smtClean="0"/>
              <a:t>29-11-2012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A172C26-7FAB-4FCC-8E77-925385115DC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856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A195B7EF-02FD-4932-9600-77A200D022A4}" type="datetimeFigureOut">
              <a:rPr lang="pt-PT" smtClean="0"/>
              <a:t>29-11-2012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6764ED7B-B7D3-434E-A7CB-67B8A08DF68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6008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Composição media da atmosfera ter-se-á</a:t>
            </a:r>
            <a:r>
              <a:rPr lang="pt-PT" b="1" baseline="0" dirty="0" smtClean="0"/>
              <a:t> fixado há cerca de 200 Ma.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Vénus</a:t>
            </a:r>
            <a:r>
              <a:rPr lang="pt-PT" dirty="0" smtClean="0"/>
              <a:t> = tem</a:t>
            </a:r>
            <a:r>
              <a:rPr lang="pt-PT" baseline="0" dirty="0" smtClean="0"/>
              <a:t> uma </a:t>
            </a:r>
            <a:r>
              <a:rPr lang="pt-PT" dirty="0" smtClean="0"/>
              <a:t>atmosfera </a:t>
            </a:r>
            <a:r>
              <a:rPr lang="pt-PT" b="1" dirty="0" smtClean="0"/>
              <a:t>mais densa do que a Terra</a:t>
            </a:r>
            <a:r>
              <a:rPr lang="pt-PT" dirty="0" smtClean="0"/>
              <a:t>, devido à presença de </a:t>
            </a:r>
            <a:r>
              <a:rPr lang="pt-PT" b="1" dirty="0" smtClean="0"/>
              <a:t>grandes quantidades de dióxido de carbono</a:t>
            </a:r>
            <a:r>
              <a:rPr lang="pt-PT" dirty="0" smtClean="0"/>
              <a:t>,</a:t>
            </a:r>
            <a:r>
              <a:rPr lang="pt-PT" baseline="0" dirty="0" smtClean="0"/>
              <a:t> logo faz-se sentir mais o efeito de estufa e por isso tem </a:t>
            </a:r>
            <a:r>
              <a:rPr lang="pt-PT" b="1" baseline="0" dirty="0" smtClean="0"/>
              <a:t>temperaturas à superfície </a:t>
            </a:r>
            <a:r>
              <a:rPr lang="pt-PT" b="1" baseline="0" dirty="0" err="1" smtClean="0"/>
              <a:t>mto</a:t>
            </a:r>
            <a:r>
              <a:rPr lang="pt-PT" b="1" baseline="0" dirty="0" smtClean="0"/>
              <a:t> elevadas (430 graus celsius).</a:t>
            </a:r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Isótopos lançados para a atmosfera: césio, iodo e estrôncio</a:t>
            </a:r>
          </a:p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Foram registados</a:t>
            </a:r>
            <a:r>
              <a:rPr lang="pt-PT" baseline="0" dirty="0" smtClean="0"/>
              <a:t> em cerca de 1800 crianças (0 aos 14 anos), cancro da tiróide.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b="1" dirty="0" err="1" smtClean="0"/>
              <a:t>VOCs</a:t>
            </a:r>
            <a:r>
              <a:rPr lang="pt-PT" b="1" dirty="0" smtClean="0"/>
              <a:t> </a:t>
            </a:r>
            <a:r>
              <a:rPr lang="pt-PT" dirty="0" smtClean="0"/>
              <a:t>são </a:t>
            </a:r>
            <a:r>
              <a:rPr lang="pt-PT" b="1" dirty="0" smtClean="0"/>
              <a:t>C</a:t>
            </a:r>
            <a:r>
              <a:rPr lang="pt-PT" dirty="0" smtClean="0"/>
              <a:t>ompostos </a:t>
            </a:r>
            <a:r>
              <a:rPr lang="pt-PT" sz="1900" b="1" dirty="0"/>
              <a:t>O</a:t>
            </a:r>
            <a:r>
              <a:rPr lang="pt-PT" dirty="0" smtClean="0"/>
              <a:t>rgânicos </a:t>
            </a:r>
            <a:r>
              <a:rPr lang="pt-PT" b="1" dirty="0" smtClean="0"/>
              <a:t>V</a:t>
            </a:r>
            <a:r>
              <a:rPr lang="pt-PT" dirty="0" smtClean="0"/>
              <a:t>oláteis,</a:t>
            </a:r>
            <a:r>
              <a:rPr lang="pt-PT" baseline="0" dirty="0" smtClean="0"/>
              <a:t> compostos fotoquímicos precursores </a:t>
            </a:r>
            <a:r>
              <a:rPr lang="pt-PT" baseline="0" smtClean="0"/>
              <a:t>do Smog.</a:t>
            </a:r>
            <a:endParaRPr lang="pt-PT" dirty="0" smtClean="0"/>
          </a:p>
          <a:p>
            <a:r>
              <a:rPr lang="pt-PT" dirty="0" smtClean="0"/>
              <a:t>Completar com o esquema da página 108 do manual, figura 6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Vulcões libertam CO2</a:t>
            </a:r>
            <a:r>
              <a:rPr lang="pt-PT" baseline="0" dirty="0" smtClean="0"/>
              <a:t> e SO2 entre outros.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>
              <a:buFont typeface="Arial" pitchFamily="34" charset="0"/>
              <a:buChar char="•"/>
            </a:pPr>
            <a:r>
              <a:rPr lang="pt-PT" dirty="0" smtClean="0">
                <a:latin typeface="Candara" pitchFamily="34" charset="0"/>
              </a:rPr>
              <a:t>Os </a:t>
            </a:r>
            <a:r>
              <a:rPr lang="pt-PT" b="1" dirty="0" smtClean="0">
                <a:latin typeface="Candara" pitchFamily="34" charset="0"/>
              </a:rPr>
              <a:t>efeitos das substâncias </a:t>
            </a:r>
            <a:r>
              <a:rPr lang="pt-PT" dirty="0" smtClean="0">
                <a:latin typeface="Candara" pitchFamily="34" charset="0"/>
              </a:rPr>
              <a:t>designadas como poluentes,</a:t>
            </a:r>
            <a:r>
              <a:rPr lang="pt-PT" baseline="0" dirty="0" smtClean="0">
                <a:latin typeface="Candara" pitchFamily="34" charset="0"/>
              </a:rPr>
              <a:t> </a:t>
            </a:r>
            <a:r>
              <a:rPr lang="pt-PT" b="1" baseline="0" dirty="0" smtClean="0">
                <a:latin typeface="Candara" pitchFamily="34" charset="0"/>
              </a:rPr>
              <a:t>dependem</a:t>
            </a:r>
            <a:r>
              <a:rPr lang="pt-PT" baseline="0" dirty="0" smtClean="0">
                <a:latin typeface="Candara" pitchFamily="34" charset="0"/>
              </a:rPr>
              <a:t> da </a:t>
            </a:r>
            <a:r>
              <a:rPr lang="pt-PT" b="1" baseline="0" dirty="0" smtClean="0">
                <a:latin typeface="Candara" pitchFamily="34" charset="0"/>
              </a:rPr>
              <a:t>natureza química dos poluentes</a:t>
            </a:r>
            <a:r>
              <a:rPr lang="pt-PT" baseline="0" dirty="0" smtClean="0">
                <a:latin typeface="Candara" pitchFamily="34" charset="0"/>
              </a:rPr>
              <a:t>, do </a:t>
            </a:r>
            <a:r>
              <a:rPr lang="pt-PT" b="1" baseline="0" dirty="0" smtClean="0">
                <a:latin typeface="Candara" pitchFamily="34" charset="0"/>
              </a:rPr>
              <a:t>tempo de permanência </a:t>
            </a:r>
            <a:r>
              <a:rPr lang="pt-PT" baseline="0" dirty="0" smtClean="0">
                <a:latin typeface="Candara" pitchFamily="34" charset="0"/>
              </a:rPr>
              <a:t>no ecossistema e da </a:t>
            </a:r>
            <a:r>
              <a:rPr lang="pt-PT" b="1" baseline="0" dirty="0" smtClean="0">
                <a:latin typeface="Candara" pitchFamily="34" charset="0"/>
              </a:rPr>
              <a:t>Concentração</a:t>
            </a:r>
            <a:r>
              <a:rPr lang="pt-PT" baseline="0" dirty="0" smtClean="0">
                <a:latin typeface="Candara" pitchFamily="34" charset="0"/>
              </a:rPr>
              <a:t> (quantidade por unidade de volume)</a:t>
            </a:r>
            <a:endParaRPr lang="pt-PT" dirty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 defTabSz="964783">
              <a:buFont typeface="Arial" pitchFamily="34" charset="0"/>
              <a:buChar char="•"/>
              <a:defRPr/>
            </a:pPr>
            <a:r>
              <a:rPr lang="pt-PT" dirty="0" smtClean="0">
                <a:latin typeface="Candara" pitchFamily="34" charset="0"/>
              </a:rPr>
              <a:t>Para </a:t>
            </a:r>
            <a:r>
              <a:rPr lang="pt-PT" b="1" dirty="0" smtClean="0">
                <a:latin typeface="Candara" pitchFamily="34" charset="0"/>
              </a:rPr>
              <a:t>avaliar a perigosidade das substâncias </a:t>
            </a:r>
            <a:r>
              <a:rPr lang="pt-PT" dirty="0" smtClean="0">
                <a:latin typeface="Candara" pitchFamily="34" charset="0"/>
              </a:rPr>
              <a:t>poluentes/tóxicas é necessário conhecer </a:t>
            </a:r>
            <a:r>
              <a:rPr lang="pt-PT" b="1" dirty="0" smtClean="0">
                <a:latin typeface="Candara" pitchFamily="34" charset="0"/>
              </a:rPr>
              <a:t>a sua </a:t>
            </a:r>
            <a:r>
              <a:rPr lang="pt-PT" b="1" dirty="0" smtClean="0">
                <a:latin typeface="Candara" pitchFamily="34" charset="0"/>
              </a:rPr>
              <a:t>toxidade</a:t>
            </a:r>
            <a:r>
              <a:rPr lang="pt-PT" b="1" baseline="0" dirty="0" smtClean="0">
                <a:latin typeface="Candara" pitchFamily="34" charset="0"/>
              </a:rPr>
              <a:t> (Crónica e Aguda)</a:t>
            </a:r>
            <a:endParaRPr lang="pt-PT" b="1" dirty="0" smtClean="0">
              <a:latin typeface="Candara" pitchFamily="34" charset="0"/>
            </a:endParaRPr>
          </a:p>
          <a:p>
            <a:pPr marL="180897" indent="-180897" defTabSz="964783">
              <a:buFont typeface="Arial" pitchFamily="34" charset="0"/>
              <a:buChar char="•"/>
              <a:defRPr/>
            </a:pPr>
            <a:r>
              <a:rPr lang="en-US" b="1" dirty="0" smtClean="0"/>
              <a:t>Paracelsus</a:t>
            </a:r>
            <a:r>
              <a:rPr lang="en-US" dirty="0" smtClean="0"/>
              <a:t> pioneiro no uso de quimicos</a:t>
            </a:r>
            <a:r>
              <a:rPr lang="en-US" baseline="0" dirty="0" smtClean="0"/>
              <a:t> e minerais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medicina</a:t>
            </a:r>
            <a:r>
              <a:rPr lang="en-US" baseline="0" dirty="0" smtClean="0"/>
              <a:t>.</a:t>
            </a:r>
            <a:endParaRPr lang="pt-PT" b="1" dirty="0" smtClean="0">
              <a:latin typeface="Candara" pitchFamily="34" charset="0"/>
            </a:endParaRPr>
          </a:p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Analisar o quadro II e III,</a:t>
            </a:r>
            <a:r>
              <a:rPr lang="pt-PT" baseline="0" dirty="0" smtClean="0"/>
              <a:t> </a:t>
            </a:r>
            <a:r>
              <a:rPr lang="pt-PT" dirty="0" smtClean="0"/>
              <a:t>da página 111 do manual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Analisar o quadro II e III,</a:t>
            </a:r>
            <a:r>
              <a:rPr lang="pt-PT" baseline="0" dirty="0" smtClean="0"/>
              <a:t> </a:t>
            </a:r>
            <a:r>
              <a:rPr lang="pt-PT" dirty="0" smtClean="0"/>
              <a:t>da página 111 do manual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Analisar o quadro II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500" dirty="0"/>
              <a:t>Colocar o filme</a:t>
            </a:r>
            <a:endParaRPr lang="pt-PT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27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97" indent="-180897" defTabSz="964783">
              <a:buFont typeface="Arial" pitchFamily="34" charset="0"/>
              <a:buChar char="•"/>
              <a:defRPr/>
            </a:pPr>
            <a:r>
              <a:rPr lang="pt-PT" dirty="0" smtClean="0"/>
              <a:t>Será que a nossa atmosfera foi sempre assim?</a:t>
            </a:r>
          </a:p>
          <a:p>
            <a:pPr marL="180897" indent="-180897">
              <a:buFont typeface="Arial" pitchFamily="34" charset="0"/>
              <a:buChar char="•"/>
            </a:pPr>
            <a:r>
              <a:rPr lang="pt-PT" dirty="0" smtClean="0"/>
              <a:t>Projectar os desenhos dos alunos 3/4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Há</a:t>
            </a:r>
            <a:r>
              <a:rPr lang="pt-PT" dirty="0" smtClean="0"/>
              <a:t> cerca de </a:t>
            </a:r>
            <a:r>
              <a:rPr lang="pt-PT" b="1" dirty="0" smtClean="0"/>
              <a:t>3700 milhões </a:t>
            </a:r>
            <a:r>
              <a:rPr lang="pt-PT" dirty="0" smtClean="0"/>
              <a:t>de anos surge</a:t>
            </a:r>
            <a:r>
              <a:rPr lang="pt-PT" baseline="0" dirty="0" smtClean="0"/>
              <a:t> a atmosfera.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Crê-se que a </a:t>
            </a:r>
            <a:r>
              <a:rPr lang="pt-PT" b="1" dirty="0" smtClean="0"/>
              <a:t>formação dos oceanos </a:t>
            </a:r>
            <a:r>
              <a:rPr lang="pt-PT" dirty="0" smtClean="0"/>
              <a:t>ocorreu </a:t>
            </a:r>
            <a:r>
              <a:rPr lang="pt-PT" dirty="0" err="1" smtClean="0"/>
              <a:t>hà</a:t>
            </a:r>
            <a:r>
              <a:rPr lang="pt-PT" dirty="0" smtClean="0"/>
              <a:t> cerca de </a:t>
            </a:r>
            <a:r>
              <a:rPr lang="pt-PT" b="1" dirty="0" smtClean="0"/>
              <a:t>3600 milhões</a:t>
            </a:r>
            <a:r>
              <a:rPr lang="pt-PT" b="1" baseline="0" dirty="0" smtClean="0"/>
              <a:t> de anos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40443-6265-437F-92C4-1E4B02E9357F}" type="slidenum">
              <a:rPr lang="pt-PT" smtClean="0"/>
              <a:t>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2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D1FDCA6-0879-4B33-9085-438155F22468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79E-9CDA-4FB5-AC0E-58A8F519394B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756F-CBC2-48F4-A733-A15D965A432E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4C5F-5A00-4D89-9C8F-F1F4A79D2E27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AAEC-5332-4FE9-AF47-7084A94A1CDF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D6A-9515-408E-A044-CC9547C70036}" type="datetime1">
              <a:rPr lang="pt-PT" smtClean="0"/>
              <a:t>29-11-2012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EC4D-C1DE-452F-A992-824929118563}" type="datetime1">
              <a:rPr lang="pt-PT" smtClean="0"/>
              <a:t>29-11-2012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E4D4-2801-4C0B-92BA-BE2311BEC192}" type="datetime1">
              <a:rPr lang="pt-PT" smtClean="0"/>
              <a:t>29-11-2012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46C-710C-44DF-8C00-08164AC19110}" type="datetime1">
              <a:rPr lang="pt-PT" smtClean="0"/>
              <a:t>29-11-2012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9D93-0E5E-4DCC-A948-60E34FB2E04B}" type="datetime1">
              <a:rPr lang="pt-PT" smtClean="0"/>
              <a:t>29-11-2012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7857-B16B-4995-9A76-73801B59AA1F}" type="datetime1">
              <a:rPr lang="pt-PT" smtClean="0"/>
              <a:t>29-11-2012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27DAD97-BA7F-4325-9023-3C7CF4F28E4D}" type="datetime1">
              <a:rPr lang="pt-PT" smtClean="0"/>
              <a:t>29-11-2012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pt-PT" smtClean="0"/>
              <a:t>Jacinta Moreno - MEFQ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BCEFDA-B365-404D-A4FD-233A3BE3355F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36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image" Target="../media/image300.png"/><Relationship Id="rId7" Type="http://schemas.openxmlformats.org/officeDocument/2006/relationships/image" Target="../media/image37.jp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3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9.jpg"/><Relationship Id="rId3" Type="http://schemas.openxmlformats.org/officeDocument/2006/relationships/image" Target="../media/image300.png"/><Relationship Id="rId7" Type="http://schemas.openxmlformats.org/officeDocument/2006/relationships/image" Target="../media/image38.jp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3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/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askerville Old Face" pitchFamily="18" charset="0"/>
              </a:rPr>
              <a:t>UNIDADE 2 </a:t>
            </a: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: </a:t>
            </a:r>
            <a:b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Na Atmosfera da Terra: Radiação</a:t>
            </a: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 Matéria</a:t>
            </a:r>
            <a: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200" dirty="0">
              <a:latin typeface="Candara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Evolução da Atmosfera</a:t>
            </a:r>
          </a:p>
          <a:p>
            <a:r>
              <a:rPr lang="pt-PT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Atmosfera actual: Componentes, agentes de alteração e efeitos</a:t>
            </a:r>
            <a:endParaRPr lang="pt-PT" sz="20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20520000">
            <a:off x="445133" y="3861792"/>
            <a:ext cx="2389166" cy="1165450"/>
          </a:xfrm>
        </p:spPr>
        <p:txBody>
          <a:bodyPr/>
          <a:lstStyle/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Física e Química A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10.º ano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20520000">
            <a:off x="877072" y="4763552"/>
            <a:ext cx="2219161" cy="671774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rgbClr val="C00000"/>
                </a:solidFill>
                <a:latin typeface="Bradley Hand ITC" pitchFamily="66" charset="0"/>
              </a:rPr>
              <a:t>Aulas:    28 e 29 de   </a:t>
            </a:r>
          </a:p>
          <a:p>
            <a:pPr algn="l"/>
            <a:r>
              <a:rPr lang="pt-PT" b="1" dirty="0" smtClean="0">
                <a:solidFill>
                  <a:srgbClr val="C00000"/>
                </a:solidFill>
                <a:latin typeface="Bradley Hand ITC" pitchFamily="66" charset="0"/>
              </a:rPr>
              <a:t>                Novembro</a:t>
            </a:r>
            <a:endParaRPr lang="pt-PT" sz="1400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7234">
            <a:off x="1631463" y="548309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Bradley Hand ITC" pitchFamily="66" charset="0"/>
                <a:cs typeface="Andalus" pitchFamily="18" charset="-78"/>
              </a:rPr>
              <a:t>Jacinta Moreno</a:t>
            </a:r>
            <a:endParaRPr lang="pt-PT" sz="1200" b="1" dirty="0">
              <a:latin typeface="Bradley Hand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73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10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9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63358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" y="1124745"/>
            <a:ext cx="842512" cy="4955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298"/>
            <a:ext cx="6498292" cy="3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87893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75856" y="1103334"/>
            <a:ext cx="4752528" cy="1317554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Atmosfera  </a:t>
            </a:r>
            <a:r>
              <a:rPr lang="pt-PT" sz="28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actual 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- </a:t>
            </a:r>
            <a:r>
              <a:rPr lang="pt-PT" sz="24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composição </a:t>
            </a:r>
            <a:r>
              <a:rPr lang="pt-PT" sz="2400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química da </a:t>
            </a:r>
            <a:r>
              <a:rPr lang="pt-PT" sz="2400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atmosfera</a:t>
            </a:r>
            <a:r>
              <a:rPr lang="pt-PT" sz="2400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11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10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4955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191000" cy="3324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3461" y="560245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http</a:t>
            </a:r>
            <a:r>
              <a:rPr lang="pt-PT" sz="900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://en.wikipedia.org/wiki/Atmosphere_of_Earth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86511"/>
            <a:ext cx="2272987" cy="46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23529" y="1052736"/>
            <a:ext cx="7776864" cy="720080"/>
          </a:xfrm>
        </p:spPr>
        <p:txBody>
          <a:bodyPr/>
          <a:lstStyle/>
          <a:p>
            <a:pPr algn="l"/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32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Atmosfera de outros planetas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11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2449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7245"/>
            <a:ext cx="2581371" cy="32390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7403" y="1660157"/>
            <a:ext cx="83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Marte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1525835" y="16601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Vénus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6" y="1858488"/>
            <a:ext cx="243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Titã, a maior Lua de Saturno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" y="2004997"/>
            <a:ext cx="1802689" cy="201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7" y="4090169"/>
            <a:ext cx="1958891" cy="17878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3637" y="2004997"/>
            <a:ext cx="1958891" cy="387304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01" y="3645024"/>
            <a:ext cx="1753192" cy="2264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01" y="1622382"/>
            <a:ext cx="1802580" cy="199122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7901" y="1622382"/>
            <a:ext cx="1776128" cy="428746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4842359" y="1622382"/>
            <a:ext cx="7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Marte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39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9" y="1052736"/>
                <a:ext cx="7776864" cy="720080"/>
              </a:xfrm>
            </p:spPr>
            <p:txBody>
              <a:bodyPr/>
              <a:lstStyle/>
              <a:p>
                <a:pPr algn="just"/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r>
                  <a:rPr lang="pt-PT" sz="22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Importância de alguns gases na atmosfera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pt-PT" sz="2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pt-PT" sz="22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 Vida na Terra</a:t>
                </a:r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12" name="Tit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9" y="1052736"/>
                <a:ext cx="7776864" cy="720080"/>
              </a:xfrm>
              <a:blipFill rotWithShape="1">
                <a:blip r:embed="rId3"/>
                <a:stretch>
                  <a:fillRect l="-940" r="-1097" b="-67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13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12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40822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77" y="2060848"/>
            <a:ext cx="2876550" cy="3181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255145205"/>
                  </p:ext>
                </p:extLst>
              </p:nvPr>
            </p:nvGraphicFramePr>
            <p:xfrm>
              <a:off x="395536" y="2660186"/>
              <a:ext cx="2016224" cy="9161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11" name="Diagram 10"/>
              <p:cNvGraphicFramePr/>
              <p:nvPr>
                <p:extLst>
                  <p:ext uri="{D42A27DB-BD31-4B8C-83A1-F6EECF244321}">
                    <p14:modId xmlns:p14="http://schemas.microsoft.com/office/powerpoint/2010/main" val="255145205"/>
                  </p:ext>
                </p:extLst>
              </p:nvPr>
            </p:nvGraphicFramePr>
            <p:xfrm>
              <a:off x="395536" y="2660186"/>
              <a:ext cx="2016224" cy="9161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5724128" y="400506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 absorção do azoto atmosférico é fundamental para a alimentação e crescimento dos seres vivos.</a:t>
            </a:r>
            <a:endParaRPr lang="pt-PT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9" y="1052736"/>
                <a:ext cx="7776864" cy="720080"/>
              </a:xfrm>
            </p:spPr>
            <p:txBody>
              <a:bodyPr/>
              <a:lstStyle/>
              <a:p>
                <a:pPr algn="just"/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r>
                  <a:rPr lang="pt-PT" sz="22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Importância de alguns gases na atmosfera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pt-PT" sz="2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pt-PT" sz="22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 Vida na Terra</a:t>
                </a:r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endParaRPr lang="pt-PT" sz="2400" b="1" dirty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12" name="Tit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9" y="1052736"/>
                <a:ext cx="7776864" cy="720080"/>
              </a:xfrm>
              <a:blipFill rotWithShape="1">
                <a:blip r:embed="rId3"/>
                <a:stretch>
                  <a:fillRect l="-940" r="-1097" b="-67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14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24624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13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53935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31" y="1640763"/>
            <a:ext cx="2924175" cy="3181350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74615548"/>
              </p:ext>
            </p:extLst>
          </p:nvPr>
        </p:nvGraphicFramePr>
        <p:xfrm>
          <a:off x="323528" y="2446341"/>
          <a:ext cx="2016224" cy="91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747575"/>
            <a:ext cx="551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O vapor de água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e o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dióxido de carbono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participam nos </a:t>
            </a:r>
            <a:r>
              <a:rPr lang="pt-PT" u="sng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processos biológicos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que dão vida aos organismos-fotossíntese, alimentação, etc.., e exercem um papel fundamental na </a:t>
            </a:r>
            <a:r>
              <a:rPr lang="pt-PT" u="sng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regulação do clima da Terra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71" y="3523320"/>
            <a:ext cx="2379049" cy="2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15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14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84457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988839"/>
            <a:ext cx="7776864" cy="237626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Learning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is better when we do it together. ☺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16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15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50849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4952" y="1199439"/>
            <a:ext cx="7992888" cy="124259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Causas da alteração da concentração dos componentes vestigiais da atmosfera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85" y="2009372"/>
            <a:ext cx="2237433" cy="2898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0" y="3202412"/>
            <a:ext cx="3649240" cy="2430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0" y="2348881"/>
            <a:ext cx="2655746" cy="2558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6717" y="5149794"/>
            <a:ext cx="4695426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>
                <a:latin typeface="Candara" pitchFamily="34" charset="0"/>
              </a:rPr>
              <a:t>Um dos episódios da Guerra Fria foi o acidente nuclear de Chernobyl (25 de Abril de 1986). O acidente nunca foi propriamente investigado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556" y="2061791"/>
            <a:ext cx="3321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 A cidade Ucraniana,</a:t>
            </a:r>
          </a:p>
          <a:p>
            <a:r>
              <a:rPr lang="pt-PT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Pripyat</a:t>
            </a:r>
            <a:r>
              <a:rPr lang="pt-PT" sz="2400" dirty="0" smtClean="0"/>
              <a:t>, </a:t>
            </a:r>
            <a:r>
              <a:rPr lang="pt-PT" dirty="0" smtClean="0">
                <a:latin typeface="Candara" pitchFamily="34" charset="0"/>
              </a:rPr>
              <a:t>perto da Estação Nuclear de Chernobyl. </a:t>
            </a:r>
            <a:endParaRPr lang="pt-PT" dirty="0">
              <a:latin typeface="Candara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>
            <a:off x="-32971" y="3198791"/>
            <a:ext cx="1396524" cy="50405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17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16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1202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240838"/>
            <a:ext cx="2016224" cy="470844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Agentes da alteração da concentração dos componentes vestigiais da atmosfera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16294"/>
            <a:ext cx="5679940" cy="4990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43405" y="5864964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itchFamily="34" charset="0"/>
              </a:rPr>
              <a:t>http://commons.wikimedia.org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7454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17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1202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1121593"/>
            <a:ext cx="8030828" cy="86724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rgbClr val="C00000"/>
                </a:solidFill>
                <a:latin typeface="Candara" pitchFamily="34" charset="0"/>
              </a:rPr>
              <a:t>Causas Humanas</a:t>
            </a: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, da alteração da concentração dos componentes vestigiais da atmosfera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44" y="4072143"/>
            <a:ext cx="724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Candara" pitchFamily="34" charset="0"/>
              </a:rPr>
              <a:t>Quando a </a:t>
            </a: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velocidade de lançamento </a:t>
            </a:r>
            <a:r>
              <a:rPr lang="pt-PT" dirty="0" smtClean="0">
                <a:latin typeface="Candara" pitchFamily="34" charset="0"/>
              </a:rPr>
              <a:t>de gases na atmosfera </a:t>
            </a:r>
            <a:r>
              <a:rPr lang="pt-PT" dirty="0" smtClean="0">
                <a:solidFill>
                  <a:srgbClr val="FF0000"/>
                </a:solidFill>
                <a:latin typeface="Candara" pitchFamily="34" charset="0"/>
              </a:rPr>
              <a:t>é superior </a:t>
            </a:r>
            <a:r>
              <a:rPr lang="pt-PT" dirty="0" smtClean="0">
                <a:latin typeface="Candara" pitchFamily="34" charset="0"/>
              </a:rPr>
              <a:t>à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velocidade de retirada </a:t>
            </a:r>
            <a:r>
              <a:rPr lang="pt-PT" dirty="0" smtClean="0">
                <a:latin typeface="Candara" pitchFamily="34" charset="0"/>
              </a:rPr>
              <a:t>dos mesmos </a:t>
            </a:r>
            <a:endParaRPr lang="pt-PT" dirty="0">
              <a:latin typeface="Candar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4" y="1961895"/>
            <a:ext cx="6438680" cy="1970595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>
            <a:off x="4292196" y="4718474"/>
            <a:ext cx="274448" cy="47559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40" y="5383165"/>
            <a:ext cx="2467320" cy="342948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3302154" y="5173143"/>
            <a:ext cx="2528980" cy="641445"/>
          </a:xfrm>
          <a:custGeom>
            <a:avLst/>
            <a:gdLst>
              <a:gd name="connsiteX0" fmla="*/ 792431 w 3071607"/>
              <a:gd name="connsiteY0" fmla="*/ 109182 h 641445"/>
              <a:gd name="connsiteX1" fmla="*/ 792431 w 3071607"/>
              <a:gd name="connsiteY1" fmla="*/ 109182 h 641445"/>
              <a:gd name="connsiteX2" fmla="*/ 301111 w 3071607"/>
              <a:gd name="connsiteY2" fmla="*/ 95534 h 641445"/>
              <a:gd name="connsiteX3" fmla="*/ 260168 w 3071607"/>
              <a:gd name="connsiteY3" fmla="*/ 136477 h 641445"/>
              <a:gd name="connsiteX4" fmla="*/ 28156 w 3071607"/>
              <a:gd name="connsiteY4" fmla="*/ 150125 h 641445"/>
              <a:gd name="connsiteX5" fmla="*/ 860 w 3071607"/>
              <a:gd name="connsiteY5" fmla="*/ 191068 h 641445"/>
              <a:gd name="connsiteX6" fmla="*/ 164634 w 3071607"/>
              <a:gd name="connsiteY6" fmla="*/ 450376 h 641445"/>
              <a:gd name="connsiteX7" fmla="*/ 219225 w 3071607"/>
              <a:gd name="connsiteY7" fmla="*/ 532262 h 641445"/>
              <a:gd name="connsiteX8" fmla="*/ 287463 w 3071607"/>
              <a:gd name="connsiteY8" fmla="*/ 600501 h 641445"/>
              <a:gd name="connsiteX9" fmla="*/ 437589 w 3071607"/>
              <a:gd name="connsiteY9" fmla="*/ 614149 h 641445"/>
              <a:gd name="connsiteX10" fmla="*/ 819726 w 3071607"/>
              <a:gd name="connsiteY10" fmla="*/ 586854 h 641445"/>
              <a:gd name="connsiteX11" fmla="*/ 860669 w 3071607"/>
              <a:gd name="connsiteY11" fmla="*/ 573206 h 641445"/>
              <a:gd name="connsiteX12" fmla="*/ 1461171 w 3071607"/>
              <a:gd name="connsiteY12" fmla="*/ 586854 h 641445"/>
              <a:gd name="connsiteX13" fmla="*/ 1570353 w 3071607"/>
              <a:gd name="connsiteY13" fmla="*/ 614149 h 641445"/>
              <a:gd name="connsiteX14" fmla="*/ 2088968 w 3071607"/>
              <a:gd name="connsiteY14" fmla="*/ 627797 h 641445"/>
              <a:gd name="connsiteX15" fmla="*/ 2129911 w 3071607"/>
              <a:gd name="connsiteY15" fmla="*/ 641445 h 641445"/>
              <a:gd name="connsiteX16" fmla="*/ 2266389 w 3071607"/>
              <a:gd name="connsiteY16" fmla="*/ 614149 h 641445"/>
              <a:gd name="connsiteX17" fmla="*/ 2348275 w 3071607"/>
              <a:gd name="connsiteY17" fmla="*/ 586854 h 641445"/>
              <a:gd name="connsiteX18" fmla="*/ 2457458 w 3071607"/>
              <a:gd name="connsiteY18" fmla="*/ 573206 h 641445"/>
              <a:gd name="connsiteX19" fmla="*/ 2689469 w 3071607"/>
              <a:gd name="connsiteY19" fmla="*/ 532262 h 641445"/>
              <a:gd name="connsiteX20" fmla="*/ 2812299 w 3071607"/>
              <a:gd name="connsiteY20" fmla="*/ 477671 h 641445"/>
              <a:gd name="connsiteX21" fmla="*/ 2976072 w 3071607"/>
              <a:gd name="connsiteY21" fmla="*/ 409433 h 641445"/>
              <a:gd name="connsiteX22" fmla="*/ 3003368 w 3071607"/>
              <a:gd name="connsiteY22" fmla="*/ 368489 h 641445"/>
              <a:gd name="connsiteX23" fmla="*/ 3044311 w 3071607"/>
              <a:gd name="connsiteY23" fmla="*/ 341194 h 641445"/>
              <a:gd name="connsiteX24" fmla="*/ 3071607 w 3071607"/>
              <a:gd name="connsiteY24" fmla="*/ 286603 h 641445"/>
              <a:gd name="connsiteX25" fmla="*/ 3044311 w 3071607"/>
              <a:gd name="connsiteY25" fmla="*/ 163773 h 641445"/>
              <a:gd name="connsiteX26" fmla="*/ 2935129 w 3071607"/>
              <a:gd name="connsiteY26" fmla="*/ 109182 h 641445"/>
              <a:gd name="connsiteX27" fmla="*/ 2880538 w 3071607"/>
              <a:gd name="connsiteY27" fmla="*/ 81886 h 641445"/>
              <a:gd name="connsiteX28" fmla="*/ 2839595 w 3071607"/>
              <a:gd name="connsiteY28" fmla="*/ 54591 h 641445"/>
              <a:gd name="connsiteX29" fmla="*/ 2607583 w 3071607"/>
              <a:gd name="connsiteY29" fmla="*/ 0 h 641445"/>
              <a:gd name="connsiteX30" fmla="*/ 1938843 w 3071607"/>
              <a:gd name="connsiteY30" fmla="*/ 13648 h 641445"/>
              <a:gd name="connsiteX31" fmla="*/ 1556705 w 3071607"/>
              <a:gd name="connsiteY31" fmla="*/ 40943 h 641445"/>
              <a:gd name="connsiteX32" fmla="*/ 1515762 w 3071607"/>
              <a:gd name="connsiteY32" fmla="*/ 54591 h 641445"/>
              <a:gd name="connsiteX33" fmla="*/ 1474819 w 3071607"/>
              <a:gd name="connsiteY33" fmla="*/ 81886 h 641445"/>
              <a:gd name="connsiteX34" fmla="*/ 1406580 w 3071607"/>
              <a:gd name="connsiteY34" fmla="*/ 95534 h 641445"/>
              <a:gd name="connsiteX35" fmla="*/ 1365637 w 3071607"/>
              <a:gd name="connsiteY35" fmla="*/ 109182 h 641445"/>
              <a:gd name="connsiteX36" fmla="*/ 1242807 w 3071607"/>
              <a:gd name="connsiteY36" fmla="*/ 136477 h 641445"/>
              <a:gd name="connsiteX37" fmla="*/ 997147 w 3071607"/>
              <a:gd name="connsiteY37" fmla="*/ 122830 h 641445"/>
              <a:gd name="connsiteX38" fmla="*/ 956204 w 3071607"/>
              <a:gd name="connsiteY38" fmla="*/ 109182 h 641445"/>
              <a:gd name="connsiteX39" fmla="*/ 792431 w 3071607"/>
              <a:gd name="connsiteY39" fmla="*/ 109182 h 6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71607" h="641445">
                <a:moveTo>
                  <a:pt x="792431" y="109182"/>
                </a:moveTo>
                <a:lnTo>
                  <a:pt x="792431" y="109182"/>
                </a:lnTo>
                <a:cubicBezTo>
                  <a:pt x="585814" y="71615"/>
                  <a:pt x="568938" y="57273"/>
                  <a:pt x="301111" y="95534"/>
                </a:cubicBezTo>
                <a:cubicBezTo>
                  <a:pt x="282004" y="98264"/>
                  <a:pt x="279094" y="132692"/>
                  <a:pt x="260168" y="136477"/>
                </a:cubicBezTo>
                <a:cubicBezTo>
                  <a:pt x="184201" y="151670"/>
                  <a:pt x="105493" y="145576"/>
                  <a:pt x="28156" y="150125"/>
                </a:cubicBezTo>
                <a:cubicBezTo>
                  <a:pt x="19057" y="163773"/>
                  <a:pt x="-4810" y="175677"/>
                  <a:pt x="860" y="191068"/>
                </a:cubicBezTo>
                <a:cubicBezTo>
                  <a:pt x="132965" y="549640"/>
                  <a:pt x="64680" y="321865"/>
                  <a:pt x="164634" y="450376"/>
                </a:cubicBezTo>
                <a:cubicBezTo>
                  <a:pt x="184774" y="476271"/>
                  <a:pt x="201028" y="504967"/>
                  <a:pt x="219225" y="532262"/>
                </a:cubicBezTo>
                <a:cubicBezTo>
                  <a:pt x="236412" y="558042"/>
                  <a:pt x="252078" y="592919"/>
                  <a:pt x="287463" y="600501"/>
                </a:cubicBezTo>
                <a:cubicBezTo>
                  <a:pt x="336596" y="611029"/>
                  <a:pt x="387547" y="609600"/>
                  <a:pt x="437589" y="614149"/>
                </a:cubicBezTo>
                <a:cubicBezTo>
                  <a:pt x="587781" y="607619"/>
                  <a:pt x="690181" y="619240"/>
                  <a:pt x="819726" y="586854"/>
                </a:cubicBezTo>
                <a:cubicBezTo>
                  <a:pt x="833682" y="583365"/>
                  <a:pt x="847021" y="577755"/>
                  <a:pt x="860669" y="573206"/>
                </a:cubicBezTo>
                <a:cubicBezTo>
                  <a:pt x="1060836" y="577755"/>
                  <a:pt x="1261284" y="575322"/>
                  <a:pt x="1461171" y="586854"/>
                </a:cubicBezTo>
                <a:cubicBezTo>
                  <a:pt x="1498623" y="589015"/>
                  <a:pt x="1532852" y="613162"/>
                  <a:pt x="1570353" y="614149"/>
                </a:cubicBezTo>
                <a:lnTo>
                  <a:pt x="2088968" y="627797"/>
                </a:lnTo>
                <a:cubicBezTo>
                  <a:pt x="2102616" y="632346"/>
                  <a:pt x="2115525" y="641445"/>
                  <a:pt x="2129911" y="641445"/>
                </a:cubicBezTo>
                <a:cubicBezTo>
                  <a:pt x="2154506" y="641445"/>
                  <a:pt x="2236328" y="623167"/>
                  <a:pt x="2266389" y="614149"/>
                </a:cubicBezTo>
                <a:cubicBezTo>
                  <a:pt x="2293947" y="605882"/>
                  <a:pt x="2320142" y="592882"/>
                  <a:pt x="2348275" y="586854"/>
                </a:cubicBezTo>
                <a:cubicBezTo>
                  <a:pt x="2384138" y="579169"/>
                  <a:pt x="2421102" y="578054"/>
                  <a:pt x="2457458" y="573206"/>
                </a:cubicBezTo>
                <a:cubicBezTo>
                  <a:pt x="2578709" y="557039"/>
                  <a:pt x="2550596" y="560037"/>
                  <a:pt x="2689469" y="532262"/>
                </a:cubicBezTo>
                <a:cubicBezTo>
                  <a:pt x="2852805" y="450595"/>
                  <a:pt x="2620609" y="564803"/>
                  <a:pt x="2812299" y="477671"/>
                </a:cubicBezTo>
                <a:cubicBezTo>
                  <a:pt x="2960272" y="410411"/>
                  <a:pt x="2827191" y="459059"/>
                  <a:pt x="2976072" y="409433"/>
                </a:cubicBezTo>
                <a:cubicBezTo>
                  <a:pt x="2985171" y="395785"/>
                  <a:pt x="2991769" y="380088"/>
                  <a:pt x="3003368" y="368489"/>
                </a:cubicBezTo>
                <a:cubicBezTo>
                  <a:pt x="3014966" y="356891"/>
                  <a:pt x="3033810" y="353795"/>
                  <a:pt x="3044311" y="341194"/>
                </a:cubicBezTo>
                <a:cubicBezTo>
                  <a:pt x="3057336" y="325565"/>
                  <a:pt x="3062508" y="304800"/>
                  <a:pt x="3071607" y="286603"/>
                </a:cubicBezTo>
                <a:cubicBezTo>
                  <a:pt x="3062508" y="245660"/>
                  <a:pt x="3069884" y="197017"/>
                  <a:pt x="3044311" y="163773"/>
                </a:cubicBezTo>
                <a:cubicBezTo>
                  <a:pt x="3019502" y="131521"/>
                  <a:pt x="2971523" y="127379"/>
                  <a:pt x="2935129" y="109182"/>
                </a:cubicBezTo>
                <a:cubicBezTo>
                  <a:pt x="2916932" y="100083"/>
                  <a:pt x="2897466" y="93171"/>
                  <a:pt x="2880538" y="81886"/>
                </a:cubicBezTo>
                <a:cubicBezTo>
                  <a:pt x="2866890" y="72788"/>
                  <a:pt x="2854736" y="60900"/>
                  <a:pt x="2839595" y="54591"/>
                </a:cubicBezTo>
                <a:cubicBezTo>
                  <a:pt x="2727006" y="7679"/>
                  <a:pt x="2721317" y="14217"/>
                  <a:pt x="2607583" y="0"/>
                </a:cubicBezTo>
                <a:lnTo>
                  <a:pt x="1938843" y="13648"/>
                </a:lnTo>
                <a:cubicBezTo>
                  <a:pt x="1651866" y="21732"/>
                  <a:pt x="1726114" y="12708"/>
                  <a:pt x="1556705" y="40943"/>
                </a:cubicBezTo>
                <a:cubicBezTo>
                  <a:pt x="1543057" y="45492"/>
                  <a:pt x="1528629" y="48157"/>
                  <a:pt x="1515762" y="54591"/>
                </a:cubicBezTo>
                <a:cubicBezTo>
                  <a:pt x="1501091" y="61926"/>
                  <a:pt x="1490177" y="76127"/>
                  <a:pt x="1474819" y="81886"/>
                </a:cubicBezTo>
                <a:cubicBezTo>
                  <a:pt x="1453099" y="90031"/>
                  <a:pt x="1429084" y="89908"/>
                  <a:pt x="1406580" y="95534"/>
                </a:cubicBezTo>
                <a:cubicBezTo>
                  <a:pt x="1392624" y="99023"/>
                  <a:pt x="1379680" y="106061"/>
                  <a:pt x="1365637" y="109182"/>
                </a:cubicBezTo>
                <a:cubicBezTo>
                  <a:pt x="1221511" y="141210"/>
                  <a:pt x="1334981" y="105754"/>
                  <a:pt x="1242807" y="136477"/>
                </a:cubicBezTo>
                <a:cubicBezTo>
                  <a:pt x="1160920" y="131928"/>
                  <a:pt x="1078791" y="130605"/>
                  <a:pt x="997147" y="122830"/>
                </a:cubicBezTo>
                <a:cubicBezTo>
                  <a:pt x="982826" y="121466"/>
                  <a:pt x="970445" y="111217"/>
                  <a:pt x="956204" y="109182"/>
                </a:cubicBezTo>
                <a:cubicBezTo>
                  <a:pt x="854903" y="94710"/>
                  <a:pt x="819726" y="109182"/>
                  <a:pt x="792431" y="109182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4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19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18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96049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240838"/>
            <a:ext cx="7992888" cy="124259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Causas Naturais </a:t>
            </a: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da alteração da concentração dos componentes vestigiais da atmosfera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1" y="2267187"/>
            <a:ext cx="3419475" cy="34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780" y="5231206"/>
            <a:ext cx="339627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tx1"/>
                </a:solidFill>
                <a:latin typeface="Candara" pitchFamily="34" charset="0"/>
              </a:rPr>
              <a:t>vulcão</a:t>
            </a:r>
            <a:r>
              <a:rPr lang="pt-PT" sz="1600" dirty="0">
                <a:solidFill>
                  <a:schemeClr val="tx1"/>
                </a:solidFill>
                <a:latin typeface="Candara" pitchFamily="34" charset="0"/>
              </a:rPr>
              <a:t> do glaciar Eyjafjallajokull, na </a:t>
            </a:r>
            <a:r>
              <a:rPr lang="pt-PT" sz="1600" b="1" dirty="0">
                <a:solidFill>
                  <a:schemeClr val="tx1"/>
                </a:solidFill>
                <a:latin typeface="Candara" pitchFamily="34" charset="0"/>
              </a:rPr>
              <a:t>Islândia</a:t>
            </a:r>
            <a:r>
              <a:rPr lang="pt-PT" sz="1600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1600" dirty="0" smtClean="0">
                <a:solidFill>
                  <a:schemeClr val="tx1"/>
                </a:solidFill>
                <a:latin typeface="Candara" pitchFamily="34" charset="0"/>
              </a:rPr>
              <a:t>quando entrou </a:t>
            </a:r>
            <a:r>
              <a:rPr lang="pt-PT" sz="1600" dirty="0">
                <a:solidFill>
                  <a:schemeClr val="tx1"/>
                </a:solidFill>
                <a:latin typeface="Candara" pitchFamily="34" charset="0"/>
              </a:rPr>
              <a:t>em </a:t>
            </a:r>
            <a:r>
              <a:rPr lang="pt-PT" sz="1600" dirty="0" smtClean="0">
                <a:solidFill>
                  <a:schemeClr val="tx1"/>
                </a:solidFill>
                <a:latin typeface="Candara" pitchFamily="34" charset="0"/>
              </a:rPr>
              <a:t>erupção em Abril de 2010.</a:t>
            </a:r>
            <a:endParaRPr lang="pt-PT" sz="16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27" y="2267187"/>
            <a:ext cx="3544826" cy="2190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7516" y="4030878"/>
            <a:ext cx="394562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 smtClean="0">
                <a:latin typeface="Candara" pitchFamily="34" charset="0"/>
              </a:rPr>
              <a:t>Os gases como </a:t>
            </a:r>
            <a:r>
              <a:rPr lang="pt-PT" sz="1400" dirty="0">
                <a:latin typeface="Candara" pitchFamily="34" charset="0"/>
              </a:rPr>
              <a:t>o dióxido de carbono, o metano ou o óxido nitroso, retêm a radiação </a:t>
            </a:r>
            <a:r>
              <a:rPr lang="pt-PT" sz="1400" dirty="0" smtClean="0">
                <a:latin typeface="Candara" pitchFamily="34" charset="0"/>
              </a:rPr>
              <a:t>IV </a:t>
            </a:r>
            <a:r>
              <a:rPr lang="pt-PT" sz="1400" dirty="0">
                <a:latin typeface="Candara" pitchFamily="34" charset="0"/>
              </a:rPr>
              <a:t>emitida pela superfície da terra, impedindo que parte desta seja libertada para o espaço. </a:t>
            </a:r>
            <a:r>
              <a:rPr lang="pt-PT" sz="1400" dirty="0" smtClean="0">
                <a:latin typeface="Candara" pitchFamily="34" charset="0"/>
              </a:rPr>
              <a:t>O </a:t>
            </a:r>
            <a:r>
              <a:rPr lang="pt-PT" sz="1400" dirty="0">
                <a:latin typeface="Candara" pitchFamily="34" charset="0"/>
              </a:rPr>
              <a:t>aumento da libertação de GEE, resultante das actividades humanas (principalmente actividades industriais e transportes), origina o aumento da temperatura da </a:t>
            </a:r>
            <a:r>
              <a:rPr lang="pt-PT" sz="1400" dirty="0" smtClean="0">
                <a:latin typeface="Candara" pitchFamily="34" charset="0"/>
              </a:rPr>
              <a:t>troposfera, aumentando os riscos de incêndios.</a:t>
            </a:r>
            <a:r>
              <a:rPr lang="pt-PT" sz="1400" dirty="0">
                <a:latin typeface="Candar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22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04857" cy="1152128"/>
          </a:xfrm>
        </p:spPr>
        <p:txBody>
          <a:bodyPr/>
          <a:lstStyle/>
          <a:p>
            <a:r>
              <a:rPr lang="pt-PT" sz="36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Unidade 2 </a:t>
            </a:r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- Na atmosfera da Terra: radiação,                   </a:t>
            </a:r>
            <a:b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8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matéria e Estrutura</a:t>
            </a: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2</a:t>
            </a:fld>
            <a:endParaRPr lang="pt-PT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81" y="2821578"/>
            <a:ext cx="4366062" cy="2308391"/>
          </a:xfrm>
        </p:spPr>
      </p:pic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505665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algn="r"/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algn="r"/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</a:t>
                      </a:r>
                      <a:r>
                        <a:rPr lang="pt-PT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de Novembro de 2012 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Content Placeholder 1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2" y="2857830"/>
            <a:ext cx="3312368" cy="2200005"/>
          </a:xfrm>
        </p:spPr>
      </p:pic>
      <p:sp>
        <p:nvSpPr>
          <p:cNvPr id="19" name="TextBox 18"/>
          <p:cNvSpPr txBox="1"/>
          <p:nvPr/>
        </p:nvSpPr>
        <p:spPr>
          <a:xfrm>
            <a:off x="611560" y="245224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andara" pitchFamily="34" charset="0"/>
              </a:rPr>
              <a:t>Atmosfera Terrestre</a:t>
            </a:r>
            <a:endParaRPr lang="pt-PT" b="1" dirty="0">
              <a:latin typeface="Candara" pitchFamily="34" charset="0"/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287524" y="2459420"/>
            <a:ext cx="3636404" cy="2844635"/>
          </a:xfrm>
          <a:prstGeom prst="snip1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21"/>
          <p:cNvSpPr txBox="1"/>
          <p:nvPr/>
        </p:nvSpPr>
        <p:spPr>
          <a:xfrm>
            <a:off x="611560" y="505783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 smtClean="0">
                <a:solidFill>
                  <a:schemeClr val="accent5">
                    <a:lumMod val="75000"/>
                  </a:schemeClr>
                </a:solidFill>
              </a:rPr>
              <a:t>www.nasa.gov/images</a:t>
            </a:r>
            <a:endParaRPr lang="pt-PT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19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96049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1240839"/>
            <a:ext cx="7992888" cy="53197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Quadro I </a:t>
            </a: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– Poluentes: fontes de produção e efeitos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4" y="1900090"/>
            <a:ext cx="7087590" cy="4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20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88704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3508" y="1243184"/>
            <a:ext cx="7992888" cy="60398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Contaminação            e              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Toxidade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816933"/>
            <a:ext cx="37329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Candara" pitchFamily="34" charset="0"/>
              </a:rPr>
              <a:t>Uma substância/poluente tem um </a:t>
            </a:r>
            <a:r>
              <a:rPr lang="pt-PT" sz="2000" b="1" dirty="0" smtClean="0">
                <a:latin typeface="Candara" pitchFamily="34" charset="0"/>
              </a:rPr>
              <a:t>efeito tóxico </a:t>
            </a:r>
            <a:r>
              <a:rPr lang="pt-PT" sz="2000" dirty="0" smtClean="0">
                <a:latin typeface="Candara" pitchFamily="34" charset="0"/>
              </a:rPr>
              <a:t>quando é prejudicial para os organismos vivos, afectando tecidos, órgãos ou processos biológicos</a:t>
            </a:r>
          </a:p>
          <a:p>
            <a:pPr marL="285750" indent="-285750">
              <a:buFont typeface="Wingdings" pitchFamily="2" charset="2"/>
              <a:buChar char="ü"/>
            </a:pPr>
            <a:endParaRPr lang="pt-PT" sz="2000" dirty="0" smtClean="0">
              <a:latin typeface="Candara" pitchFamily="34" charset="0"/>
            </a:endParaRPr>
          </a:p>
          <a:p>
            <a:endParaRPr lang="pt-PT" dirty="0">
              <a:latin typeface="Candar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62622" y="1196752"/>
            <a:ext cx="2243713" cy="69685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Elbow Connector 13"/>
          <p:cNvCxnSpPr>
            <a:stCxn id="12" idx="4"/>
          </p:cNvCxnSpPr>
          <p:nvPr/>
        </p:nvCxnSpPr>
        <p:spPr>
          <a:xfrm rot="5400000">
            <a:off x="1955063" y="2187517"/>
            <a:ext cx="923330" cy="335502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220072" y="1196752"/>
            <a:ext cx="1656184" cy="696851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Elbow Connector 16"/>
          <p:cNvCxnSpPr>
            <a:stCxn id="15" idx="2"/>
          </p:cNvCxnSpPr>
          <p:nvPr/>
        </p:nvCxnSpPr>
        <p:spPr>
          <a:xfrm rot="16200000" flipH="1">
            <a:off x="5770243" y="2171524"/>
            <a:ext cx="1599958" cy="1044116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0112" y="3493561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Candara" pitchFamily="34" charset="0"/>
              </a:rPr>
              <a:t>Não depende apenas da substância, mas da quantidade ingerida/inalada num dado período de tempo, ou seja, da </a:t>
            </a:r>
            <a:r>
              <a:rPr lang="pt-PT" sz="2000" b="1" dirty="0" smtClean="0">
                <a:latin typeface="Candara" pitchFamily="34" charset="0"/>
              </a:rPr>
              <a:t>dose</a:t>
            </a:r>
            <a:r>
              <a:rPr lang="pt-PT" sz="2000" dirty="0" smtClean="0">
                <a:latin typeface="Candara" pitchFamily="34" charset="0"/>
              </a:rPr>
              <a:t>.</a:t>
            </a:r>
            <a:endParaRPr lang="pt-PT" sz="2000" dirty="0">
              <a:latin typeface="Candar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643" y="5014267"/>
            <a:ext cx="463332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“</a:t>
            </a:r>
            <a:r>
              <a:rPr lang="pt-PT" sz="1200" b="1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Todas as substâncias são venenos. Não há nenhum que não o seja.</a:t>
            </a:r>
          </a:p>
          <a:p>
            <a:r>
              <a:rPr lang="pt-PT" sz="1200" b="1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A dose </a:t>
            </a:r>
            <a:r>
              <a:rPr lang="pt-PT" sz="1200" b="1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certa é que </a:t>
            </a:r>
            <a:r>
              <a:rPr lang="pt-PT" sz="1200" b="1" i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diferencia um veneno de um remédio</a:t>
            </a:r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” </a:t>
            </a:r>
          </a:p>
          <a:p>
            <a:pPr algn="r"/>
            <a:r>
              <a:rPr lang="pt-PT" sz="1200" dirty="0" err="1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Paracelsus</a:t>
            </a:r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PT" sz="1200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(1493-1541)</a:t>
            </a:r>
            <a:endParaRPr lang="pt-PT" sz="1200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216024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21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8017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240839"/>
                <a:ext cx="7992888" cy="60398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</a:br>
                <a:r>
                  <a:rPr lang="pt-PT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Medidas de Toxidade de um produto: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DL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pt-PT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 (dose letal </a:t>
                </a:r>
                <a:r>
                  <a:rPr lang="pt-PT" sz="2000" b="1" dirty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)</a:t>
                </a:r>
                <a:r>
                  <a:rPr lang="pt-PT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endParaRPr lang="pt-PT" dirty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240839"/>
                <a:ext cx="7992888" cy="603985"/>
              </a:xfrm>
              <a:blipFill rotWithShape="1">
                <a:blip r:embed="rId7"/>
                <a:stretch>
                  <a:fillRect b="-101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25" y="1828518"/>
            <a:ext cx="5846388" cy="99412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047929" y="4328735"/>
            <a:ext cx="803991" cy="347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4041663" y="3964073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latin typeface="Candara" pitchFamily="34" charset="0"/>
              </a:rPr>
              <a:t>Qual destas substâncias é a mais tóxica?</a:t>
            </a:r>
            <a:endParaRPr lang="pt-PT" sz="4000" dirty="0">
              <a:latin typeface="Candar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04254"/>
            <a:ext cx="2318696" cy="21960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519" y="3164305"/>
            <a:ext cx="247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Candara" pitchFamily="34" charset="0"/>
              </a:rPr>
              <a:t>Gráfico dose-resposta para duas substâncias tóxicas</a:t>
            </a:r>
            <a:endParaRPr lang="pt-PT" sz="14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097946"/>
            <a:ext cx="2462712" cy="280585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58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22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69706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240839"/>
                <a:ext cx="7992888" cy="60398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</a:br>
                <a:r>
                  <a:rPr lang="pt-PT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Medidas de Toxidade de um produto: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DL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pt-PT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 (dose letal </a:t>
                </a:r>
                <a:r>
                  <a:rPr lang="pt-PT" sz="2000" b="1" dirty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)</a:t>
                </a:r>
                <a:r>
                  <a:rPr lang="pt-PT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endParaRPr lang="pt-PT" dirty="0">
                  <a:solidFill>
                    <a:schemeClr val="accent6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240839"/>
                <a:ext cx="7992888" cy="603985"/>
              </a:xfrm>
              <a:blipFill rotWithShape="1">
                <a:blip r:embed="rId7"/>
                <a:stretch>
                  <a:fillRect b="-101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12168" y="3272963"/>
            <a:ext cx="515959" cy="347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4181274" y="5025092"/>
            <a:ext cx="298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andara" pitchFamily="34" charset="0"/>
              </a:rPr>
              <a:t>Quanto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menor</a:t>
            </a:r>
            <a:r>
              <a:rPr lang="pt-PT" dirty="0" smtClean="0">
                <a:latin typeface="Candara" pitchFamily="34" charset="0"/>
              </a:rPr>
              <a:t> o valor da dose letal </a:t>
            </a:r>
            <a:r>
              <a:rPr lang="pt-PT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maior é a toxidade </a:t>
            </a:r>
            <a:r>
              <a:rPr lang="pt-PT" dirty="0" smtClean="0">
                <a:latin typeface="Candara" pitchFamily="34" charset="0"/>
              </a:rPr>
              <a:t>aguda do composto.</a:t>
            </a:r>
            <a:endParaRPr lang="pt-PT" dirty="0">
              <a:latin typeface="Candar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8" y="2763646"/>
            <a:ext cx="2318696" cy="21960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792" y="2240426"/>
            <a:ext cx="247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Candara" pitchFamily="34" charset="0"/>
              </a:rPr>
              <a:t>Gráfico dose-resposta para duas substâncias tóxicas</a:t>
            </a:r>
            <a:endParaRPr lang="pt-PT" sz="1400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019" y="2227359"/>
            <a:ext cx="2462712" cy="280585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98298" y="3030714"/>
                <a:ext cx="3312368" cy="8860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pt-PT" sz="1600" dirty="0" smtClean="0">
                    <a:latin typeface="Candara" pitchFamily="34" charset="0"/>
                  </a:rPr>
                  <a:t>A toxidade da nicotina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600" b="0" i="0" smtClean="0">
                            <a:latin typeface="Candara" pitchFamily="34" charset="0"/>
                          </a:rPr>
                          <m:t>DL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600" b="0" i="0" smtClean="0">
                            <a:latin typeface="Candara" pitchFamily="34" charset="0"/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=1,0 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mg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kg</m:t>
                    </m:r>
                  </m:oMath>
                </a14:m>
                <a:r>
                  <a:rPr lang="pt-PT" sz="1600" dirty="0" smtClean="0">
                    <a:latin typeface="Candara" pitchFamily="34" charset="0"/>
                  </a:rPr>
                  <a:t>) é dupla da do sulfato de estricnina </a:t>
                </a:r>
                <a:r>
                  <a:rPr lang="pt-PT" sz="1600" dirty="0">
                    <a:latin typeface="Candara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600">
                            <a:latin typeface="Candara" pitchFamily="34" charset="0"/>
                          </a:rPr>
                          <m:t>DL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600">
                            <a:latin typeface="Candara" pitchFamily="34" charset="0"/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pt-PT" sz="1600" b="0" i="0" smtClean="0">
                        <a:latin typeface="Candara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,0 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mg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/</m:t>
                    </m:r>
                    <m:r>
                      <m:rPr>
                        <m:nor/>
                      </m:rPr>
                      <a:rPr lang="pt-PT" sz="1600">
                        <a:latin typeface="Candara" pitchFamily="34" charset="0"/>
                      </a:rPr>
                      <m:t>kg</m:t>
                    </m:r>
                  </m:oMath>
                </a14:m>
                <a:r>
                  <a:rPr lang="pt-PT" sz="1600" dirty="0" smtClean="0">
                    <a:latin typeface="Candara" pitchFamily="34" charset="0"/>
                  </a:rPr>
                  <a:t>). </a:t>
                </a:r>
                <a:endParaRPr lang="pt-PT" sz="1600" dirty="0">
                  <a:latin typeface="Candara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298" y="3030714"/>
                <a:ext cx="3312368" cy="8860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 rot="5400000">
            <a:off x="5474235" y="4532064"/>
            <a:ext cx="397090" cy="28991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reeform 18"/>
          <p:cNvSpPr/>
          <p:nvPr/>
        </p:nvSpPr>
        <p:spPr>
          <a:xfrm>
            <a:off x="3985540" y="4875564"/>
            <a:ext cx="3168352" cy="1072857"/>
          </a:xfrm>
          <a:custGeom>
            <a:avLst/>
            <a:gdLst>
              <a:gd name="connsiteX0" fmla="*/ 1026422 w 3592201"/>
              <a:gd name="connsiteY0" fmla="*/ 241519 h 1401579"/>
              <a:gd name="connsiteX1" fmla="*/ 1026422 w 3592201"/>
              <a:gd name="connsiteY1" fmla="*/ 241519 h 1401579"/>
              <a:gd name="connsiteX2" fmla="*/ 862649 w 3592201"/>
              <a:gd name="connsiteY2" fmla="*/ 200576 h 1401579"/>
              <a:gd name="connsiteX3" fmla="*/ 521455 w 3592201"/>
              <a:gd name="connsiteY3" fmla="*/ 227872 h 1401579"/>
              <a:gd name="connsiteX4" fmla="*/ 330386 w 3592201"/>
              <a:gd name="connsiteY4" fmla="*/ 296110 h 1401579"/>
              <a:gd name="connsiteX5" fmla="*/ 221204 w 3592201"/>
              <a:gd name="connsiteY5" fmla="*/ 405292 h 1401579"/>
              <a:gd name="connsiteX6" fmla="*/ 193908 w 3592201"/>
              <a:gd name="connsiteY6" fmla="*/ 514474 h 1401579"/>
              <a:gd name="connsiteX7" fmla="*/ 180260 w 3592201"/>
              <a:gd name="connsiteY7" fmla="*/ 569066 h 1401579"/>
              <a:gd name="connsiteX8" fmla="*/ 30135 w 3592201"/>
              <a:gd name="connsiteY8" fmla="*/ 637304 h 1401579"/>
              <a:gd name="connsiteX9" fmla="*/ 2840 w 3592201"/>
              <a:gd name="connsiteY9" fmla="*/ 691895 h 1401579"/>
              <a:gd name="connsiteX10" fmla="*/ 16487 w 3592201"/>
              <a:gd name="connsiteY10" fmla="*/ 1101328 h 1401579"/>
              <a:gd name="connsiteX11" fmla="*/ 71078 w 3592201"/>
              <a:gd name="connsiteY11" fmla="*/ 1142272 h 1401579"/>
              <a:gd name="connsiteX12" fmla="*/ 112022 w 3592201"/>
              <a:gd name="connsiteY12" fmla="*/ 1183215 h 1401579"/>
              <a:gd name="connsiteX13" fmla="*/ 166613 w 3592201"/>
              <a:gd name="connsiteY13" fmla="*/ 1224158 h 1401579"/>
              <a:gd name="connsiteX14" fmla="*/ 207556 w 3592201"/>
              <a:gd name="connsiteY14" fmla="*/ 1265101 h 1401579"/>
              <a:gd name="connsiteX15" fmla="*/ 316738 w 3592201"/>
              <a:gd name="connsiteY15" fmla="*/ 1292397 h 1401579"/>
              <a:gd name="connsiteX16" fmla="*/ 767114 w 3592201"/>
              <a:gd name="connsiteY16" fmla="*/ 1319692 h 1401579"/>
              <a:gd name="connsiteX17" fmla="*/ 835353 w 3592201"/>
              <a:gd name="connsiteY17" fmla="*/ 1333340 h 1401579"/>
              <a:gd name="connsiteX18" fmla="*/ 876296 w 3592201"/>
              <a:gd name="connsiteY18" fmla="*/ 1346988 h 1401579"/>
              <a:gd name="connsiteX19" fmla="*/ 1190195 w 3592201"/>
              <a:gd name="connsiteY19" fmla="*/ 1360636 h 1401579"/>
              <a:gd name="connsiteX20" fmla="*/ 1231138 w 3592201"/>
              <a:gd name="connsiteY20" fmla="*/ 1374283 h 1401579"/>
              <a:gd name="connsiteX21" fmla="*/ 1313025 w 3592201"/>
              <a:gd name="connsiteY21" fmla="*/ 1387931 h 1401579"/>
              <a:gd name="connsiteX22" fmla="*/ 1367616 w 3592201"/>
              <a:gd name="connsiteY22" fmla="*/ 1401579 h 1401579"/>
              <a:gd name="connsiteX23" fmla="*/ 2554971 w 3592201"/>
              <a:gd name="connsiteY23" fmla="*/ 1387931 h 1401579"/>
              <a:gd name="connsiteX24" fmla="*/ 2691449 w 3592201"/>
              <a:gd name="connsiteY24" fmla="*/ 1374283 h 1401579"/>
              <a:gd name="connsiteX25" fmla="*/ 2800631 w 3592201"/>
              <a:gd name="connsiteY25" fmla="*/ 1360636 h 1401579"/>
              <a:gd name="connsiteX26" fmla="*/ 2923460 w 3592201"/>
              <a:gd name="connsiteY26" fmla="*/ 1333340 h 1401579"/>
              <a:gd name="connsiteX27" fmla="*/ 2964404 w 3592201"/>
              <a:gd name="connsiteY27" fmla="*/ 1319692 h 1401579"/>
              <a:gd name="connsiteX28" fmla="*/ 3291950 w 3592201"/>
              <a:gd name="connsiteY28" fmla="*/ 1101328 h 1401579"/>
              <a:gd name="connsiteX29" fmla="*/ 3442075 w 3592201"/>
              <a:gd name="connsiteY29" fmla="*/ 992146 h 1401579"/>
              <a:gd name="connsiteX30" fmla="*/ 3510314 w 3592201"/>
              <a:gd name="connsiteY30" fmla="*/ 896612 h 1401579"/>
              <a:gd name="connsiteX31" fmla="*/ 3551258 w 3592201"/>
              <a:gd name="connsiteY31" fmla="*/ 705543 h 1401579"/>
              <a:gd name="connsiteX32" fmla="*/ 3564905 w 3592201"/>
              <a:gd name="connsiteY32" fmla="*/ 528122 h 1401579"/>
              <a:gd name="connsiteX33" fmla="*/ 3592201 w 3592201"/>
              <a:gd name="connsiteY33" fmla="*/ 350701 h 1401579"/>
              <a:gd name="connsiteX34" fmla="*/ 3578553 w 3592201"/>
              <a:gd name="connsiteY34" fmla="*/ 186928 h 1401579"/>
              <a:gd name="connsiteX35" fmla="*/ 3564905 w 3592201"/>
              <a:gd name="connsiteY35" fmla="*/ 145985 h 1401579"/>
              <a:gd name="connsiteX36" fmla="*/ 3523962 w 3592201"/>
              <a:gd name="connsiteY36" fmla="*/ 132337 h 1401579"/>
              <a:gd name="connsiteX37" fmla="*/ 3387484 w 3592201"/>
              <a:gd name="connsiteY37" fmla="*/ 64098 h 1401579"/>
              <a:gd name="connsiteX38" fmla="*/ 3305598 w 3592201"/>
              <a:gd name="connsiteY38" fmla="*/ 50451 h 1401579"/>
              <a:gd name="connsiteX39" fmla="*/ 3237359 w 3592201"/>
              <a:gd name="connsiteY39" fmla="*/ 23155 h 1401579"/>
              <a:gd name="connsiteX40" fmla="*/ 2746040 w 3592201"/>
              <a:gd name="connsiteY40" fmla="*/ 23155 h 1401579"/>
              <a:gd name="connsiteX41" fmla="*/ 2650505 w 3592201"/>
              <a:gd name="connsiteY41" fmla="*/ 36803 h 1401579"/>
              <a:gd name="connsiteX42" fmla="*/ 2609562 w 3592201"/>
              <a:gd name="connsiteY42" fmla="*/ 50451 h 1401579"/>
              <a:gd name="connsiteX43" fmla="*/ 2554971 w 3592201"/>
              <a:gd name="connsiteY43" fmla="*/ 64098 h 1401579"/>
              <a:gd name="connsiteX44" fmla="*/ 2459437 w 3592201"/>
              <a:gd name="connsiteY44" fmla="*/ 77746 h 1401579"/>
              <a:gd name="connsiteX45" fmla="*/ 2377550 w 3592201"/>
              <a:gd name="connsiteY45" fmla="*/ 91394 h 1401579"/>
              <a:gd name="connsiteX46" fmla="*/ 2336607 w 3592201"/>
              <a:gd name="connsiteY46" fmla="*/ 105042 h 1401579"/>
              <a:gd name="connsiteX47" fmla="*/ 2254720 w 3592201"/>
              <a:gd name="connsiteY47" fmla="*/ 159633 h 1401579"/>
              <a:gd name="connsiteX48" fmla="*/ 2159186 w 3592201"/>
              <a:gd name="connsiteY48" fmla="*/ 186928 h 1401579"/>
              <a:gd name="connsiteX49" fmla="*/ 2050004 w 3592201"/>
              <a:gd name="connsiteY49" fmla="*/ 200576 h 1401579"/>
              <a:gd name="connsiteX50" fmla="*/ 1899878 w 3592201"/>
              <a:gd name="connsiteY50" fmla="*/ 227872 h 1401579"/>
              <a:gd name="connsiteX51" fmla="*/ 1858935 w 3592201"/>
              <a:gd name="connsiteY51" fmla="*/ 241519 h 1401579"/>
              <a:gd name="connsiteX52" fmla="*/ 1763401 w 3592201"/>
              <a:gd name="connsiteY52" fmla="*/ 255167 h 1401579"/>
              <a:gd name="connsiteX53" fmla="*/ 1681514 w 3592201"/>
              <a:gd name="connsiteY53" fmla="*/ 268815 h 1401579"/>
              <a:gd name="connsiteX54" fmla="*/ 1176547 w 3592201"/>
              <a:gd name="connsiteY54" fmla="*/ 255167 h 1401579"/>
              <a:gd name="connsiteX55" fmla="*/ 1121956 w 3592201"/>
              <a:gd name="connsiteY55" fmla="*/ 241519 h 1401579"/>
              <a:gd name="connsiteX56" fmla="*/ 1026422 w 3592201"/>
              <a:gd name="connsiteY56" fmla="*/ 227872 h 1401579"/>
              <a:gd name="connsiteX57" fmla="*/ 1026422 w 3592201"/>
              <a:gd name="connsiteY57" fmla="*/ 241519 h 14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92201" h="1401579">
                <a:moveTo>
                  <a:pt x="1026422" y="241519"/>
                </a:moveTo>
                <a:lnTo>
                  <a:pt x="1026422" y="241519"/>
                </a:lnTo>
                <a:cubicBezTo>
                  <a:pt x="971831" y="227871"/>
                  <a:pt x="918811" y="204086"/>
                  <a:pt x="862649" y="200576"/>
                </a:cubicBezTo>
                <a:cubicBezTo>
                  <a:pt x="814510" y="197567"/>
                  <a:pt x="615879" y="200894"/>
                  <a:pt x="521455" y="227872"/>
                </a:cubicBezTo>
                <a:cubicBezTo>
                  <a:pt x="436247" y="252217"/>
                  <a:pt x="404147" y="266606"/>
                  <a:pt x="330386" y="296110"/>
                </a:cubicBezTo>
                <a:cubicBezTo>
                  <a:pt x="294261" y="325010"/>
                  <a:pt x="240678" y="358555"/>
                  <a:pt x="221204" y="405292"/>
                </a:cubicBezTo>
                <a:cubicBezTo>
                  <a:pt x="206775" y="439920"/>
                  <a:pt x="203007" y="478080"/>
                  <a:pt x="193908" y="514474"/>
                </a:cubicBezTo>
                <a:cubicBezTo>
                  <a:pt x="189359" y="532671"/>
                  <a:pt x="196344" y="559415"/>
                  <a:pt x="180260" y="569066"/>
                </a:cubicBezTo>
                <a:cubicBezTo>
                  <a:pt x="87350" y="624812"/>
                  <a:pt x="137187" y="601621"/>
                  <a:pt x="30135" y="637304"/>
                </a:cubicBezTo>
                <a:cubicBezTo>
                  <a:pt x="21037" y="655501"/>
                  <a:pt x="3438" y="671559"/>
                  <a:pt x="2840" y="691895"/>
                </a:cubicBezTo>
                <a:cubicBezTo>
                  <a:pt x="-1175" y="828389"/>
                  <a:pt x="-3969" y="966315"/>
                  <a:pt x="16487" y="1101328"/>
                </a:cubicBezTo>
                <a:cubicBezTo>
                  <a:pt x="19894" y="1123818"/>
                  <a:pt x="53808" y="1127469"/>
                  <a:pt x="71078" y="1142272"/>
                </a:cubicBezTo>
                <a:cubicBezTo>
                  <a:pt x="85732" y="1154833"/>
                  <a:pt x="97368" y="1170654"/>
                  <a:pt x="112022" y="1183215"/>
                </a:cubicBezTo>
                <a:cubicBezTo>
                  <a:pt x="129292" y="1198018"/>
                  <a:pt x="149343" y="1209355"/>
                  <a:pt x="166613" y="1224158"/>
                </a:cubicBezTo>
                <a:cubicBezTo>
                  <a:pt x="181267" y="1236719"/>
                  <a:pt x="189985" y="1257114"/>
                  <a:pt x="207556" y="1265101"/>
                </a:cubicBezTo>
                <a:cubicBezTo>
                  <a:pt x="241708" y="1280625"/>
                  <a:pt x="279601" y="1287092"/>
                  <a:pt x="316738" y="1292397"/>
                </a:cubicBezTo>
                <a:cubicBezTo>
                  <a:pt x="529450" y="1322785"/>
                  <a:pt x="380128" y="1304809"/>
                  <a:pt x="767114" y="1319692"/>
                </a:cubicBezTo>
                <a:cubicBezTo>
                  <a:pt x="789860" y="1324241"/>
                  <a:pt x="812849" y="1327714"/>
                  <a:pt x="835353" y="1333340"/>
                </a:cubicBezTo>
                <a:cubicBezTo>
                  <a:pt x="849309" y="1336829"/>
                  <a:pt x="861952" y="1345885"/>
                  <a:pt x="876296" y="1346988"/>
                </a:cubicBezTo>
                <a:cubicBezTo>
                  <a:pt x="980719" y="1355021"/>
                  <a:pt x="1085562" y="1356087"/>
                  <a:pt x="1190195" y="1360636"/>
                </a:cubicBezTo>
                <a:cubicBezTo>
                  <a:pt x="1203843" y="1365185"/>
                  <a:pt x="1217095" y="1371162"/>
                  <a:pt x="1231138" y="1374283"/>
                </a:cubicBezTo>
                <a:cubicBezTo>
                  <a:pt x="1258151" y="1380286"/>
                  <a:pt x="1285890" y="1382504"/>
                  <a:pt x="1313025" y="1387931"/>
                </a:cubicBezTo>
                <a:cubicBezTo>
                  <a:pt x="1331418" y="1391610"/>
                  <a:pt x="1349419" y="1397030"/>
                  <a:pt x="1367616" y="1401579"/>
                </a:cubicBezTo>
                <a:lnTo>
                  <a:pt x="2554971" y="1387931"/>
                </a:lnTo>
                <a:cubicBezTo>
                  <a:pt x="2600681" y="1386989"/>
                  <a:pt x="2646009" y="1379332"/>
                  <a:pt x="2691449" y="1374283"/>
                </a:cubicBezTo>
                <a:cubicBezTo>
                  <a:pt x="2727902" y="1370233"/>
                  <a:pt x="2764380" y="1366213"/>
                  <a:pt x="2800631" y="1360636"/>
                </a:cubicBezTo>
                <a:cubicBezTo>
                  <a:pt x="2831117" y="1355946"/>
                  <a:pt x="2891764" y="1342396"/>
                  <a:pt x="2923460" y="1333340"/>
                </a:cubicBezTo>
                <a:cubicBezTo>
                  <a:pt x="2937293" y="1329388"/>
                  <a:pt x="2950756" y="1324241"/>
                  <a:pt x="2964404" y="1319692"/>
                </a:cubicBezTo>
                <a:cubicBezTo>
                  <a:pt x="3155871" y="1176093"/>
                  <a:pt x="3009317" y="1281186"/>
                  <a:pt x="3291950" y="1101328"/>
                </a:cubicBezTo>
                <a:cubicBezTo>
                  <a:pt x="3331100" y="1076414"/>
                  <a:pt x="3407690" y="1026531"/>
                  <a:pt x="3442075" y="992146"/>
                </a:cubicBezTo>
                <a:cubicBezTo>
                  <a:pt x="3459007" y="975214"/>
                  <a:pt x="3494813" y="919863"/>
                  <a:pt x="3510314" y="896612"/>
                </a:cubicBezTo>
                <a:cubicBezTo>
                  <a:pt x="3526106" y="833443"/>
                  <a:pt x="3542811" y="770306"/>
                  <a:pt x="3551258" y="705543"/>
                </a:cubicBezTo>
                <a:cubicBezTo>
                  <a:pt x="3558930" y="646726"/>
                  <a:pt x="3559003" y="587143"/>
                  <a:pt x="3564905" y="528122"/>
                </a:cubicBezTo>
                <a:cubicBezTo>
                  <a:pt x="3569295" y="484223"/>
                  <a:pt x="3584595" y="396334"/>
                  <a:pt x="3592201" y="350701"/>
                </a:cubicBezTo>
                <a:cubicBezTo>
                  <a:pt x="3587652" y="296110"/>
                  <a:pt x="3585793" y="241228"/>
                  <a:pt x="3578553" y="186928"/>
                </a:cubicBezTo>
                <a:cubicBezTo>
                  <a:pt x="3576652" y="172668"/>
                  <a:pt x="3575077" y="156157"/>
                  <a:pt x="3564905" y="145985"/>
                </a:cubicBezTo>
                <a:cubicBezTo>
                  <a:pt x="3554733" y="135813"/>
                  <a:pt x="3537024" y="138366"/>
                  <a:pt x="3523962" y="132337"/>
                </a:cubicBezTo>
                <a:cubicBezTo>
                  <a:pt x="3477781" y="111023"/>
                  <a:pt x="3435108" y="81957"/>
                  <a:pt x="3387484" y="64098"/>
                </a:cubicBezTo>
                <a:cubicBezTo>
                  <a:pt x="3361574" y="54382"/>
                  <a:pt x="3332893" y="55000"/>
                  <a:pt x="3305598" y="50451"/>
                </a:cubicBezTo>
                <a:cubicBezTo>
                  <a:pt x="3282852" y="41352"/>
                  <a:pt x="3260600" y="30902"/>
                  <a:pt x="3237359" y="23155"/>
                </a:cubicBezTo>
                <a:cubicBezTo>
                  <a:pt x="3086244" y="-27217"/>
                  <a:pt x="2853846" y="19786"/>
                  <a:pt x="2746040" y="23155"/>
                </a:cubicBezTo>
                <a:cubicBezTo>
                  <a:pt x="2714195" y="27704"/>
                  <a:pt x="2682049" y="30494"/>
                  <a:pt x="2650505" y="36803"/>
                </a:cubicBezTo>
                <a:cubicBezTo>
                  <a:pt x="2636398" y="39624"/>
                  <a:pt x="2623394" y="46499"/>
                  <a:pt x="2609562" y="50451"/>
                </a:cubicBezTo>
                <a:cubicBezTo>
                  <a:pt x="2591527" y="55604"/>
                  <a:pt x="2573425" y="60743"/>
                  <a:pt x="2554971" y="64098"/>
                </a:cubicBezTo>
                <a:cubicBezTo>
                  <a:pt x="2523322" y="69852"/>
                  <a:pt x="2491231" y="72855"/>
                  <a:pt x="2459437" y="77746"/>
                </a:cubicBezTo>
                <a:cubicBezTo>
                  <a:pt x="2432087" y="81954"/>
                  <a:pt x="2404846" y="86845"/>
                  <a:pt x="2377550" y="91394"/>
                </a:cubicBezTo>
                <a:cubicBezTo>
                  <a:pt x="2363902" y="95943"/>
                  <a:pt x="2349183" y="98056"/>
                  <a:pt x="2336607" y="105042"/>
                </a:cubicBezTo>
                <a:cubicBezTo>
                  <a:pt x="2307930" y="120974"/>
                  <a:pt x="2285842" y="149260"/>
                  <a:pt x="2254720" y="159633"/>
                </a:cubicBezTo>
                <a:cubicBezTo>
                  <a:pt x="2222272" y="170448"/>
                  <a:pt x="2193455" y="181216"/>
                  <a:pt x="2159186" y="186928"/>
                </a:cubicBezTo>
                <a:cubicBezTo>
                  <a:pt x="2123008" y="192958"/>
                  <a:pt x="2086398" y="196027"/>
                  <a:pt x="2050004" y="200576"/>
                </a:cubicBezTo>
                <a:cubicBezTo>
                  <a:pt x="1956108" y="231875"/>
                  <a:pt x="2069626" y="197009"/>
                  <a:pt x="1899878" y="227872"/>
                </a:cubicBezTo>
                <a:cubicBezTo>
                  <a:pt x="1885724" y="230445"/>
                  <a:pt x="1873041" y="238698"/>
                  <a:pt x="1858935" y="241519"/>
                </a:cubicBezTo>
                <a:cubicBezTo>
                  <a:pt x="1827392" y="247828"/>
                  <a:pt x="1795195" y="250276"/>
                  <a:pt x="1763401" y="255167"/>
                </a:cubicBezTo>
                <a:cubicBezTo>
                  <a:pt x="1736051" y="259375"/>
                  <a:pt x="1708810" y="264266"/>
                  <a:pt x="1681514" y="268815"/>
                </a:cubicBezTo>
                <a:cubicBezTo>
                  <a:pt x="1513192" y="264266"/>
                  <a:pt x="1344731" y="263371"/>
                  <a:pt x="1176547" y="255167"/>
                </a:cubicBezTo>
                <a:cubicBezTo>
                  <a:pt x="1157812" y="254253"/>
                  <a:pt x="1140411" y="244874"/>
                  <a:pt x="1121956" y="241519"/>
                </a:cubicBezTo>
                <a:cubicBezTo>
                  <a:pt x="1090307" y="235765"/>
                  <a:pt x="1058267" y="232421"/>
                  <a:pt x="1026422" y="227872"/>
                </a:cubicBezTo>
                <a:lnTo>
                  <a:pt x="1026422" y="241519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23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7331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281791" y="980728"/>
                <a:ext cx="7992888" cy="60398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</a:br>
                <a:r>
                  <a:rPr lang="pt-PT" sz="2400" b="1" dirty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Quadro </a:t>
                </a:r>
                <a:r>
                  <a:rPr lang="pt-PT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Candara" pitchFamily="34" charset="0"/>
                  </a:rPr>
                  <a:t>II </a:t>
                </a:r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– </a:t>
                </a:r>
                <a:r>
                  <a:rPr lang="pt-PT" sz="2400" b="1" dirty="0" smtClean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alores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de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 </m:t>
                    </m:r>
                    <m:sSub>
                      <m:sSubPr>
                        <m:ctrlPr>
                          <a:rPr lang="pt-PT" sz="24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ndara" pitchFamily="34" charset="0"/>
                          </a:rPr>
                          <m:t>DL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400" b="1" i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ndara" pitchFamily="34" charset="0"/>
                          </a:rPr>
                          <m:t>50</m:t>
                        </m:r>
                      </m:sub>
                    </m:sSub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para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algumas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subst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pt-PT" sz="24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itchFamily="34" charset="0"/>
                      </a:rPr>
                      <m:t>ncias</m:t>
                    </m:r>
                  </m:oMath>
                </a14:m>
                <a: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  <a:t/>
                </a:r>
                <a:br>
                  <a:rPr lang="pt-PT" sz="2400" b="1" dirty="0">
                    <a:solidFill>
                      <a:schemeClr val="accent5">
                        <a:lumMod val="75000"/>
                      </a:schemeClr>
                    </a:solidFill>
                    <a:latin typeface="Candara" pitchFamily="34" charset="0"/>
                  </a:rPr>
                </a:br>
                <a:endParaRPr lang="pt-PT" sz="2400" dirty="0">
                  <a:solidFill>
                    <a:schemeClr val="accent5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1791" y="980728"/>
                <a:ext cx="7992888" cy="603985"/>
              </a:xfrm>
              <a:blipFill rotWithShape="1">
                <a:blip r:embed="rId7"/>
                <a:stretch>
                  <a:fillRect b="-393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97660"/>
            <a:ext cx="6037206" cy="41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24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8017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9255" y="1628800"/>
            <a:ext cx="7992888" cy="60398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4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Sabias que….</a:t>
            </a:r>
            <a:r>
              <a:rPr lang="pt-PT" sz="4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4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4400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40" y="2409682"/>
            <a:ext cx="2105319" cy="203863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858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26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25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0994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1152294"/>
            <a:ext cx="504056" cy="4420409"/>
          </a:xfrm>
        </p:spPr>
        <p:txBody>
          <a:bodyPr vert="vert270"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Para Arrumar ideias!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9" y="1145381"/>
            <a:ext cx="4303466" cy="4961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0993" y="2762926"/>
            <a:ext cx="594903" cy="3685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3995936" y="2762202"/>
            <a:ext cx="576064" cy="368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4139952" y="4034270"/>
            <a:ext cx="1008112" cy="33083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1691680" y="2564905"/>
            <a:ext cx="576064" cy="3282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4572000" y="4733361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3867515" y="5641352"/>
            <a:ext cx="720080" cy="3998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angle 16"/>
          <p:cNvSpPr/>
          <p:nvPr/>
        </p:nvSpPr>
        <p:spPr>
          <a:xfrm>
            <a:off x="1928383" y="461713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ctangle 17"/>
          <p:cNvSpPr/>
          <p:nvPr/>
        </p:nvSpPr>
        <p:spPr>
          <a:xfrm>
            <a:off x="1259632" y="461713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589722" y="1145381"/>
            <a:ext cx="23879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andara" pitchFamily="34" charset="0"/>
              </a:rPr>
              <a:t>Palavras chave: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Carbonatação das rochas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componentes vestigiais.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metano,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amoníaco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componentes maioritários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árgon, água, dióxido carbono, monóxido carbono, dióxido de enxofre, ozono, CFC, etc..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causas naturais e antropogénicas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 smtClean="0">
                <a:latin typeface="Candara" pitchFamily="34" charset="0"/>
              </a:rPr>
              <a:t>chuvas ácidas, buraco ozono, etc..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PT" sz="1600" dirty="0">
                <a:latin typeface="Candara" pitchFamily="34" charset="0"/>
              </a:rPr>
              <a:t>f</a:t>
            </a:r>
            <a:r>
              <a:rPr lang="pt-PT" sz="1600" dirty="0" smtClean="0">
                <a:latin typeface="Candara" pitchFamily="34" charset="0"/>
              </a:rPr>
              <a:t>ormação dos oceanos</a:t>
            </a:r>
          </a:p>
          <a:p>
            <a:pPr marL="285750" indent="-285750">
              <a:buFont typeface="Wingdings" pitchFamily="2" charset="2"/>
              <a:buChar char="ü"/>
            </a:pPr>
            <a:endParaRPr lang="pt-PT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27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26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33510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29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1152294"/>
            <a:ext cx="504056" cy="4420409"/>
          </a:xfrm>
        </p:spPr>
        <p:txBody>
          <a:bodyPr vert="vert270"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Para Arrumar ideias!</a:t>
            </a:r>
            <a: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86" y="1145381"/>
            <a:ext cx="4303466" cy="49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288032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5" y="1052736"/>
            <a:ext cx="7632848" cy="504056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O que é a atmosfera?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2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9806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75443786"/>
              </p:ext>
            </p:extLst>
          </p:nvPr>
        </p:nvGraphicFramePr>
        <p:xfrm>
          <a:off x="388770" y="1370627"/>
          <a:ext cx="2945753" cy="195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9318933"/>
              </p:ext>
            </p:extLst>
          </p:nvPr>
        </p:nvGraphicFramePr>
        <p:xfrm>
          <a:off x="5292080" y="4005064"/>
          <a:ext cx="2627784" cy="175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02440" y="1552067"/>
            <a:ext cx="309634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solidFill>
                  <a:schemeClr val="tx1"/>
                </a:solidFill>
              </a:rPr>
              <a:t>atmosfera</a:t>
            </a:r>
            <a:r>
              <a:rPr lang="pt-PT" sz="900" dirty="0">
                <a:solidFill>
                  <a:schemeClr val="tx1"/>
                </a:solidFill>
              </a:rPr>
              <a:t> </a:t>
            </a:r>
            <a:r>
              <a:rPr lang="pt-PT" sz="900" dirty="0" smtClean="0">
                <a:solidFill>
                  <a:schemeClr val="tx1"/>
                </a:solidFill>
                <a:latin typeface="Candara" pitchFamily="34" charset="0"/>
              </a:rPr>
              <a:t>do</a:t>
            </a:r>
            <a:r>
              <a:rPr lang="pt-PT" sz="900" dirty="0">
                <a:solidFill>
                  <a:schemeClr val="tx1"/>
                </a:solidFill>
              </a:rPr>
              <a:t> </a:t>
            </a:r>
            <a:r>
              <a:rPr lang="pt-PT" sz="900" dirty="0" smtClean="0">
                <a:solidFill>
                  <a:schemeClr val="tx1"/>
                </a:solidFill>
                <a:latin typeface="Candara" pitchFamily="34" charset="0"/>
              </a:rPr>
              <a:t>grego</a:t>
            </a:r>
            <a:r>
              <a:rPr lang="pt-PT" sz="900" dirty="0">
                <a:solidFill>
                  <a:schemeClr val="tx1"/>
                </a:solidFill>
                <a:latin typeface="Candara" pitchFamily="34" charset="0"/>
              </a:rPr>
              <a:t> </a:t>
            </a:r>
            <a:r>
              <a:rPr lang="pt-PT" sz="900" i="1" dirty="0" err="1" smtClean="0">
                <a:solidFill>
                  <a:schemeClr val="tx1"/>
                </a:solidFill>
                <a:latin typeface="Candara" pitchFamily="34" charset="0"/>
              </a:rPr>
              <a:t>atmós</a:t>
            </a:r>
            <a:r>
              <a:rPr lang="pt-PT" sz="900" i="1" dirty="0" smtClean="0">
                <a:solidFill>
                  <a:schemeClr val="tx1"/>
                </a:solidFill>
                <a:latin typeface="Candara" pitchFamily="34" charset="0"/>
              </a:rPr>
              <a:t> = vapor), cujo  s</a:t>
            </a:r>
            <a:r>
              <a:rPr lang="pt-PT" sz="900" i="1" dirty="0">
                <a:solidFill>
                  <a:schemeClr val="tx1"/>
                </a:solidFill>
                <a:latin typeface="Candara" pitchFamily="34" charset="0"/>
              </a:rPr>
              <a:t>. f.</a:t>
            </a:r>
            <a:endParaRPr lang="pt-PT" sz="900" dirty="0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pt-PT" sz="900" dirty="0" smtClean="0">
                <a:solidFill>
                  <a:schemeClr val="tx1"/>
                </a:solidFill>
                <a:latin typeface="Candara" pitchFamily="34" charset="0"/>
              </a:rPr>
              <a:t>em </a:t>
            </a:r>
            <a:r>
              <a:rPr lang="pt-PT" sz="900" dirty="0">
                <a:solidFill>
                  <a:schemeClr val="tx1"/>
                </a:solidFill>
                <a:latin typeface="Candara" pitchFamily="34" charset="0"/>
              </a:rPr>
              <a:t> [Geologia</a:t>
            </a:r>
            <a:r>
              <a:rPr lang="pt-PT" sz="900" dirty="0" smtClean="0">
                <a:solidFill>
                  <a:schemeClr val="tx1"/>
                </a:solidFill>
                <a:latin typeface="Candara" pitchFamily="34" charset="0"/>
              </a:rPr>
              <a:t>] é a </a:t>
            </a:r>
            <a:r>
              <a:rPr lang="pt-PT" sz="900" dirty="0">
                <a:solidFill>
                  <a:schemeClr val="tx1"/>
                </a:solidFill>
                <a:latin typeface="Candara" pitchFamily="34" charset="0"/>
              </a:rPr>
              <a:t> Camada gasosa que envolve a Terra.</a:t>
            </a:r>
            <a:r>
              <a:rPr lang="pt-PT" sz="900" dirty="0">
                <a:solidFill>
                  <a:schemeClr val="tx1"/>
                </a:solidFill>
              </a:rPr>
              <a:t> </a:t>
            </a:r>
            <a:endParaRPr lang="pt-PT" sz="900" dirty="0" smtClean="0">
              <a:solidFill>
                <a:schemeClr val="tx1"/>
              </a:solidFill>
            </a:endParaRPr>
          </a:p>
          <a:p>
            <a:pPr algn="ctr"/>
            <a:r>
              <a:rPr lang="pt-PT" sz="900" i="1" dirty="0" smtClean="0">
                <a:latin typeface="Candara" pitchFamily="34" charset="0"/>
              </a:rPr>
              <a:t>In http</a:t>
            </a:r>
            <a:r>
              <a:rPr lang="pt-PT" sz="900" i="1" dirty="0">
                <a:latin typeface="Candara" pitchFamily="34" charset="0"/>
              </a:rPr>
              <a:t>://www.priberam.pt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26" y="1881510"/>
            <a:ext cx="5051772" cy="145796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0085" y="3429000"/>
            <a:ext cx="331236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PT" dirty="0" smtClean="0">
                <a:latin typeface="Candara" pitchFamily="34" charset="0"/>
              </a:rPr>
              <a:t>A 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Atmosfera</a:t>
            </a:r>
            <a:r>
              <a:rPr lang="pt-PT" dirty="0" smtClean="0">
                <a:latin typeface="Candara" pitchFamily="34" charset="0"/>
              </a:rPr>
              <a:t> é a camada gasosa que envolve a Terra e acompanha os seus movimentos de translação e rotação. É possível distinguir na atmosfera diferentes camadas, devidas à variação da temperatura, pressão e a composição. </a:t>
            </a:r>
            <a:endParaRPr lang="pt-PT" dirty="0">
              <a:latin typeface="Candara" pitchFamily="34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0800000" flipV="1">
            <a:off x="3579100" y="4581128"/>
            <a:ext cx="1712981" cy="5795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240739" y="1388634"/>
            <a:ext cx="2838735" cy="849600"/>
          </a:xfrm>
          <a:custGeom>
            <a:avLst/>
            <a:gdLst>
              <a:gd name="connsiteX0" fmla="*/ 409433 w 2838958"/>
              <a:gd name="connsiteY0" fmla="*/ 71677 h 713122"/>
              <a:gd name="connsiteX1" fmla="*/ 409433 w 2838958"/>
              <a:gd name="connsiteY1" fmla="*/ 71677 h 713122"/>
              <a:gd name="connsiteX2" fmla="*/ 122830 w 2838958"/>
              <a:gd name="connsiteY2" fmla="*/ 85325 h 713122"/>
              <a:gd name="connsiteX3" fmla="*/ 81887 w 2838958"/>
              <a:gd name="connsiteY3" fmla="*/ 98973 h 713122"/>
              <a:gd name="connsiteX4" fmla="*/ 54591 w 2838958"/>
              <a:gd name="connsiteY4" fmla="*/ 139916 h 713122"/>
              <a:gd name="connsiteX5" fmla="*/ 27296 w 2838958"/>
              <a:gd name="connsiteY5" fmla="*/ 221803 h 713122"/>
              <a:gd name="connsiteX6" fmla="*/ 0 w 2838958"/>
              <a:gd name="connsiteY6" fmla="*/ 371928 h 713122"/>
              <a:gd name="connsiteX7" fmla="*/ 27296 w 2838958"/>
              <a:gd name="connsiteY7" fmla="*/ 603940 h 713122"/>
              <a:gd name="connsiteX8" fmla="*/ 54591 w 2838958"/>
              <a:gd name="connsiteY8" fmla="*/ 644883 h 713122"/>
              <a:gd name="connsiteX9" fmla="*/ 95535 w 2838958"/>
              <a:gd name="connsiteY9" fmla="*/ 658531 h 713122"/>
              <a:gd name="connsiteX10" fmla="*/ 259308 w 2838958"/>
              <a:gd name="connsiteY10" fmla="*/ 685827 h 713122"/>
              <a:gd name="connsiteX11" fmla="*/ 805218 w 2838958"/>
              <a:gd name="connsiteY11" fmla="*/ 713122 h 713122"/>
              <a:gd name="connsiteX12" fmla="*/ 1637732 w 2838958"/>
              <a:gd name="connsiteY12" fmla="*/ 685827 h 713122"/>
              <a:gd name="connsiteX13" fmla="*/ 2361063 w 2838958"/>
              <a:gd name="connsiteY13" fmla="*/ 672179 h 713122"/>
              <a:gd name="connsiteX14" fmla="*/ 2402006 w 2838958"/>
              <a:gd name="connsiteY14" fmla="*/ 658531 h 713122"/>
              <a:gd name="connsiteX15" fmla="*/ 2797791 w 2838958"/>
              <a:gd name="connsiteY15" fmla="*/ 603940 h 713122"/>
              <a:gd name="connsiteX16" fmla="*/ 2811439 w 2838958"/>
              <a:gd name="connsiteY16" fmla="*/ 562997 h 713122"/>
              <a:gd name="connsiteX17" fmla="*/ 2838735 w 2838958"/>
              <a:gd name="connsiteY17" fmla="*/ 467463 h 713122"/>
              <a:gd name="connsiteX18" fmla="*/ 2825087 w 2838958"/>
              <a:gd name="connsiteY18" fmla="*/ 208155 h 713122"/>
              <a:gd name="connsiteX19" fmla="*/ 2688609 w 2838958"/>
              <a:gd name="connsiteY19" fmla="*/ 112621 h 713122"/>
              <a:gd name="connsiteX20" fmla="*/ 2579427 w 2838958"/>
              <a:gd name="connsiteY20" fmla="*/ 85325 h 713122"/>
              <a:gd name="connsiteX21" fmla="*/ 2524836 w 2838958"/>
              <a:gd name="connsiteY21" fmla="*/ 58030 h 713122"/>
              <a:gd name="connsiteX22" fmla="*/ 2033517 w 2838958"/>
              <a:gd name="connsiteY22" fmla="*/ 17086 h 713122"/>
              <a:gd name="connsiteX23" fmla="*/ 1487606 w 2838958"/>
              <a:gd name="connsiteY23" fmla="*/ 17086 h 713122"/>
              <a:gd name="connsiteX24" fmla="*/ 1446663 w 2838958"/>
              <a:gd name="connsiteY24" fmla="*/ 30734 h 713122"/>
              <a:gd name="connsiteX25" fmla="*/ 1282890 w 2838958"/>
              <a:gd name="connsiteY25" fmla="*/ 58030 h 713122"/>
              <a:gd name="connsiteX26" fmla="*/ 1214651 w 2838958"/>
              <a:gd name="connsiteY26" fmla="*/ 71677 h 713122"/>
              <a:gd name="connsiteX27" fmla="*/ 1132764 w 2838958"/>
              <a:gd name="connsiteY27" fmla="*/ 85325 h 713122"/>
              <a:gd name="connsiteX28" fmla="*/ 1078173 w 2838958"/>
              <a:gd name="connsiteY28" fmla="*/ 98973 h 713122"/>
              <a:gd name="connsiteX29" fmla="*/ 1009935 w 2838958"/>
              <a:gd name="connsiteY29" fmla="*/ 112621 h 713122"/>
              <a:gd name="connsiteX30" fmla="*/ 736979 w 2838958"/>
              <a:gd name="connsiteY30" fmla="*/ 98973 h 713122"/>
              <a:gd name="connsiteX31" fmla="*/ 696036 w 2838958"/>
              <a:gd name="connsiteY31" fmla="*/ 71677 h 713122"/>
              <a:gd name="connsiteX32" fmla="*/ 655093 w 2838958"/>
              <a:gd name="connsiteY32" fmla="*/ 58030 h 713122"/>
              <a:gd name="connsiteX33" fmla="*/ 450376 w 2838958"/>
              <a:gd name="connsiteY33" fmla="*/ 44382 h 713122"/>
              <a:gd name="connsiteX34" fmla="*/ 409433 w 2838958"/>
              <a:gd name="connsiteY34" fmla="*/ 71677 h 713122"/>
              <a:gd name="connsiteX0" fmla="*/ 409433 w 2838958"/>
              <a:gd name="connsiteY0" fmla="*/ 71677 h 795009"/>
              <a:gd name="connsiteX1" fmla="*/ 409433 w 2838958"/>
              <a:gd name="connsiteY1" fmla="*/ 71677 h 795009"/>
              <a:gd name="connsiteX2" fmla="*/ 122830 w 2838958"/>
              <a:gd name="connsiteY2" fmla="*/ 85325 h 795009"/>
              <a:gd name="connsiteX3" fmla="*/ 81887 w 2838958"/>
              <a:gd name="connsiteY3" fmla="*/ 98973 h 795009"/>
              <a:gd name="connsiteX4" fmla="*/ 54591 w 2838958"/>
              <a:gd name="connsiteY4" fmla="*/ 139916 h 795009"/>
              <a:gd name="connsiteX5" fmla="*/ 27296 w 2838958"/>
              <a:gd name="connsiteY5" fmla="*/ 221803 h 795009"/>
              <a:gd name="connsiteX6" fmla="*/ 0 w 2838958"/>
              <a:gd name="connsiteY6" fmla="*/ 371928 h 795009"/>
              <a:gd name="connsiteX7" fmla="*/ 27296 w 2838958"/>
              <a:gd name="connsiteY7" fmla="*/ 603940 h 795009"/>
              <a:gd name="connsiteX8" fmla="*/ 54591 w 2838958"/>
              <a:gd name="connsiteY8" fmla="*/ 644883 h 795009"/>
              <a:gd name="connsiteX9" fmla="*/ 95535 w 2838958"/>
              <a:gd name="connsiteY9" fmla="*/ 658531 h 795009"/>
              <a:gd name="connsiteX10" fmla="*/ 259308 w 2838958"/>
              <a:gd name="connsiteY10" fmla="*/ 685827 h 795009"/>
              <a:gd name="connsiteX11" fmla="*/ 805218 w 2838958"/>
              <a:gd name="connsiteY11" fmla="*/ 713122 h 795009"/>
              <a:gd name="connsiteX12" fmla="*/ 1637732 w 2838958"/>
              <a:gd name="connsiteY12" fmla="*/ 795009 h 795009"/>
              <a:gd name="connsiteX13" fmla="*/ 2361063 w 2838958"/>
              <a:gd name="connsiteY13" fmla="*/ 672179 h 795009"/>
              <a:gd name="connsiteX14" fmla="*/ 2402006 w 2838958"/>
              <a:gd name="connsiteY14" fmla="*/ 658531 h 795009"/>
              <a:gd name="connsiteX15" fmla="*/ 2797791 w 2838958"/>
              <a:gd name="connsiteY15" fmla="*/ 603940 h 795009"/>
              <a:gd name="connsiteX16" fmla="*/ 2811439 w 2838958"/>
              <a:gd name="connsiteY16" fmla="*/ 562997 h 795009"/>
              <a:gd name="connsiteX17" fmla="*/ 2838735 w 2838958"/>
              <a:gd name="connsiteY17" fmla="*/ 467463 h 795009"/>
              <a:gd name="connsiteX18" fmla="*/ 2825087 w 2838958"/>
              <a:gd name="connsiteY18" fmla="*/ 208155 h 795009"/>
              <a:gd name="connsiteX19" fmla="*/ 2688609 w 2838958"/>
              <a:gd name="connsiteY19" fmla="*/ 112621 h 795009"/>
              <a:gd name="connsiteX20" fmla="*/ 2579427 w 2838958"/>
              <a:gd name="connsiteY20" fmla="*/ 85325 h 795009"/>
              <a:gd name="connsiteX21" fmla="*/ 2524836 w 2838958"/>
              <a:gd name="connsiteY21" fmla="*/ 58030 h 795009"/>
              <a:gd name="connsiteX22" fmla="*/ 2033517 w 2838958"/>
              <a:gd name="connsiteY22" fmla="*/ 17086 h 795009"/>
              <a:gd name="connsiteX23" fmla="*/ 1487606 w 2838958"/>
              <a:gd name="connsiteY23" fmla="*/ 17086 h 795009"/>
              <a:gd name="connsiteX24" fmla="*/ 1446663 w 2838958"/>
              <a:gd name="connsiteY24" fmla="*/ 30734 h 795009"/>
              <a:gd name="connsiteX25" fmla="*/ 1282890 w 2838958"/>
              <a:gd name="connsiteY25" fmla="*/ 58030 h 795009"/>
              <a:gd name="connsiteX26" fmla="*/ 1214651 w 2838958"/>
              <a:gd name="connsiteY26" fmla="*/ 71677 h 795009"/>
              <a:gd name="connsiteX27" fmla="*/ 1132764 w 2838958"/>
              <a:gd name="connsiteY27" fmla="*/ 85325 h 795009"/>
              <a:gd name="connsiteX28" fmla="*/ 1078173 w 2838958"/>
              <a:gd name="connsiteY28" fmla="*/ 98973 h 795009"/>
              <a:gd name="connsiteX29" fmla="*/ 1009935 w 2838958"/>
              <a:gd name="connsiteY29" fmla="*/ 112621 h 795009"/>
              <a:gd name="connsiteX30" fmla="*/ 736979 w 2838958"/>
              <a:gd name="connsiteY30" fmla="*/ 98973 h 795009"/>
              <a:gd name="connsiteX31" fmla="*/ 696036 w 2838958"/>
              <a:gd name="connsiteY31" fmla="*/ 71677 h 795009"/>
              <a:gd name="connsiteX32" fmla="*/ 655093 w 2838958"/>
              <a:gd name="connsiteY32" fmla="*/ 58030 h 795009"/>
              <a:gd name="connsiteX33" fmla="*/ 450376 w 2838958"/>
              <a:gd name="connsiteY33" fmla="*/ 44382 h 795009"/>
              <a:gd name="connsiteX34" fmla="*/ 409433 w 2838958"/>
              <a:gd name="connsiteY34" fmla="*/ 71677 h 795009"/>
              <a:gd name="connsiteX0" fmla="*/ 409433 w 2838735"/>
              <a:gd name="connsiteY0" fmla="*/ 71677 h 795009"/>
              <a:gd name="connsiteX1" fmla="*/ 409433 w 2838735"/>
              <a:gd name="connsiteY1" fmla="*/ 71677 h 795009"/>
              <a:gd name="connsiteX2" fmla="*/ 122830 w 2838735"/>
              <a:gd name="connsiteY2" fmla="*/ 85325 h 795009"/>
              <a:gd name="connsiteX3" fmla="*/ 81887 w 2838735"/>
              <a:gd name="connsiteY3" fmla="*/ 98973 h 795009"/>
              <a:gd name="connsiteX4" fmla="*/ 54591 w 2838735"/>
              <a:gd name="connsiteY4" fmla="*/ 139916 h 795009"/>
              <a:gd name="connsiteX5" fmla="*/ 27296 w 2838735"/>
              <a:gd name="connsiteY5" fmla="*/ 221803 h 795009"/>
              <a:gd name="connsiteX6" fmla="*/ 0 w 2838735"/>
              <a:gd name="connsiteY6" fmla="*/ 371928 h 795009"/>
              <a:gd name="connsiteX7" fmla="*/ 27296 w 2838735"/>
              <a:gd name="connsiteY7" fmla="*/ 603940 h 795009"/>
              <a:gd name="connsiteX8" fmla="*/ 54591 w 2838735"/>
              <a:gd name="connsiteY8" fmla="*/ 644883 h 795009"/>
              <a:gd name="connsiteX9" fmla="*/ 95535 w 2838735"/>
              <a:gd name="connsiteY9" fmla="*/ 658531 h 795009"/>
              <a:gd name="connsiteX10" fmla="*/ 259308 w 2838735"/>
              <a:gd name="connsiteY10" fmla="*/ 685827 h 795009"/>
              <a:gd name="connsiteX11" fmla="*/ 805218 w 2838735"/>
              <a:gd name="connsiteY11" fmla="*/ 713122 h 795009"/>
              <a:gd name="connsiteX12" fmla="*/ 1637732 w 2838735"/>
              <a:gd name="connsiteY12" fmla="*/ 795009 h 795009"/>
              <a:gd name="connsiteX13" fmla="*/ 2361063 w 2838735"/>
              <a:gd name="connsiteY13" fmla="*/ 672179 h 795009"/>
              <a:gd name="connsiteX14" fmla="*/ 2402006 w 2838735"/>
              <a:gd name="connsiteY14" fmla="*/ 658531 h 795009"/>
              <a:gd name="connsiteX15" fmla="*/ 2797791 w 2838735"/>
              <a:gd name="connsiteY15" fmla="*/ 603940 h 795009"/>
              <a:gd name="connsiteX16" fmla="*/ 2811439 w 2838735"/>
              <a:gd name="connsiteY16" fmla="*/ 562997 h 795009"/>
              <a:gd name="connsiteX17" fmla="*/ 2838735 w 2838735"/>
              <a:gd name="connsiteY17" fmla="*/ 467463 h 795009"/>
              <a:gd name="connsiteX18" fmla="*/ 2634018 w 2838735"/>
              <a:gd name="connsiteY18" fmla="*/ 194507 h 795009"/>
              <a:gd name="connsiteX19" fmla="*/ 2688609 w 2838735"/>
              <a:gd name="connsiteY19" fmla="*/ 112621 h 795009"/>
              <a:gd name="connsiteX20" fmla="*/ 2579427 w 2838735"/>
              <a:gd name="connsiteY20" fmla="*/ 85325 h 795009"/>
              <a:gd name="connsiteX21" fmla="*/ 2524836 w 2838735"/>
              <a:gd name="connsiteY21" fmla="*/ 58030 h 795009"/>
              <a:gd name="connsiteX22" fmla="*/ 2033517 w 2838735"/>
              <a:gd name="connsiteY22" fmla="*/ 17086 h 795009"/>
              <a:gd name="connsiteX23" fmla="*/ 1487606 w 2838735"/>
              <a:gd name="connsiteY23" fmla="*/ 17086 h 795009"/>
              <a:gd name="connsiteX24" fmla="*/ 1446663 w 2838735"/>
              <a:gd name="connsiteY24" fmla="*/ 30734 h 795009"/>
              <a:gd name="connsiteX25" fmla="*/ 1282890 w 2838735"/>
              <a:gd name="connsiteY25" fmla="*/ 58030 h 795009"/>
              <a:gd name="connsiteX26" fmla="*/ 1214651 w 2838735"/>
              <a:gd name="connsiteY26" fmla="*/ 71677 h 795009"/>
              <a:gd name="connsiteX27" fmla="*/ 1132764 w 2838735"/>
              <a:gd name="connsiteY27" fmla="*/ 85325 h 795009"/>
              <a:gd name="connsiteX28" fmla="*/ 1078173 w 2838735"/>
              <a:gd name="connsiteY28" fmla="*/ 98973 h 795009"/>
              <a:gd name="connsiteX29" fmla="*/ 1009935 w 2838735"/>
              <a:gd name="connsiteY29" fmla="*/ 112621 h 795009"/>
              <a:gd name="connsiteX30" fmla="*/ 736979 w 2838735"/>
              <a:gd name="connsiteY30" fmla="*/ 98973 h 795009"/>
              <a:gd name="connsiteX31" fmla="*/ 696036 w 2838735"/>
              <a:gd name="connsiteY31" fmla="*/ 71677 h 795009"/>
              <a:gd name="connsiteX32" fmla="*/ 655093 w 2838735"/>
              <a:gd name="connsiteY32" fmla="*/ 58030 h 795009"/>
              <a:gd name="connsiteX33" fmla="*/ 450376 w 2838735"/>
              <a:gd name="connsiteY33" fmla="*/ 44382 h 795009"/>
              <a:gd name="connsiteX34" fmla="*/ 409433 w 2838735"/>
              <a:gd name="connsiteY34" fmla="*/ 71677 h 795009"/>
              <a:gd name="connsiteX0" fmla="*/ 409433 w 2838735"/>
              <a:gd name="connsiteY0" fmla="*/ 71677 h 795009"/>
              <a:gd name="connsiteX1" fmla="*/ 409433 w 2838735"/>
              <a:gd name="connsiteY1" fmla="*/ 71677 h 795009"/>
              <a:gd name="connsiteX2" fmla="*/ 122830 w 2838735"/>
              <a:gd name="connsiteY2" fmla="*/ 85325 h 795009"/>
              <a:gd name="connsiteX3" fmla="*/ 81887 w 2838735"/>
              <a:gd name="connsiteY3" fmla="*/ 98973 h 795009"/>
              <a:gd name="connsiteX4" fmla="*/ 150126 w 2838735"/>
              <a:gd name="connsiteY4" fmla="*/ 153564 h 795009"/>
              <a:gd name="connsiteX5" fmla="*/ 27296 w 2838735"/>
              <a:gd name="connsiteY5" fmla="*/ 221803 h 795009"/>
              <a:gd name="connsiteX6" fmla="*/ 0 w 2838735"/>
              <a:gd name="connsiteY6" fmla="*/ 371928 h 795009"/>
              <a:gd name="connsiteX7" fmla="*/ 27296 w 2838735"/>
              <a:gd name="connsiteY7" fmla="*/ 603940 h 795009"/>
              <a:gd name="connsiteX8" fmla="*/ 54591 w 2838735"/>
              <a:gd name="connsiteY8" fmla="*/ 644883 h 795009"/>
              <a:gd name="connsiteX9" fmla="*/ 95535 w 2838735"/>
              <a:gd name="connsiteY9" fmla="*/ 658531 h 795009"/>
              <a:gd name="connsiteX10" fmla="*/ 259308 w 2838735"/>
              <a:gd name="connsiteY10" fmla="*/ 685827 h 795009"/>
              <a:gd name="connsiteX11" fmla="*/ 805218 w 2838735"/>
              <a:gd name="connsiteY11" fmla="*/ 713122 h 795009"/>
              <a:gd name="connsiteX12" fmla="*/ 1637732 w 2838735"/>
              <a:gd name="connsiteY12" fmla="*/ 795009 h 795009"/>
              <a:gd name="connsiteX13" fmla="*/ 2361063 w 2838735"/>
              <a:gd name="connsiteY13" fmla="*/ 672179 h 795009"/>
              <a:gd name="connsiteX14" fmla="*/ 2402006 w 2838735"/>
              <a:gd name="connsiteY14" fmla="*/ 658531 h 795009"/>
              <a:gd name="connsiteX15" fmla="*/ 2797791 w 2838735"/>
              <a:gd name="connsiteY15" fmla="*/ 603940 h 795009"/>
              <a:gd name="connsiteX16" fmla="*/ 2811439 w 2838735"/>
              <a:gd name="connsiteY16" fmla="*/ 562997 h 795009"/>
              <a:gd name="connsiteX17" fmla="*/ 2838735 w 2838735"/>
              <a:gd name="connsiteY17" fmla="*/ 467463 h 795009"/>
              <a:gd name="connsiteX18" fmla="*/ 2634018 w 2838735"/>
              <a:gd name="connsiteY18" fmla="*/ 194507 h 795009"/>
              <a:gd name="connsiteX19" fmla="*/ 2688609 w 2838735"/>
              <a:gd name="connsiteY19" fmla="*/ 112621 h 795009"/>
              <a:gd name="connsiteX20" fmla="*/ 2579427 w 2838735"/>
              <a:gd name="connsiteY20" fmla="*/ 85325 h 795009"/>
              <a:gd name="connsiteX21" fmla="*/ 2524836 w 2838735"/>
              <a:gd name="connsiteY21" fmla="*/ 58030 h 795009"/>
              <a:gd name="connsiteX22" fmla="*/ 2033517 w 2838735"/>
              <a:gd name="connsiteY22" fmla="*/ 17086 h 795009"/>
              <a:gd name="connsiteX23" fmla="*/ 1487606 w 2838735"/>
              <a:gd name="connsiteY23" fmla="*/ 17086 h 795009"/>
              <a:gd name="connsiteX24" fmla="*/ 1446663 w 2838735"/>
              <a:gd name="connsiteY24" fmla="*/ 30734 h 795009"/>
              <a:gd name="connsiteX25" fmla="*/ 1282890 w 2838735"/>
              <a:gd name="connsiteY25" fmla="*/ 58030 h 795009"/>
              <a:gd name="connsiteX26" fmla="*/ 1214651 w 2838735"/>
              <a:gd name="connsiteY26" fmla="*/ 71677 h 795009"/>
              <a:gd name="connsiteX27" fmla="*/ 1132764 w 2838735"/>
              <a:gd name="connsiteY27" fmla="*/ 85325 h 795009"/>
              <a:gd name="connsiteX28" fmla="*/ 1078173 w 2838735"/>
              <a:gd name="connsiteY28" fmla="*/ 98973 h 795009"/>
              <a:gd name="connsiteX29" fmla="*/ 1009935 w 2838735"/>
              <a:gd name="connsiteY29" fmla="*/ 112621 h 795009"/>
              <a:gd name="connsiteX30" fmla="*/ 736979 w 2838735"/>
              <a:gd name="connsiteY30" fmla="*/ 98973 h 795009"/>
              <a:gd name="connsiteX31" fmla="*/ 696036 w 2838735"/>
              <a:gd name="connsiteY31" fmla="*/ 71677 h 795009"/>
              <a:gd name="connsiteX32" fmla="*/ 655093 w 2838735"/>
              <a:gd name="connsiteY32" fmla="*/ 58030 h 795009"/>
              <a:gd name="connsiteX33" fmla="*/ 450376 w 2838735"/>
              <a:gd name="connsiteY33" fmla="*/ 44382 h 795009"/>
              <a:gd name="connsiteX34" fmla="*/ 409433 w 2838735"/>
              <a:gd name="connsiteY34" fmla="*/ 71677 h 795009"/>
              <a:gd name="connsiteX0" fmla="*/ 409433 w 2838735"/>
              <a:gd name="connsiteY0" fmla="*/ 71677 h 795009"/>
              <a:gd name="connsiteX1" fmla="*/ 409433 w 2838735"/>
              <a:gd name="connsiteY1" fmla="*/ 71677 h 795009"/>
              <a:gd name="connsiteX2" fmla="*/ 122830 w 2838735"/>
              <a:gd name="connsiteY2" fmla="*/ 85325 h 795009"/>
              <a:gd name="connsiteX3" fmla="*/ 286603 w 2838735"/>
              <a:gd name="connsiteY3" fmla="*/ 153564 h 795009"/>
              <a:gd name="connsiteX4" fmla="*/ 150126 w 2838735"/>
              <a:gd name="connsiteY4" fmla="*/ 153564 h 795009"/>
              <a:gd name="connsiteX5" fmla="*/ 27296 w 2838735"/>
              <a:gd name="connsiteY5" fmla="*/ 221803 h 795009"/>
              <a:gd name="connsiteX6" fmla="*/ 0 w 2838735"/>
              <a:gd name="connsiteY6" fmla="*/ 371928 h 795009"/>
              <a:gd name="connsiteX7" fmla="*/ 27296 w 2838735"/>
              <a:gd name="connsiteY7" fmla="*/ 603940 h 795009"/>
              <a:gd name="connsiteX8" fmla="*/ 54591 w 2838735"/>
              <a:gd name="connsiteY8" fmla="*/ 644883 h 795009"/>
              <a:gd name="connsiteX9" fmla="*/ 95535 w 2838735"/>
              <a:gd name="connsiteY9" fmla="*/ 658531 h 795009"/>
              <a:gd name="connsiteX10" fmla="*/ 259308 w 2838735"/>
              <a:gd name="connsiteY10" fmla="*/ 685827 h 795009"/>
              <a:gd name="connsiteX11" fmla="*/ 805218 w 2838735"/>
              <a:gd name="connsiteY11" fmla="*/ 713122 h 795009"/>
              <a:gd name="connsiteX12" fmla="*/ 1637732 w 2838735"/>
              <a:gd name="connsiteY12" fmla="*/ 795009 h 795009"/>
              <a:gd name="connsiteX13" fmla="*/ 2361063 w 2838735"/>
              <a:gd name="connsiteY13" fmla="*/ 672179 h 795009"/>
              <a:gd name="connsiteX14" fmla="*/ 2402006 w 2838735"/>
              <a:gd name="connsiteY14" fmla="*/ 658531 h 795009"/>
              <a:gd name="connsiteX15" fmla="*/ 2797791 w 2838735"/>
              <a:gd name="connsiteY15" fmla="*/ 603940 h 795009"/>
              <a:gd name="connsiteX16" fmla="*/ 2811439 w 2838735"/>
              <a:gd name="connsiteY16" fmla="*/ 562997 h 795009"/>
              <a:gd name="connsiteX17" fmla="*/ 2838735 w 2838735"/>
              <a:gd name="connsiteY17" fmla="*/ 467463 h 795009"/>
              <a:gd name="connsiteX18" fmla="*/ 2634018 w 2838735"/>
              <a:gd name="connsiteY18" fmla="*/ 194507 h 795009"/>
              <a:gd name="connsiteX19" fmla="*/ 2688609 w 2838735"/>
              <a:gd name="connsiteY19" fmla="*/ 112621 h 795009"/>
              <a:gd name="connsiteX20" fmla="*/ 2579427 w 2838735"/>
              <a:gd name="connsiteY20" fmla="*/ 85325 h 795009"/>
              <a:gd name="connsiteX21" fmla="*/ 2524836 w 2838735"/>
              <a:gd name="connsiteY21" fmla="*/ 58030 h 795009"/>
              <a:gd name="connsiteX22" fmla="*/ 2033517 w 2838735"/>
              <a:gd name="connsiteY22" fmla="*/ 17086 h 795009"/>
              <a:gd name="connsiteX23" fmla="*/ 1487606 w 2838735"/>
              <a:gd name="connsiteY23" fmla="*/ 17086 h 795009"/>
              <a:gd name="connsiteX24" fmla="*/ 1446663 w 2838735"/>
              <a:gd name="connsiteY24" fmla="*/ 30734 h 795009"/>
              <a:gd name="connsiteX25" fmla="*/ 1282890 w 2838735"/>
              <a:gd name="connsiteY25" fmla="*/ 58030 h 795009"/>
              <a:gd name="connsiteX26" fmla="*/ 1214651 w 2838735"/>
              <a:gd name="connsiteY26" fmla="*/ 71677 h 795009"/>
              <a:gd name="connsiteX27" fmla="*/ 1132764 w 2838735"/>
              <a:gd name="connsiteY27" fmla="*/ 85325 h 795009"/>
              <a:gd name="connsiteX28" fmla="*/ 1078173 w 2838735"/>
              <a:gd name="connsiteY28" fmla="*/ 98973 h 795009"/>
              <a:gd name="connsiteX29" fmla="*/ 1009935 w 2838735"/>
              <a:gd name="connsiteY29" fmla="*/ 112621 h 795009"/>
              <a:gd name="connsiteX30" fmla="*/ 736979 w 2838735"/>
              <a:gd name="connsiteY30" fmla="*/ 98973 h 795009"/>
              <a:gd name="connsiteX31" fmla="*/ 696036 w 2838735"/>
              <a:gd name="connsiteY31" fmla="*/ 71677 h 795009"/>
              <a:gd name="connsiteX32" fmla="*/ 655093 w 2838735"/>
              <a:gd name="connsiteY32" fmla="*/ 58030 h 795009"/>
              <a:gd name="connsiteX33" fmla="*/ 450376 w 2838735"/>
              <a:gd name="connsiteY33" fmla="*/ 44382 h 795009"/>
              <a:gd name="connsiteX34" fmla="*/ 409433 w 2838735"/>
              <a:gd name="connsiteY34" fmla="*/ 71677 h 795009"/>
              <a:gd name="connsiteX0" fmla="*/ 409433 w 2838735"/>
              <a:gd name="connsiteY0" fmla="*/ 71677 h 849600"/>
              <a:gd name="connsiteX1" fmla="*/ 409433 w 2838735"/>
              <a:gd name="connsiteY1" fmla="*/ 71677 h 849600"/>
              <a:gd name="connsiteX2" fmla="*/ 122830 w 2838735"/>
              <a:gd name="connsiteY2" fmla="*/ 85325 h 849600"/>
              <a:gd name="connsiteX3" fmla="*/ 286603 w 2838735"/>
              <a:gd name="connsiteY3" fmla="*/ 153564 h 849600"/>
              <a:gd name="connsiteX4" fmla="*/ 150126 w 2838735"/>
              <a:gd name="connsiteY4" fmla="*/ 153564 h 849600"/>
              <a:gd name="connsiteX5" fmla="*/ 27296 w 2838735"/>
              <a:gd name="connsiteY5" fmla="*/ 221803 h 849600"/>
              <a:gd name="connsiteX6" fmla="*/ 0 w 2838735"/>
              <a:gd name="connsiteY6" fmla="*/ 371928 h 849600"/>
              <a:gd name="connsiteX7" fmla="*/ 27296 w 2838735"/>
              <a:gd name="connsiteY7" fmla="*/ 603940 h 849600"/>
              <a:gd name="connsiteX8" fmla="*/ 54591 w 2838735"/>
              <a:gd name="connsiteY8" fmla="*/ 644883 h 849600"/>
              <a:gd name="connsiteX9" fmla="*/ 95535 w 2838735"/>
              <a:gd name="connsiteY9" fmla="*/ 658531 h 849600"/>
              <a:gd name="connsiteX10" fmla="*/ 259308 w 2838735"/>
              <a:gd name="connsiteY10" fmla="*/ 685827 h 849600"/>
              <a:gd name="connsiteX11" fmla="*/ 805218 w 2838735"/>
              <a:gd name="connsiteY11" fmla="*/ 713122 h 849600"/>
              <a:gd name="connsiteX12" fmla="*/ 1705971 w 2838735"/>
              <a:gd name="connsiteY12" fmla="*/ 849600 h 849600"/>
              <a:gd name="connsiteX13" fmla="*/ 2361063 w 2838735"/>
              <a:gd name="connsiteY13" fmla="*/ 672179 h 849600"/>
              <a:gd name="connsiteX14" fmla="*/ 2402006 w 2838735"/>
              <a:gd name="connsiteY14" fmla="*/ 658531 h 849600"/>
              <a:gd name="connsiteX15" fmla="*/ 2797791 w 2838735"/>
              <a:gd name="connsiteY15" fmla="*/ 603940 h 849600"/>
              <a:gd name="connsiteX16" fmla="*/ 2811439 w 2838735"/>
              <a:gd name="connsiteY16" fmla="*/ 562997 h 849600"/>
              <a:gd name="connsiteX17" fmla="*/ 2838735 w 2838735"/>
              <a:gd name="connsiteY17" fmla="*/ 467463 h 849600"/>
              <a:gd name="connsiteX18" fmla="*/ 2634018 w 2838735"/>
              <a:gd name="connsiteY18" fmla="*/ 194507 h 849600"/>
              <a:gd name="connsiteX19" fmla="*/ 2688609 w 2838735"/>
              <a:gd name="connsiteY19" fmla="*/ 112621 h 849600"/>
              <a:gd name="connsiteX20" fmla="*/ 2579427 w 2838735"/>
              <a:gd name="connsiteY20" fmla="*/ 85325 h 849600"/>
              <a:gd name="connsiteX21" fmla="*/ 2524836 w 2838735"/>
              <a:gd name="connsiteY21" fmla="*/ 58030 h 849600"/>
              <a:gd name="connsiteX22" fmla="*/ 2033517 w 2838735"/>
              <a:gd name="connsiteY22" fmla="*/ 17086 h 849600"/>
              <a:gd name="connsiteX23" fmla="*/ 1487606 w 2838735"/>
              <a:gd name="connsiteY23" fmla="*/ 17086 h 849600"/>
              <a:gd name="connsiteX24" fmla="*/ 1446663 w 2838735"/>
              <a:gd name="connsiteY24" fmla="*/ 30734 h 849600"/>
              <a:gd name="connsiteX25" fmla="*/ 1282890 w 2838735"/>
              <a:gd name="connsiteY25" fmla="*/ 58030 h 849600"/>
              <a:gd name="connsiteX26" fmla="*/ 1214651 w 2838735"/>
              <a:gd name="connsiteY26" fmla="*/ 71677 h 849600"/>
              <a:gd name="connsiteX27" fmla="*/ 1132764 w 2838735"/>
              <a:gd name="connsiteY27" fmla="*/ 85325 h 849600"/>
              <a:gd name="connsiteX28" fmla="*/ 1078173 w 2838735"/>
              <a:gd name="connsiteY28" fmla="*/ 98973 h 849600"/>
              <a:gd name="connsiteX29" fmla="*/ 1009935 w 2838735"/>
              <a:gd name="connsiteY29" fmla="*/ 112621 h 849600"/>
              <a:gd name="connsiteX30" fmla="*/ 736979 w 2838735"/>
              <a:gd name="connsiteY30" fmla="*/ 98973 h 849600"/>
              <a:gd name="connsiteX31" fmla="*/ 696036 w 2838735"/>
              <a:gd name="connsiteY31" fmla="*/ 71677 h 849600"/>
              <a:gd name="connsiteX32" fmla="*/ 655093 w 2838735"/>
              <a:gd name="connsiteY32" fmla="*/ 58030 h 849600"/>
              <a:gd name="connsiteX33" fmla="*/ 450376 w 2838735"/>
              <a:gd name="connsiteY33" fmla="*/ 44382 h 849600"/>
              <a:gd name="connsiteX34" fmla="*/ 409433 w 2838735"/>
              <a:gd name="connsiteY34" fmla="*/ 71677 h 8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38735" h="849600">
                <a:moveTo>
                  <a:pt x="409433" y="71677"/>
                </a:moveTo>
                <a:lnTo>
                  <a:pt x="409433" y="71677"/>
                </a:lnTo>
                <a:cubicBezTo>
                  <a:pt x="313899" y="76226"/>
                  <a:pt x="143302" y="71677"/>
                  <a:pt x="122830" y="85325"/>
                </a:cubicBezTo>
                <a:cubicBezTo>
                  <a:pt x="102358" y="98973"/>
                  <a:pt x="282054" y="142191"/>
                  <a:pt x="286603" y="153564"/>
                </a:cubicBezTo>
                <a:cubicBezTo>
                  <a:pt x="291152" y="164937"/>
                  <a:pt x="159225" y="139916"/>
                  <a:pt x="150126" y="153564"/>
                </a:cubicBezTo>
                <a:cubicBezTo>
                  <a:pt x="141028" y="180860"/>
                  <a:pt x="52317" y="185409"/>
                  <a:pt x="27296" y="221803"/>
                </a:cubicBezTo>
                <a:cubicBezTo>
                  <a:pt x="2275" y="258197"/>
                  <a:pt x="25247" y="296190"/>
                  <a:pt x="0" y="371928"/>
                </a:cubicBezTo>
                <a:cubicBezTo>
                  <a:pt x="2157" y="402126"/>
                  <a:pt x="-3724" y="541899"/>
                  <a:pt x="27296" y="603940"/>
                </a:cubicBezTo>
                <a:cubicBezTo>
                  <a:pt x="34631" y="618611"/>
                  <a:pt x="41783" y="634637"/>
                  <a:pt x="54591" y="644883"/>
                </a:cubicBezTo>
                <a:cubicBezTo>
                  <a:pt x="65825" y="653870"/>
                  <a:pt x="81702" y="654579"/>
                  <a:pt x="95535" y="658531"/>
                </a:cubicBezTo>
                <a:cubicBezTo>
                  <a:pt x="159569" y="676827"/>
                  <a:pt x="182625" y="678159"/>
                  <a:pt x="259308" y="685827"/>
                </a:cubicBezTo>
                <a:cubicBezTo>
                  <a:pt x="474695" y="707365"/>
                  <a:pt x="543787" y="703785"/>
                  <a:pt x="805218" y="713122"/>
                </a:cubicBezTo>
                <a:lnTo>
                  <a:pt x="1705971" y="849600"/>
                </a:lnTo>
                <a:lnTo>
                  <a:pt x="2361063" y="672179"/>
                </a:lnTo>
                <a:cubicBezTo>
                  <a:pt x="2477069" y="640334"/>
                  <a:pt x="2388358" y="663080"/>
                  <a:pt x="2402006" y="658531"/>
                </a:cubicBezTo>
                <a:cubicBezTo>
                  <a:pt x="2534505" y="526035"/>
                  <a:pt x="2375489" y="666503"/>
                  <a:pt x="2797791" y="603940"/>
                </a:cubicBezTo>
                <a:cubicBezTo>
                  <a:pt x="2812022" y="601832"/>
                  <a:pt x="2807487" y="576829"/>
                  <a:pt x="2811439" y="562997"/>
                </a:cubicBezTo>
                <a:cubicBezTo>
                  <a:pt x="2845713" y="443039"/>
                  <a:pt x="2806012" y="565630"/>
                  <a:pt x="2838735" y="467463"/>
                </a:cubicBezTo>
                <a:cubicBezTo>
                  <a:pt x="2834186" y="381027"/>
                  <a:pt x="2657356" y="277857"/>
                  <a:pt x="2634018" y="194507"/>
                </a:cubicBezTo>
                <a:cubicBezTo>
                  <a:pt x="2611274" y="113277"/>
                  <a:pt x="2697708" y="130818"/>
                  <a:pt x="2688609" y="112621"/>
                </a:cubicBezTo>
                <a:cubicBezTo>
                  <a:pt x="2679511" y="94424"/>
                  <a:pt x="2718183" y="113077"/>
                  <a:pt x="2579427" y="85325"/>
                </a:cubicBezTo>
                <a:cubicBezTo>
                  <a:pt x="2561230" y="76227"/>
                  <a:pt x="2543726" y="65586"/>
                  <a:pt x="2524836" y="58030"/>
                </a:cubicBezTo>
                <a:cubicBezTo>
                  <a:pt x="2351843" y="-11168"/>
                  <a:pt x="2289275" y="25611"/>
                  <a:pt x="2033517" y="17086"/>
                </a:cubicBezTo>
                <a:cubicBezTo>
                  <a:pt x="1782934" y="-5693"/>
                  <a:pt x="1852150" y="-5698"/>
                  <a:pt x="1487606" y="17086"/>
                </a:cubicBezTo>
                <a:cubicBezTo>
                  <a:pt x="1473248" y="17983"/>
                  <a:pt x="1460770" y="27913"/>
                  <a:pt x="1446663" y="30734"/>
                </a:cubicBezTo>
                <a:cubicBezTo>
                  <a:pt x="1392394" y="41588"/>
                  <a:pt x="1337392" y="48412"/>
                  <a:pt x="1282890" y="58030"/>
                </a:cubicBezTo>
                <a:cubicBezTo>
                  <a:pt x="1260046" y="62061"/>
                  <a:pt x="1237474" y="67528"/>
                  <a:pt x="1214651" y="71677"/>
                </a:cubicBezTo>
                <a:cubicBezTo>
                  <a:pt x="1187425" y="76627"/>
                  <a:pt x="1159899" y="79898"/>
                  <a:pt x="1132764" y="85325"/>
                </a:cubicBezTo>
                <a:cubicBezTo>
                  <a:pt x="1114371" y="89004"/>
                  <a:pt x="1096483" y="94904"/>
                  <a:pt x="1078173" y="98973"/>
                </a:cubicBezTo>
                <a:cubicBezTo>
                  <a:pt x="1055529" y="104005"/>
                  <a:pt x="1032681" y="108072"/>
                  <a:pt x="1009935" y="112621"/>
                </a:cubicBezTo>
                <a:cubicBezTo>
                  <a:pt x="918950" y="108072"/>
                  <a:pt x="827313" y="110756"/>
                  <a:pt x="736979" y="98973"/>
                </a:cubicBezTo>
                <a:cubicBezTo>
                  <a:pt x="720714" y="96851"/>
                  <a:pt x="710707" y="79012"/>
                  <a:pt x="696036" y="71677"/>
                </a:cubicBezTo>
                <a:cubicBezTo>
                  <a:pt x="683169" y="65243"/>
                  <a:pt x="669391" y="59619"/>
                  <a:pt x="655093" y="58030"/>
                </a:cubicBezTo>
                <a:cubicBezTo>
                  <a:pt x="587121" y="50478"/>
                  <a:pt x="518615" y="48931"/>
                  <a:pt x="450376" y="44382"/>
                </a:cubicBezTo>
                <a:cubicBezTo>
                  <a:pt x="397226" y="62099"/>
                  <a:pt x="416257" y="67128"/>
                  <a:pt x="409433" y="71677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84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5" y="1052736"/>
            <a:ext cx="7632848" cy="504056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Atmosfera  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Primitiva - Evolução</a:t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3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63261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  <a:endParaRPr lang="pt-PT"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i="0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48881"/>
                <a:ext cx="576064" cy="269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05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05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05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16933"/>
                <a:ext cx="504056" cy="260521"/>
              </a:xfrm>
              <a:prstGeom prst="rect">
                <a:avLst/>
              </a:prstGeom>
              <a:blipFill rotWithShape="1"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05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05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19" y="3231438"/>
                <a:ext cx="478784" cy="2621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98582"/>
            <a:ext cx="5607862" cy="4113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24400" y="2969333"/>
                <a:ext cx="504056" cy="284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b="1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2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12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200" b="1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pt-PT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969333"/>
                <a:ext cx="504056" cy="284565"/>
              </a:xfrm>
              <a:prstGeom prst="rect">
                <a:avLst/>
              </a:prstGeom>
              <a:blipFill rotWithShape="1"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95736" y="3493561"/>
                <a:ext cx="514885" cy="28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sz="1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493561"/>
                <a:ext cx="514885" cy="287386"/>
              </a:xfrm>
              <a:prstGeom prst="rect">
                <a:avLst/>
              </a:prstGeom>
              <a:blipFill rotWithShape="1"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67944" y="2348881"/>
                <a:ext cx="348575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O</m:t>
                      </m:r>
                    </m:oMath>
                  </m:oMathPara>
                </a14:m>
                <a:endParaRPr lang="pt-PT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348881"/>
                <a:ext cx="348575" cy="285206"/>
              </a:xfrm>
              <a:prstGeom prst="rect">
                <a:avLst/>
              </a:prstGeom>
              <a:blipFill rotWithShape="1">
                <a:blip r:embed="rId10"/>
                <a:stretch>
                  <a:fillRect r="-29825"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7784" y="2132856"/>
                <a:ext cx="216024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32856"/>
                <a:ext cx="216024" cy="285206"/>
              </a:xfrm>
              <a:prstGeom prst="rect">
                <a:avLst/>
              </a:prstGeom>
              <a:blipFill rotWithShape="1">
                <a:blip r:embed="rId11"/>
                <a:stretch>
                  <a:fillRect r="-55556"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6136" y="2275459"/>
                <a:ext cx="360040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275459"/>
                <a:ext cx="360040" cy="285206"/>
              </a:xfrm>
              <a:prstGeom prst="rect">
                <a:avLst/>
              </a:prstGeom>
              <a:blipFill rotWithShape="1">
                <a:blip r:embed="rId12"/>
                <a:stretch>
                  <a:fillRect r="-15254"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2120" y="3077454"/>
                <a:ext cx="504056" cy="285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1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1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pt-PT" sz="1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77454"/>
                <a:ext cx="504056" cy="285206"/>
              </a:xfrm>
              <a:prstGeom prst="rect">
                <a:avLst/>
              </a:prstGeom>
              <a:blipFill rotWithShape="1"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3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7" y="1916832"/>
            <a:ext cx="6180886" cy="244827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5" y="1052736"/>
            <a:ext cx="7632848" cy="504056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Atmosfera  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Primitiva - Evolução</a:t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4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96287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98525"/>
            <a:ext cx="4809777" cy="24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5" y="1052736"/>
            <a:ext cx="7632848" cy="504056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Atmosfera  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Primitiva - Evolução</a:t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5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6923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8576"/>
            <a:ext cx="2248217" cy="35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6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84239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39994"/>
            <a:ext cx="694469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32847" cy="648072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importância de alguns gases da atmosfera face à existência de vida na Terra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8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7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54363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2714867"/>
                <a:ext cx="7416824" cy="210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0" i="0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CO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smtClean="0">
                          <a:latin typeface="Cambria Math"/>
                        </a:rPr>
                        <m:t> +  6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smtClean="0">
                          <a:latin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PT" b="0" i="0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  <m:brk m:alnAt="2"/>
                            </m:rPr>
                            <a:rPr lang="pt-PT" b="0" i="0" smtClean="0">
                              <a:latin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nergia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solar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   </m:t>
                          </m:r>
                        </m:e>
                      </m:groupCh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ç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ucar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  6</m:t>
                          </m:r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 smtClean="0"/>
              </a:p>
              <a:p>
                <a:r>
                  <a:rPr lang="pt-PT" dirty="0" smtClean="0"/>
                  <a:t>		</a:t>
                </a:r>
                <a:r>
                  <a:rPr lang="pt-PT" dirty="0"/>
                  <a:t> </a:t>
                </a:r>
                <a:r>
                  <a:rPr lang="pt-PT" dirty="0" smtClean="0"/>
                  <a:t>              </a:t>
                </a:r>
                <a:r>
                  <a:rPr lang="pt-PT" dirty="0" smtClean="0">
                    <a:latin typeface="Cambria Math" pitchFamily="18" charset="0"/>
                    <a:ea typeface="Cambria Math" pitchFamily="18" charset="0"/>
                  </a:rPr>
                  <a:t>clorofila</a:t>
                </a:r>
                <a:endParaRPr lang="pt-PT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pt-PT" sz="2000" dirty="0" smtClean="0"/>
              </a:p>
              <a:p>
                <a:endParaRPr lang="pt-PT" sz="2000" dirty="0"/>
              </a:p>
              <a:p>
                <a:endParaRPr lang="pt-PT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P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</a:rPr>
                        <m:t> + 6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</a:rPr>
                            <m:t>2  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→   6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  <a:ea typeface="Cambria Math"/>
                            </a:rPr>
                            <m:t>CO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 + 6</m:t>
                      </m:r>
                      <m:sSub>
                        <m:sSubPr>
                          <m:ctrlPr>
                            <a:rPr lang="pt-P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 + </m:t>
                      </m:r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energia</m:t>
                      </m:r>
                      <m:r>
                        <m:rPr>
                          <m:nor/>
                        </m:rPr>
                        <a:rPr lang="pt-PT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pt-P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2000" b="0" i="0" smtClean="0">
                              <a:latin typeface="Cambria Math"/>
                              <a:ea typeface="Cambria Math"/>
                            </a:rPr>
                            <m:t>celular</m:t>
                          </m:r>
                        </m:e>
                      </m:d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14867"/>
                <a:ext cx="7416824" cy="21069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516216" y="2852936"/>
            <a:ext cx="576064" cy="360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3491880" y="4357848"/>
            <a:ext cx="684076" cy="36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1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06922"/>
            <a:ext cx="914400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62143" y="188640"/>
            <a:ext cx="0" cy="66693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32847" cy="648072"/>
          </a:xfrm>
        </p:spPr>
        <p:txBody>
          <a:bodyPr/>
          <a:lstStyle/>
          <a:p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r>
              <a:rPr lang="pt-PT" sz="2400" b="1" dirty="0" smtClean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>importância de alguns gases da atmosfera face à existência de vida na Terra</a:t>
            </a:r>
            <a: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2400" b="1" dirty="0">
                <a:solidFill>
                  <a:schemeClr val="accent5">
                    <a:lumMod val="75000"/>
                  </a:schemeClr>
                </a:solidFill>
                <a:latin typeface="Candara" pitchFamily="34" charset="0"/>
              </a:rPr>
            </a:br>
            <a:endParaRPr lang="pt-PT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100" dirty="0" smtClean="0">
                <a:latin typeface="Andalus" pitchFamily="18" charset="-78"/>
                <a:cs typeface="Andalus" pitchFamily="18" charset="-78"/>
              </a:rPr>
              <a:t>Jacinta Moreno - MEFQ</a:t>
            </a:r>
            <a:endParaRPr lang="pt-PT" sz="11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EFDA-B365-404D-A4FD-233A3BE3355F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4" name="Rounded Rectangle 3"/>
          <p:cNvSpPr/>
          <p:nvPr/>
        </p:nvSpPr>
        <p:spPr>
          <a:xfrm>
            <a:off x="8362143" y="6106922"/>
            <a:ext cx="709127" cy="634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</a:rPr>
              <a:t>8</a:t>
            </a:r>
            <a:endParaRPr lang="pt-PT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95"/>
              </p:ext>
            </p:extLst>
          </p:nvPr>
        </p:nvGraphicFramePr>
        <p:xfrm>
          <a:off x="251520" y="346841"/>
          <a:ext cx="7962314" cy="746760"/>
        </p:xfrm>
        <a:graphic>
          <a:graphicData uri="http://schemas.openxmlformats.org/drawingml/2006/table">
            <a:tbl>
              <a:tblPr/>
              <a:tblGrid>
                <a:gridCol w="7962314"/>
              </a:tblGrid>
              <a:tr h="345855"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Candara" pitchFamily="34" charset="0"/>
                        </a:rPr>
                        <a:t>Física e Química A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                                                              </a:t>
                      </a:r>
                      <a:r>
                        <a:rPr lang="pt-PT" sz="2000" dirty="0" smtClean="0">
                          <a:latin typeface="Candara" pitchFamily="34" charset="0"/>
                        </a:rPr>
                        <a:t>10.ºANO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itchFamily="34" charset="0"/>
                        </a:rPr>
                        <a:t>28 de Novembro de 2012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2476238"/>
                <a:ext cx="7200800" cy="178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b="0" i="0" smtClean="0"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PT" b="0" i="0" smtClean="0">
                        <a:latin typeface="Cambria Math"/>
                      </a:rPr>
                      <m:t> +  6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PT" b="0" i="0" smtClean="0">
                        <a:latin typeface="Cambria Math"/>
                      </a:rPr>
                      <m:t>O</m:t>
                    </m:r>
                    <m:r>
                      <m:rPr>
                        <m:nor/>
                      </m:rPr>
                      <a:rPr lang="pt-PT" b="0" i="0" smtClean="0">
                        <a:latin typeface="Cambria Math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PT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nor/>
                            <m:brk m:alnAt="2"/>
                          </m:rPr>
                          <a:rPr lang="pt-PT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    </m:t>
                        </m:r>
                        <m:r>
                          <m:rPr>
                            <m:nor/>
                            <m:brk m:alnAt="2"/>
                          </m:rPr>
                          <a:rPr lang="pt-PT" b="0" i="0" smtClean="0">
                            <a:latin typeface="Cambria Math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nergia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solar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   </m:t>
                        </m:r>
                      </m:e>
                    </m:groupCh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ç</m:t>
                        </m:r>
                        <m:r>
                          <m:rPr>
                            <m:nor/>
                          </m:rPr>
                          <a:rPr lang="pt-PT" b="0" i="0" smtClean="0">
                            <a:latin typeface="Cambria Math"/>
                          </a:rPr>
                          <m:t>ucar</m:t>
                        </m:r>
                      </m:e>
                    </m:d>
                    <m:r>
                      <m:rPr>
                        <m:nor/>
                      </m:rPr>
                      <a:rPr lang="pt-PT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6</m:t>
                        </m:r>
                        <m:r>
                          <m:rPr>
                            <m:nor/>
                          </m:rPr>
                          <a:rPr lang="pt-PT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000" dirty="0" smtClean="0"/>
                  <a:t>		                      </a:t>
                </a:r>
                <a:r>
                  <a:rPr lang="pt-PT" sz="1600" dirty="0" smtClean="0">
                    <a:latin typeface="Cambria Math" pitchFamily="18" charset="0"/>
                    <a:ea typeface="Cambria Math" pitchFamily="18" charset="0"/>
                  </a:rPr>
                  <a:t>clorofila</a:t>
                </a:r>
                <a:endParaRPr lang="pt-PT" sz="1600" dirty="0">
                  <a:latin typeface="Cambria Math" pitchFamily="18" charset="0"/>
                  <a:ea typeface="Cambria Math" pitchFamily="18" charset="0"/>
                </a:endParaRPr>
              </a:p>
              <a:p>
                <a:pPr marL="457200" indent="-457200" algn="ctr">
                  <a:buFont typeface="+mj-lt"/>
                  <a:buAutoNum type="arabicParenR"/>
                </a:pPr>
                <a:endParaRPr lang="pt-PT" sz="2000" dirty="0" smtClean="0"/>
              </a:p>
              <a:p>
                <a:pPr marL="457200" indent="-457200" algn="ctr">
                  <a:buFont typeface="+mj-lt"/>
                  <a:buAutoNum type="arabicParenR"/>
                </a:pPr>
                <a:endParaRPr lang="pt-PT" sz="2000" dirty="0" smtClean="0"/>
              </a:p>
              <a:p>
                <a:pPr marL="457200" indent="-457200" algn="just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pt-P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pt-PT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</a:rPr>
                      <m:t> + 6</m:t>
                    </m:r>
                    <m:sSub>
                      <m:sSubPr>
                        <m:ctrlPr>
                          <a:rPr lang="pt-PT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</a:rPr>
                          <m:t>2  </m:t>
                        </m:r>
                      </m:sub>
                    </m:sSub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→   </m:t>
                    </m:r>
                    <m:r>
                      <m:rPr>
                        <m:nor/>
                      </m:rPr>
                      <a:rPr lang="pt-PT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6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CO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 + 6</m:t>
                    </m:r>
                    <m:sSub>
                      <m:sSubPr>
                        <m:ctrlPr>
                          <a:rPr lang="pt-PT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O</m:t>
                    </m:r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 + </m:t>
                    </m:r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energia</m:t>
                    </m:r>
                    <m:r>
                      <m:rPr>
                        <m:nor/>
                      </m:rPr>
                      <a:rPr lang="pt-PT" sz="2000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pt-PT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pt-PT" sz="2000" b="0" i="0" smtClean="0">
                            <a:latin typeface="Cambria Math"/>
                            <a:ea typeface="Cambria Math"/>
                          </a:rPr>
                          <m:t>celular</m:t>
                        </m:r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76238"/>
                <a:ext cx="7200800" cy="1786386"/>
              </a:xfrm>
              <a:prstGeom prst="rect">
                <a:avLst/>
              </a:prstGeom>
              <a:blipFill rotWithShape="1">
                <a:blip r:embed="rId3"/>
                <a:stretch>
                  <a:fillRect l="-762" b="-34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7544" y="515719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t-PT" sz="1600" dirty="0" smtClean="0">
                <a:latin typeface="Candara" pitchFamily="34" charset="0"/>
              </a:rPr>
              <a:t>Equação da fotossíntese</a:t>
            </a:r>
          </a:p>
          <a:p>
            <a:pPr marL="342900" indent="-342900">
              <a:buFont typeface="+mj-lt"/>
              <a:buAutoNum type="arabicParenR"/>
            </a:pPr>
            <a:r>
              <a:rPr lang="pt-PT" sz="1600" dirty="0" smtClean="0">
                <a:latin typeface="Candara" pitchFamily="34" charset="0"/>
              </a:rPr>
              <a:t>Equação da respiração</a:t>
            </a:r>
            <a:endParaRPr lang="pt-PT" sz="16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1565</TotalTime>
  <Words>1576</Words>
  <Application>Microsoft Office PowerPoint</Application>
  <PresentationFormat>On-screen Show (4:3)</PresentationFormat>
  <Paragraphs>342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1_Sketchbook</vt:lpstr>
      <vt:lpstr> UNIDADE 2 :   Na Atmosfera da Terra: Radiação e Matéria  </vt:lpstr>
      <vt:lpstr>Unidade 2 - Na atmosfera da Terra: radiação,                    matéria e Estrutura</vt:lpstr>
      <vt:lpstr> O que é a atmosfera? </vt:lpstr>
      <vt:lpstr> Atmosfera  Primitiva - Evolução </vt:lpstr>
      <vt:lpstr> Atmosfera  Primitiva - Evolução </vt:lpstr>
      <vt:lpstr> Atmosfera  Primitiva - Evolução </vt:lpstr>
      <vt:lpstr>PowerPoint Presentation</vt:lpstr>
      <vt:lpstr> importância de alguns gases da atmosfera face à existência de vida na Terra </vt:lpstr>
      <vt:lpstr> importância de alguns gases da atmosfera face à existência de vida na Terra </vt:lpstr>
      <vt:lpstr>PowerPoint Presentation</vt:lpstr>
      <vt:lpstr> Atmosfera  actual - composição química da atmosfera </vt:lpstr>
      <vt:lpstr> Atmosfera de outros planetas </vt:lpstr>
      <vt:lpstr> Importância de alguns gases na atmosfera ⇒┴ Vida na Terra </vt:lpstr>
      <vt:lpstr> Importância de alguns gases na atmosfera ⇒┴ Vida na Terra </vt:lpstr>
      <vt:lpstr> Learning is better when we do it together. ☺ </vt:lpstr>
      <vt:lpstr> Causas da alteração da concentração dos componentes vestigiais da atmosfera </vt:lpstr>
      <vt:lpstr> Agentes da alteração da concentração dos componentes vestigiais da atmosfera </vt:lpstr>
      <vt:lpstr> Causas Humanas, da alteração da concentração dos componentes vestigiais da atmosfera </vt:lpstr>
      <vt:lpstr> Causas Naturais da alteração da concentração dos componentes vestigiais da atmosfera </vt:lpstr>
      <vt:lpstr> Quadro I – Poluentes: fontes de produção e efeitos </vt:lpstr>
      <vt:lpstr> Contaminação            e              Toxidade </vt:lpstr>
      <vt:lpstr> Medidas de Toxidade de um produto: 〖"DL" 〗_"50"  (dose letal ) </vt:lpstr>
      <vt:lpstr> Medidas de Toxidade de um produto: 〖"DL" 〗_"50"  (dose letal ) </vt:lpstr>
      <vt:lpstr> Quadro II – V"alores de " 〖"DL" 〗_"50"  " para algumas substâncias" </vt:lpstr>
      <vt:lpstr> Sabias que…. </vt:lpstr>
      <vt:lpstr> Para Arrumar ideias! </vt:lpstr>
      <vt:lpstr> Para Arrumar ideias!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Jacinta</dc:creator>
  <cp:lastModifiedBy>Jacinta</cp:lastModifiedBy>
  <cp:revision>137</cp:revision>
  <cp:lastPrinted>2012-11-29T14:32:00Z</cp:lastPrinted>
  <dcterms:created xsi:type="dcterms:W3CDTF">2012-11-20T23:03:46Z</dcterms:created>
  <dcterms:modified xsi:type="dcterms:W3CDTF">2012-11-29T14:33:33Z</dcterms:modified>
</cp:coreProperties>
</file>