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557" r:id="rId5"/>
    <p:sldId id="511" r:id="rId6"/>
    <p:sldId id="554" r:id="rId7"/>
    <p:sldId id="574" r:id="rId8"/>
    <p:sldId id="558" r:id="rId9"/>
    <p:sldId id="572" r:id="rId10"/>
    <p:sldId id="324" r:id="rId11"/>
    <p:sldId id="366" r:id="rId12"/>
    <p:sldId id="556" r:id="rId13"/>
    <p:sldId id="373" r:id="rId14"/>
    <p:sldId id="559" r:id="rId15"/>
    <p:sldId id="561" r:id="rId16"/>
    <p:sldId id="563" r:id="rId17"/>
    <p:sldId id="368" r:id="rId18"/>
    <p:sldId id="560" r:id="rId19"/>
    <p:sldId id="375" r:id="rId20"/>
    <p:sldId id="562" r:id="rId21"/>
    <p:sldId id="573" r:id="rId22"/>
    <p:sldId id="325" r:id="rId23"/>
    <p:sldId id="289" r:id="rId24"/>
    <p:sldId id="564" r:id="rId25"/>
    <p:sldId id="565" r:id="rId26"/>
    <p:sldId id="566" r:id="rId27"/>
    <p:sldId id="567" r:id="rId28"/>
    <p:sldId id="568" r:id="rId29"/>
    <p:sldId id="569" r:id="rId30"/>
    <p:sldId id="256" r:id="rId31"/>
    <p:sldId id="369" r:id="rId32"/>
    <p:sldId id="257" r:id="rId33"/>
    <p:sldId id="264" r:id="rId34"/>
    <p:sldId id="374" r:id="rId35"/>
    <p:sldId id="277" r:id="rId36"/>
    <p:sldId id="370" r:id="rId37"/>
    <p:sldId id="371" r:id="rId38"/>
    <p:sldId id="37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Jackson" initials="RJ" lastIdx="12" clrIdx="0">
    <p:extLst>
      <p:ext uri="{19B8F6BF-5375-455C-9EA6-DF929625EA0E}">
        <p15:presenceInfo xmlns:p15="http://schemas.microsoft.com/office/powerpoint/2012/main" userId="Rob Jackson" providerId="None"/>
      </p:ext>
    </p:extLst>
  </p:cmAuthor>
  <p:cmAuthor id="2" name="Rona Thompson" initials="RT" lastIdx="34" clrIdx="1">
    <p:extLst>
      <p:ext uri="{19B8F6BF-5375-455C-9EA6-DF929625EA0E}">
        <p15:presenceInfo xmlns:p15="http://schemas.microsoft.com/office/powerpoint/2012/main" userId="S::rlt@nilu.no::08b64ce8-b18e-4d17-99cf-74ad7b4ed141" providerId="AD"/>
      </p:ext>
    </p:extLst>
  </p:cmAuthor>
  <p:cmAuthor id="3" name="Glen Peters" initials="GP" lastIdx="14" clrIdx="2">
    <p:extLst>
      <p:ext uri="{19B8F6BF-5375-455C-9EA6-DF929625EA0E}">
        <p15:presenceInfo xmlns:p15="http://schemas.microsoft.com/office/powerpoint/2012/main" userId="S::glen@cicero.oslo.no::377e20c1-5662-4b5d-843f-4eac7b2383d6" providerId="AD"/>
      </p:ext>
    </p:extLst>
  </p:cmAuthor>
  <p:cmAuthor id="4" name="Hanqin Tian" initials="HT" lastIdx="3" clrIdx="3">
    <p:extLst>
      <p:ext uri="{19B8F6BF-5375-455C-9EA6-DF929625EA0E}">
        <p15:presenceInfo xmlns:p15="http://schemas.microsoft.com/office/powerpoint/2012/main" userId="S-1-5-21-2286752186-3697686403-1823448917-143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FC2"/>
    <a:srgbClr val="7FA7F0"/>
    <a:srgbClr val="000084"/>
    <a:srgbClr val="207BBA"/>
    <a:srgbClr val="F39A9A"/>
    <a:srgbClr val="4C9BDB"/>
    <a:srgbClr val="83BAE6"/>
    <a:srgbClr val="6BACE1"/>
    <a:srgbClr val="595959"/>
    <a:srgbClr val="101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6"/>
    <p:restoredTop sz="89063" autoAdjust="0"/>
  </p:normalViewPr>
  <p:slideViewPr>
    <p:cSldViewPr snapToGrid="0">
      <p:cViewPr varScale="1">
        <p:scale>
          <a:sx n="77" d="100"/>
          <a:sy n="77" d="100"/>
        </p:scale>
        <p:origin x="1296" y="192"/>
      </p:cViewPr>
      <p:guideLst>
        <p:guide orient="horz" pos="2160"/>
        <p:guide pos="3840"/>
      </p:guideLst>
    </p:cSldViewPr>
  </p:slideViewPr>
  <p:notesTextViewPr>
    <p:cViewPr>
      <p:scale>
        <a:sx n="1" d="1"/>
        <a:sy n="1" d="1"/>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rzx0004\Desktop\N2O_Budget_ESSD\Regional\Paper%20work\Final%20tables\New%20folder\final%20for%20use\MS_6th%20round\revised\figs\N2O_tmp_preci.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rzx0004\Desktop\N2O_Budget_ESSD\Regional\Paper%20work\Final%20tables\New%20folder\final%20for%20use\MS_6th%20round\revised\figs\N2O_tmp_prec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zx0004\Desktop\N2O_Budget_ESSD\Regional\Paper%20work\Final%20tables\New%20folder\final%20for%20use\MS_6th%20round\revised\figs\N2O_tmp_preci.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576491281918099E-2"/>
          <c:y val="3.4604706858414803E-2"/>
          <c:w val="0.81284601793591393"/>
          <c:h val="0.864185127057429"/>
        </c:manualLayout>
      </c:layout>
      <c:lineChart>
        <c:grouping val="standard"/>
        <c:varyColors val="0"/>
        <c:ser>
          <c:idx val="2"/>
          <c:order val="1"/>
          <c:tx>
            <c:strRef>
              <c:f>[N2O_tmp_preci.xlsx]Sheet3!$B$1</c:f>
              <c:strCache>
                <c:ptCount val="1"/>
                <c:pt idx="0">
                  <c:v>Climate effect</c:v>
                </c:pt>
              </c:strCache>
            </c:strRef>
          </c:tx>
          <c:spPr>
            <a:ln w="12700" cap="rnd">
              <a:solidFill>
                <a:schemeClr val="accent3"/>
              </a:solidFill>
              <a:round/>
            </a:ln>
            <a:effectLst/>
          </c:spPr>
          <c:marker>
            <c:symbol val="none"/>
          </c:marker>
          <c:cat>
            <c:numRef>
              <c:f>[N2O_tmp_preci.xlsx]Sheet3!$A$2:$A$117</c:f>
              <c:numCache>
                <c:formatCode>General</c:formatCode>
                <c:ptCount val="116"/>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c:v>
                </c:pt>
                <c:pt idx="111">
                  <c:v>2012</c:v>
                </c:pt>
                <c:pt idx="112">
                  <c:v>2013</c:v>
                </c:pt>
                <c:pt idx="113">
                  <c:v>2014</c:v>
                </c:pt>
                <c:pt idx="114">
                  <c:v>2015</c:v>
                </c:pt>
                <c:pt idx="115">
                  <c:v>2016</c:v>
                </c:pt>
              </c:numCache>
            </c:numRef>
          </c:cat>
          <c:val>
            <c:numRef>
              <c:f>[N2O_tmp_preci.xlsx]Sheet3!$B$2:$B$117</c:f>
              <c:numCache>
                <c:formatCode>General</c:formatCode>
                <c:ptCount val="116"/>
                <c:pt idx="0">
                  <c:v>0</c:v>
                </c:pt>
                <c:pt idx="1">
                  <c:v>5.37005439845935E-2</c:v>
                </c:pt>
                <c:pt idx="2">
                  <c:v>0.112768488340729</c:v>
                </c:pt>
                <c:pt idx="3">
                  <c:v>-9.8036832794138995E-2</c:v>
                </c:pt>
                <c:pt idx="4">
                  <c:v>-4.5037416008097103E-2</c:v>
                </c:pt>
                <c:pt idx="5">
                  <c:v>8.9609060000161597E-2</c:v>
                </c:pt>
                <c:pt idx="6">
                  <c:v>-3.9637584215215703E-2</c:v>
                </c:pt>
                <c:pt idx="7">
                  <c:v>2.5024739308777001E-2</c:v>
                </c:pt>
                <c:pt idx="8">
                  <c:v>0.11849996226418399</c:v>
                </c:pt>
                <c:pt idx="9">
                  <c:v>2.1448186173455699E-2</c:v>
                </c:pt>
                <c:pt idx="10">
                  <c:v>-6.1597985073187402E-2</c:v>
                </c:pt>
                <c:pt idx="11">
                  <c:v>4.1345005315447401E-2</c:v>
                </c:pt>
                <c:pt idx="12">
                  <c:v>-5.7647402367881503E-2</c:v>
                </c:pt>
                <c:pt idx="13">
                  <c:v>9.91710166491169E-2</c:v>
                </c:pt>
                <c:pt idx="14">
                  <c:v>0.13245618430036399</c:v>
                </c:pt>
                <c:pt idx="15">
                  <c:v>0.11256407013745399</c:v>
                </c:pt>
                <c:pt idx="16">
                  <c:v>-6.9307170874478394E-2</c:v>
                </c:pt>
                <c:pt idx="17">
                  <c:v>-0.113066860218156</c:v>
                </c:pt>
                <c:pt idx="18">
                  <c:v>7.0123347596761795E-2</c:v>
                </c:pt>
                <c:pt idx="19">
                  <c:v>6.3779874038489802E-3</c:v>
                </c:pt>
                <c:pt idx="20">
                  <c:v>1.45220158274437E-2</c:v>
                </c:pt>
                <c:pt idx="21">
                  <c:v>-5.7092651544274502E-2</c:v>
                </c:pt>
                <c:pt idx="22">
                  <c:v>7.4369307273045998E-2</c:v>
                </c:pt>
                <c:pt idx="23">
                  <c:v>-8.2288511815082899E-3</c:v>
                </c:pt>
                <c:pt idx="24">
                  <c:v>-5.0805539894547301E-2</c:v>
                </c:pt>
                <c:pt idx="25">
                  <c:v>9.5535698641913094E-2</c:v>
                </c:pt>
                <c:pt idx="26">
                  <c:v>0.10829758074875299</c:v>
                </c:pt>
                <c:pt idx="27">
                  <c:v>-3.7741708739809497E-2</c:v>
                </c:pt>
                <c:pt idx="28">
                  <c:v>3.5921538469224003E-2</c:v>
                </c:pt>
                <c:pt idx="29">
                  <c:v>0.11219776393343101</c:v>
                </c:pt>
                <c:pt idx="30">
                  <c:v>0.192199983325226</c:v>
                </c:pt>
                <c:pt idx="31">
                  <c:v>0.10370121886269</c:v>
                </c:pt>
                <c:pt idx="32">
                  <c:v>0.22464864309763799</c:v>
                </c:pt>
                <c:pt idx="33">
                  <c:v>5.5553342173746002E-2</c:v>
                </c:pt>
                <c:pt idx="34">
                  <c:v>0.102244829616412</c:v>
                </c:pt>
                <c:pt idx="35">
                  <c:v>0.26159960923891901</c:v>
                </c:pt>
                <c:pt idx="36">
                  <c:v>0.27878482359533102</c:v>
                </c:pt>
                <c:pt idx="37">
                  <c:v>0.24307344700028599</c:v>
                </c:pt>
                <c:pt idx="38">
                  <c:v>0.19169587914470601</c:v>
                </c:pt>
                <c:pt idx="39">
                  <c:v>0.26181879757738402</c:v>
                </c:pt>
                <c:pt idx="40">
                  <c:v>0.51499579400252404</c:v>
                </c:pt>
                <c:pt idx="41">
                  <c:v>0.51714966480032898</c:v>
                </c:pt>
                <c:pt idx="42">
                  <c:v>0.204929748070626</c:v>
                </c:pt>
                <c:pt idx="43">
                  <c:v>0.47244036249266103</c:v>
                </c:pt>
                <c:pt idx="44">
                  <c:v>0.225076305739868</c:v>
                </c:pt>
                <c:pt idx="45">
                  <c:v>0.13500823328466299</c:v>
                </c:pt>
                <c:pt idx="46">
                  <c:v>0.34687043891439501</c:v>
                </c:pt>
                <c:pt idx="47">
                  <c:v>0.19789594184912801</c:v>
                </c:pt>
                <c:pt idx="48">
                  <c:v>4.0878596026575002E-2</c:v>
                </c:pt>
                <c:pt idx="49">
                  <c:v>1.8203169198161898E-2</c:v>
                </c:pt>
                <c:pt idx="50">
                  <c:v>-8.8354905863779407E-2</c:v>
                </c:pt>
                <c:pt idx="51">
                  <c:v>7.3159562331786901E-2</c:v>
                </c:pt>
                <c:pt idx="52">
                  <c:v>0.33905744687067002</c:v>
                </c:pt>
                <c:pt idx="53">
                  <c:v>8.7360643398607593E-2</c:v>
                </c:pt>
                <c:pt idx="54">
                  <c:v>5.0503685826495101E-2</c:v>
                </c:pt>
                <c:pt idx="55">
                  <c:v>-3.2469545636412397E-2</c:v>
                </c:pt>
                <c:pt idx="56">
                  <c:v>4.5365260877920498E-2</c:v>
                </c:pt>
                <c:pt idx="57">
                  <c:v>0.38811084346757002</c:v>
                </c:pt>
                <c:pt idx="58">
                  <c:v>8.9854041751069202E-2</c:v>
                </c:pt>
                <c:pt idx="59">
                  <c:v>8.5931785600993599E-2</c:v>
                </c:pt>
                <c:pt idx="60">
                  <c:v>0.17273958421660501</c:v>
                </c:pt>
                <c:pt idx="61">
                  <c:v>9.0011485007680803E-2</c:v>
                </c:pt>
                <c:pt idx="62">
                  <c:v>0.19899856696124199</c:v>
                </c:pt>
                <c:pt idx="63">
                  <c:v>0.21347169318548301</c:v>
                </c:pt>
                <c:pt idx="64">
                  <c:v>-0.123876912637221</c:v>
                </c:pt>
                <c:pt idx="65">
                  <c:v>0.22599660475425101</c:v>
                </c:pt>
                <c:pt idx="66">
                  <c:v>0.30094362980189598</c:v>
                </c:pt>
                <c:pt idx="67">
                  <c:v>-0.120892714337222</c:v>
                </c:pt>
                <c:pt idx="68">
                  <c:v>0.35021460901961599</c:v>
                </c:pt>
                <c:pt idx="69">
                  <c:v>0.21804211175338001</c:v>
                </c:pt>
                <c:pt idx="70">
                  <c:v>-6.8888986053429399E-2</c:v>
                </c:pt>
                <c:pt idx="71">
                  <c:v>-6.5909777582926501E-2</c:v>
                </c:pt>
                <c:pt idx="72">
                  <c:v>0.360735768080509</c:v>
                </c:pt>
                <c:pt idx="73">
                  <c:v>0.24724217416795899</c:v>
                </c:pt>
                <c:pt idx="74">
                  <c:v>-9.6819584676603995E-2</c:v>
                </c:pt>
                <c:pt idx="75">
                  <c:v>-0.34790839747741897</c:v>
                </c:pt>
                <c:pt idx="76">
                  <c:v>0.116353256716564</c:v>
                </c:pt>
                <c:pt idx="77">
                  <c:v>0.122112514041159</c:v>
                </c:pt>
                <c:pt idx="78">
                  <c:v>3.2674213749100303E-2</c:v>
                </c:pt>
                <c:pt idx="79">
                  <c:v>0.133032556615023</c:v>
                </c:pt>
                <c:pt idx="80">
                  <c:v>0.23496928247721099</c:v>
                </c:pt>
                <c:pt idx="81">
                  <c:v>2.9417493596470799E-3</c:v>
                </c:pt>
                <c:pt idx="82">
                  <c:v>0.41534916660209897</c:v>
                </c:pt>
                <c:pt idx="83">
                  <c:v>0.17735069106413501</c:v>
                </c:pt>
                <c:pt idx="84">
                  <c:v>0.15459425169980301</c:v>
                </c:pt>
                <c:pt idx="85">
                  <c:v>8.6315617139721496E-2</c:v>
                </c:pt>
                <c:pt idx="86">
                  <c:v>0.45558847912972</c:v>
                </c:pt>
                <c:pt idx="87">
                  <c:v>0.700291052293885</c:v>
                </c:pt>
                <c:pt idx="88">
                  <c:v>0.222120975843007</c:v>
                </c:pt>
                <c:pt idx="89">
                  <c:v>0.25267675561409803</c:v>
                </c:pt>
                <c:pt idx="90">
                  <c:v>0.51030684901176004</c:v>
                </c:pt>
                <c:pt idx="91">
                  <c:v>2.10344948940735E-2</c:v>
                </c:pt>
                <c:pt idx="92">
                  <c:v>0.24905814422233</c:v>
                </c:pt>
                <c:pt idx="93">
                  <c:v>0.23083268440330201</c:v>
                </c:pt>
                <c:pt idx="94">
                  <c:v>0.35759632126995999</c:v>
                </c:pt>
                <c:pt idx="95">
                  <c:v>0.24009714316442299</c:v>
                </c:pt>
                <c:pt idx="96">
                  <c:v>0.59317832340744003</c:v>
                </c:pt>
                <c:pt idx="97">
                  <c:v>0.96423246935609597</c:v>
                </c:pt>
                <c:pt idx="98">
                  <c:v>0.27043304896345999</c:v>
                </c:pt>
                <c:pt idx="99">
                  <c:v>0.44436610918306202</c:v>
                </c:pt>
                <c:pt idx="100">
                  <c:v>0.47134316729923897</c:v>
                </c:pt>
                <c:pt idx="101">
                  <c:v>0.45706639940792199</c:v>
                </c:pt>
                <c:pt idx="102">
                  <c:v>0.83959334500427396</c:v>
                </c:pt>
                <c:pt idx="103">
                  <c:v>0.72784334644107096</c:v>
                </c:pt>
                <c:pt idx="104">
                  <c:v>0.66472846945528896</c:v>
                </c:pt>
                <c:pt idx="105">
                  <c:v>0.78009545602183095</c:v>
                </c:pt>
                <c:pt idx="106">
                  <c:v>0.64156552387591004</c:v>
                </c:pt>
                <c:pt idx="107">
                  <c:v>0.340206576805479</c:v>
                </c:pt>
                <c:pt idx="108">
                  <c:v>0.53537212730648198</c:v>
                </c:pt>
                <c:pt idx="109">
                  <c:v>1.05762558560794</c:v>
                </c:pt>
                <c:pt idx="110">
                  <c:v>0.64554906753788699</c:v>
                </c:pt>
                <c:pt idx="111">
                  <c:v>0.55315824821242698</c:v>
                </c:pt>
                <c:pt idx="112">
                  <c:v>0.68167903930735596</c:v>
                </c:pt>
                <c:pt idx="113">
                  <c:v>0.62677950470507604</c:v>
                </c:pt>
                <c:pt idx="114">
                  <c:v>0.68097975511728603</c:v>
                </c:pt>
                <c:pt idx="115">
                  <c:v>1.0985309372643299</c:v>
                </c:pt>
              </c:numCache>
            </c:numRef>
          </c:val>
          <c:smooth val="0"/>
          <c:extLst>
            <c:ext xmlns:c16="http://schemas.microsoft.com/office/drawing/2014/chart" uri="{C3380CC4-5D6E-409C-BE32-E72D297353CC}">
              <c16:uniqueId val="{00000000-C1C7-4FCA-9D7D-B1FF5AEEE5B9}"/>
            </c:ext>
          </c:extLst>
        </c:ser>
        <c:dLbls>
          <c:showLegendKey val="0"/>
          <c:showVal val="0"/>
          <c:showCatName val="0"/>
          <c:showSerName val="0"/>
          <c:showPercent val="0"/>
          <c:showBubbleSize val="0"/>
        </c:dLbls>
        <c:marker val="1"/>
        <c:smooth val="0"/>
        <c:axId val="1469462656"/>
        <c:axId val="1546260592"/>
      </c:lineChart>
      <c:lineChart>
        <c:grouping val="standard"/>
        <c:varyColors val="0"/>
        <c:ser>
          <c:idx val="1"/>
          <c:order val="0"/>
          <c:tx>
            <c:strRef>
              <c:f>[N2O_tmp_preci.xlsx]Sheet3!$C$1</c:f>
              <c:strCache>
                <c:ptCount val="1"/>
                <c:pt idx="0">
                  <c:v>Temperature (°C)</c:v>
                </c:pt>
              </c:strCache>
            </c:strRef>
          </c:tx>
          <c:spPr>
            <a:ln w="12700" cap="rnd">
              <a:solidFill>
                <a:srgbClr val="FF0000"/>
              </a:solidFill>
              <a:round/>
            </a:ln>
            <a:effectLst/>
          </c:spPr>
          <c:marker>
            <c:symbol val="none"/>
          </c:marker>
          <c:cat>
            <c:numRef>
              <c:f>[N2O_tmp_preci.xlsx]Sheet3!$A$2:$A$117</c:f>
              <c:numCache>
                <c:formatCode>General</c:formatCode>
                <c:ptCount val="116"/>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c:v>
                </c:pt>
                <c:pt idx="111">
                  <c:v>2012</c:v>
                </c:pt>
                <c:pt idx="112">
                  <c:v>2013</c:v>
                </c:pt>
                <c:pt idx="113">
                  <c:v>2014</c:v>
                </c:pt>
                <c:pt idx="114">
                  <c:v>2015</c:v>
                </c:pt>
                <c:pt idx="115">
                  <c:v>2016</c:v>
                </c:pt>
              </c:numCache>
            </c:numRef>
          </c:cat>
          <c:val>
            <c:numRef>
              <c:f>[N2O_tmp_preci.xlsx]Sheet3!$C$2:$C$117</c:f>
              <c:numCache>
                <c:formatCode>General</c:formatCode>
                <c:ptCount val="116"/>
                <c:pt idx="0">
                  <c:v>0</c:v>
                </c:pt>
                <c:pt idx="1">
                  <c:v>-0.20593490999737099</c:v>
                </c:pt>
                <c:pt idx="2">
                  <c:v>-0.22862145683174301</c:v>
                </c:pt>
                <c:pt idx="3">
                  <c:v>-0.27266958486306903</c:v>
                </c:pt>
                <c:pt idx="4">
                  <c:v>-0.166397125816827</c:v>
                </c:pt>
                <c:pt idx="5">
                  <c:v>-3.8937336074164698E-2</c:v>
                </c:pt>
                <c:pt idx="6">
                  <c:v>-0.39952543736116503</c:v>
                </c:pt>
                <c:pt idx="7">
                  <c:v>-0.244628085603077</c:v>
                </c:pt>
                <c:pt idx="8">
                  <c:v>-0.25016646454598201</c:v>
                </c:pt>
                <c:pt idx="9">
                  <c:v>-0.226243501213162</c:v>
                </c:pt>
                <c:pt idx="10">
                  <c:v>-0.29557397691102999</c:v>
                </c:pt>
                <c:pt idx="11">
                  <c:v>-0.315109007741324</c:v>
                </c:pt>
                <c:pt idx="12">
                  <c:v>-0.208984026363185</c:v>
                </c:pt>
                <c:pt idx="13">
                  <c:v>-3.7356798270966598E-3</c:v>
                </c:pt>
                <c:pt idx="14">
                  <c:v>-2.7313084786181101E-2</c:v>
                </c:pt>
                <c:pt idx="15">
                  <c:v>-0.26535936293597701</c:v>
                </c:pt>
                <c:pt idx="16">
                  <c:v>-0.44363233266886598</c:v>
                </c:pt>
                <c:pt idx="17">
                  <c:v>-0.330035933544504</c:v>
                </c:pt>
                <c:pt idx="18">
                  <c:v>-0.18798853087353801</c:v>
                </c:pt>
                <c:pt idx="19">
                  <c:v>-0.16674404205988599</c:v>
                </c:pt>
                <c:pt idx="20">
                  <c:v>-2.0421239711835099E-2</c:v>
                </c:pt>
                <c:pt idx="21">
                  <c:v>-0.15112418195692001</c:v>
                </c:pt>
                <c:pt idx="22">
                  <c:v>-0.107059766768515</c:v>
                </c:pt>
                <c:pt idx="23">
                  <c:v>-0.115574882113691</c:v>
                </c:pt>
                <c:pt idx="24">
                  <c:v>-5.4798655757910097E-2</c:v>
                </c:pt>
                <c:pt idx="25">
                  <c:v>0.102412410333255</c:v>
                </c:pt>
                <c:pt idx="26">
                  <c:v>-7.9672238333126102E-2</c:v>
                </c:pt>
                <c:pt idx="27">
                  <c:v>-4.2008108045088499E-4</c:v>
                </c:pt>
                <c:pt idx="28">
                  <c:v>-0.317252100532675</c:v>
                </c:pt>
                <c:pt idx="29">
                  <c:v>2.7477476146765802E-2</c:v>
                </c:pt>
                <c:pt idx="30">
                  <c:v>7.0275841694749999E-2</c:v>
                </c:pt>
                <c:pt idx="31">
                  <c:v>0.102620821907141</c:v>
                </c:pt>
                <c:pt idx="32">
                  <c:v>-0.23826831457895301</c:v>
                </c:pt>
                <c:pt idx="33">
                  <c:v>5.4346805919948303E-2</c:v>
                </c:pt>
                <c:pt idx="34">
                  <c:v>-5.9685373457103504E-3</c:v>
                </c:pt>
                <c:pt idx="35">
                  <c:v>1.9782343449893599E-2</c:v>
                </c:pt>
                <c:pt idx="36">
                  <c:v>0.121112087910308</c:v>
                </c:pt>
                <c:pt idx="37">
                  <c:v>0.315784207355986</c:v>
                </c:pt>
                <c:pt idx="38">
                  <c:v>0.19371432509913999</c:v>
                </c:pt>
                <c:pt idx="39">
                  <c:v>0.13958781298660999</c:v>
                </c:pt>
                <c:pt idx="40">
                  <c:v>0.14801629593601001</c:v>
                </c:pt>
                <c:pt idx="41">
                  <c:v>0.14614841005468501</c:v>
                </c:pt>
                <c:pt idx="42">
                  <c:v>0.158001260672442</c:v>
                </c:pt>
                <c:pt idx="43">
                  <c:v>0.26907360462760499</c:v>
                </c:pt>
                <c:pt idx="44">
                  <c:v>-1.0866405092905001E-2</c:v>
                </c:pt>
                <c:pt idx="45">
                  <c:v>5.38101768826049E-2</c:v>
                </c:pt>
                <c:pt idx="46">
                  <c:v>0.146960974629987</c:v>
                </c:pt>
                <c:pt idx="47">
                  <c:v>0.14179428077032299</c:v>
                </c:pt>
                <c:pt idx="48">
                  <c:v>-4.4708207290007403E-3</c:v>
                </c:pt>
                <c:pt idx="49">
                  <c:v>-0.28171540695555403</c:v>
                </c:pt>
                <c:pt idx="50">
                  <c:v>-1.9562161988101699E-2</c:v>
                </c:pt>
                <c:pt idx="51">
                  <c:v>-4.7252654068685703E-3</c:v>
                </c:pt>
                <c:pt idx="52">
                  <c:v>0.23900507883114</c:v>
                </c:pt>
                <c:pt idx="53">
                  <c:v>-6.2010740962730203E-2</c:v>
                </c:pt>
                <c:pt idx="54">
                  <c:v>-7.4163064188823596E-2</c:v>
                </c:pt>
                <c:pt idx="55">
                  <c:v>-0.41590827548578202</c:v>
                </c:pt>
                <c:pt idx="56">
                  <c:v>-3.1649122014659498E-2</c:v>
                </c:pt>
                <c:pt idx="57">
                  <c:v>0.157298593188967</c:v>
                </c:pt>
                <c:pt idx="58">
                  <c:v>7.7109830232796397E-2</c:v>
                </c:pt>
                <c:pt idx="59">
                  <c:v>-2.5300321500843399E-2</c:v>
                </c:pt>
                <c:pt idx="60">
                  <c:v>8.9979023679580605E-2</c:v>
                </c:pt>
                <c:pt idx="61">
                  <c:v>0.15663429407763599</c:v>
                </c:pt>
                <c:pt idx="62">
                  <c:v>0.16287807770302901</c:v>
                </c:pt>
                <c:pt idx="63">
                  <c:v>-0.244427173049449</c:v>
                </c:pt>
                <c:pt idx="64">
                  <c:v>-0.14242580736760899</c:v>
                </c:pt>
                <c:pt idx="65">
                  <c:v>-7.8648103564868094E-2</c:v>
                </c:pt>
                <c:pt idx="66">
                  <c:v>-1.8500406210479901E-2</c:v>
                </c:pt>
                <c:pt idx="67">
                  <c:v>-0.14822727797617599</c:v>
                </c:pt>
                <c:pt idx="68">
                  <c:v>-7.6945446927821196E-2</c:v>
                </c:pt>
                <c:pt idx="69">
                  <c:v>9.4086624830342896E-3</c:v>
                </c:pt>
                <c:pt idx="70">
                  <c:v>-0.112928444116712</c:v>
                </c:pt>
                <c:pt idx="71">
                  <c:v>-0.25573422896625098</c:v>
                </c:pt>
                <c:pt idx="72">
                  <c:v>0.237070938202013</c:v>
                </c:pt>
                <c:pt idx="73">
                  <c:v>-0.29086944860949498</c:v>
                </c:pt>
                <c:pt idx="74">
                  <c:v>5.0668469818235799E-2</c:v>
                </c:pt>
                <c:pt idx="75">
                  <c:v>-0.33458470566728399</c:v>
                </c:pt>
                <c:pt idx="76">
                  <c:v>0.14998896989820801</c:v>
                </c:pt>
                <c:pt idx="77">
                  <c:v>4.5838719083928199E-3</c:v>
                </c:pt>
                <c:pt idx="78">
                  <c:v>9.9994012449920802E-2</c:v>
                </c:pt>
                <c:pt idx="79">
                  <c:v>0.216052337287261</c:v>
                </c:pt>
                <c:pt idx="80">
                  <c:v>0.49219591173303601</c:v>
                </c:pt>
                <c:pt idx="81">
                  <c:v>3.4577508006320201E-2</c:v>
                </c:pt>
                <c:pt idx="82">
                  <c:v>0.41202877059823001</c:v>
                </c:pt>
                <c:pt idx="83">
                  <c:v>-3.49700273301679E-3</c:v>
                </c:pt>
                <c:pt idx="84">
                  <c:v>5.1432993302638501E-2</c:v>
                </c:pt>
                <c:pt idx="85">
                  <c:v>0.20831752682781099</c:v>
                </c:pt>
                <c:pt idx="86">
                  <c:v>0.35968537757109298</c:v>
                </c:pt>
                <c:pt idx="87">
                  <c:v>0.52302561521584301</c:v>
                </c:pt>
                <c:pt idx="88">
                  <c:v>0.290263974332719</c:v>
                </c:pt>
                <c:pt idx="89">
                  <c:v>0.61457635078940598</c:v>
                </c:pt>
                <c:pt idx="90">
                  <c:v>0.46864492040870498</c:v>
                </c:pt>
                <c:pt idx="91">
                  <c:v>0.147504958180805</c:v>
                </c:pt>
                <c:pt idx="92">
                  <c:v>0.28877504983282298</c:v>
                </c:pt>
                <c:pt idx="93">
                  <c:v>0.45308110298799997</c:v>
                </c:pt>
                <c:pt idx="94">
                  <c:v>0.736527506148276</c:v>
                </c:pt>
                <c:pt idx="95">
                  <c:v>0.31987379988061299</c:v>
                </c:pt>
                <c:pt idx="96">
                  <c:v>0.59694083716430402</c:v>
                </c:pt>
                <c:pt idx="97">
                  <c:v>0.928207932738632</c:v>
                </c:pt>
                <c:pt idx="98">
                  <c:v>0.69523892099039797</c:v>
                </c:pt>
                <c:pt idx="99">
                  <c:v>0.56597487383655598</c:v>
                </c:pt>
                <c:pt idx="100">
                  <c:v>0.802435391908219</c:v>
                </c:pt>
                <c:pt idx="101">
                  <c:v>0.87558813946346203</c:v>
                </c:pt>
                <c:pt idx="102">
                  <c:v>0.89652480025478498</c:v>
                </c:pt>
                <c:pt idx="103">
                  <c:v>0.74893538233242296</c:v>
                </c:pt>
                <c:pt idx="104">
                  <c:v>1.0507094446546901</c:v>
                </c:pt>
                <c:pt idx="105">
                  <c:v>0.94123155543754899</c:v>
                </c:pt>
                <c:pt idx="106">
                  <c:v>1.03310627805167</c:v>
                </c:pt>
                <c:pt idx="107">
                  <c:v>0.77969322991395995</c:v>
                </c:pt>
                <c:pt idx="108">
                  <c:v>0.84068296819723398</c:v>
                </c:pt>
                <c:pt idx="109">
                  <c:v>1.0878568973224001</c:v>
                </c:pt>
                <c:pt idx="110">
                  <c:v>0.84688324402208304</c:v>
                </c:pt>
                <c:pt idx="111">
                  <c:v>0.88187829422546804</c:v>
                </c:pt>
                <c:pt idx="112">
                  <c:v>0.91382993123599499</c:v>
                </c:pt>
                <c:pt idx="113">
                  <c:v>0.97270206601448095</c:v>
                </c:pt>
                <c:pt idx="114">
                  <c:v>1.2536071738497001</c:v>
                </c:pt>
                <c:pt idx="115">
                  <c:v>1.39764661604837</c:v>
                </c:pt>
              </c:numCache>
            </c:numRef>
          </c:val>
          <c:smooth val="0"/>
          <c:extLst>
            <c:ext xmlns:c16="http://schemas.microsoft.com/office/drawing/2014/chart" uri="{C3380CC4-5D6E-409C-BE32-E72D297353CC}">
              <c16:uniqueId val="{00000001-C1C7-4FCA-9D7D-B1FF5AEEE5B9}"/>
            </c:ext>
          </c:extLst>
        </c:ser>
        <c:dLbls>
          <c:showLegendKey val="0"/>
          <c:showVal val="0"/>
          <c:showCatName val="0"/>
          <c:showSerName val="0"/>
          <c:showPercent val="0"/>
          <c:showBubbleSize val="0"/>
        </c:dLbls>
        <c:marker val="1"/>
        <c:smooth val="0"/>
        <c:axId val="1631483824"/>
        <c:axId val="194108784"/>
      </c:lineChart>
      <c:catAx>
        <c:axId val="1469462656"/>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Year</a:t>
                </a:r>
              </a:p>
            </c:rich>
          </c:tx>
          <c:layout>
            <c:manualLayout>
              <c:xMode val="edge"/>
              <c:yMode val="edge"/>
              <c:x val="0.47651735065059259"/>
              <c:y val="0.94896125768245065"/>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crossAx val="1546260592"/>
        <c:crossesAt val="-1"/>
        <c:auto val="1"/>
        <c:lblAlgn val="ctr"/>
        <c:lblOffset val="100"/>
        <c:tickLblSkip val="10"/>
        <c:tickMarkSkip val="10"/>
        <c:noMultiLvlLbl val="0"/>
      </c:catAx>
      <c:valAx>
        <c:axId val="1546260592"/>
        <c:scaling>
          <c:orientation val="minMax"/>
          <c:min val="-0.5"/>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crossAx val="1469462656"/>
        <c:crosses val="autoZero"/>
        <c:crossBetween val="between"/>
        <c:majorUnit val="0.5"/>
      </c:valAx>
      <c:valAx>
        <c:axId val="194108784"/>
        <c:scaling>
          <c:orientation val="minMax"/>
          <c:min val="-0.5"/>
        </c:scaling>
        <c:delete val="0"/>
        <c:axPos val="r"/>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crossAx val="1631483824"/>
        <c:crosses val="max"/>
        <c:crossBetween val="between"/>
        <c:majorUnit val="0.5"/>
      </c:valAx>
      <c:catAx>
        <c:axId val="1631483824"/>
        <c:scaling>
          <c:orientation val="minMax"/>
        </c:scaling>
        <c:delete val="1"/>
        <c:axPos val="b"/>
        <c:numFmt formatCode="General" sourceLinked="1"/>
        <c:majorTickMark val="out"/>
        <c:minorTickMark val="none"/>
        <c:tickLblPos val="nextTo"/>
        <c:crossAx val="194108784"/>
        <c:crosses val="autoZero"/>
        <c:auto val="1"/>
        <c:lblAlgn val="ctr"/>
        <c:lblOffset val="100"/>
        <c:noMultiLvlLbl val="0"/>
      </c:catAx>
      <c:spPr>
        <a:noFill/>
        <a:ln>
          <a:noFill/>
        </a:ln>
        <a:effectLst/>
      </c:spPr>
    </c:plotArea>
    <c:legend>
      <c:legendPos val="b"/>
      <c:layout>
        <c:manualLayout>
          <c:xMode val="edge"/>
          <c:yMode val="edge"/>
          <c:x val="0.62610962235417722"/>
          <c:y val="0.75805390689541685"/>
          <c:w val="0.28551173232281496"/>
          <c:h val="0.11952369331712411"/>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P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1981783231994"/>
          <c:y val="4.2696979884748243E-2"/>
          <c:w val="0.77531794234623053"/>
          <c:h val="0.77997480314960643"/>
        </c:manualLayout>
      </c:layout>
      <c:scatterChart>
        <c:scatterStyle val="lineMarker"/>
        <c:varyColors val="0"/>
        <c:ser>
          <c:idx val="0"/>
          <c:order val="0"/>
          <c:spPr>
            <a:ln w="19050" cap="rnd">
              <a:noFill/>
              <a:round/>
            </a:ln>
            <a:effectLst/>
          </c:spPr>
          <c:marker>
            <c:symbol val="circle"/>
            <c:size val="2"/>
            <c:spPr>
              <a:solidFill>
                <a:schemeClr val="tx1"/>
              </a:solidFill>
              <a:ln w="15875">
                <a:noFill/>
              </a:ln>
              <a:effectLst/>
            </c:spPr>
          </c:marker>
          <c:trendline>
            <c:spPr>
              <a:ln w="9525" cap="rnd">
                <a:solidFill>
                  <a:schemeClr val="tx1"/>
                </a:solidFill>
                <a:prstDash val="solid"/>
              </a:ln>
              <a:effectLst/>
            </c:spPr>
            <c:trendlineType val="linear"/>
            <c:dispRSqr val="0"/>
            <c:dispEq val="0"/>
          </c:trendline>
          <c:xVal>
            <c:numRef>
              <c:f>[N2O_tmp_preci.xlsx]Sheet2!$B$2:$B$117</c:f>
              <c:numCache>
                <c:formatCode>General</c:formatCode>
                <c:ptCount val="116"/>
                <c:pt idx="0">
                  <c:v>13.0965639212202</c:v>
                </c:pt>
                <c:pt idx="1">
                  <c:v>12.890629011222799</c:v>
                </c:pt>
                <c:pt idx="2">
                  <c:v>12.867942464388401</c:v>
                </c:pt>
                <c:pt idx="3">
                  <c:v>12.8238943363571</c:v>
                </c:pt>
                <c:pt idx="4">
                  <c:v>12.9301667954033</c:v>
                </c:pt>
                <c:pt idx="5">
                  <c:v>13.057626585146</c:v>
                </c:pt>
                <c:pt idx="6">
                  <c:v>12.697038483859</c:v>
                </c:pt>
                <c:pt idx="7">
                  <c:v>12.8519358356171</c:v>
                </c:pt>
                <c:pt idx="8">
                  <c:v>12.8463974566742</c:v>
                </c:pt>
                <c:pt idx="9">
                  <c:v>12.870320420006999</c:v>
                </c:pt>
                <c:pt idx="10">
                  <c:v>12.8009899443091</c:v>
                </c:pt>
                <c:pt idx="11">
                  <c:v>12.7814549134789</c:v>
                </c:pt>
                <c:pt idx="12">
                  <c:v>12.887579894857</c:v>
                </c:pt>
                <c:pt idx="13">
                  <c:v>13.0928282413931</c:v>
                </c:pt>
                <c:pt idx="14">
                  <c:v>13.069250836434</c:v>
                </c:pt>
                <c:pt idx="15">
                  <c:v>12.831204558284201</c:v>
                </c:pt>
                <c:pt idx="16">
                  <c:v>12.652931588551301</c:v>
                </c:pt>
                <c:pt idx="17">
                  <c:v>12.766527987675699</c:v>
                </c:pt>
                <c:pt idx="18">
                  <c:v>12.9085753903466</c:v>
                </c:pt>
                <c:pt idx="19">
                  <c:v>12.9298198791603</c:v>
                </c:pt>
                <c:pt idx="20">
                  <c:v>13.0761426815083</c:v>
                </c:pt>
                <c:pt idx="21">
                  <c:v>12.9454397392633</c:v>
                </c:pt>
                <c:pt idx="22">
                  <c:v>12.9895041544517</c:v>
                </c:pt>
                <c:pt idx="23">
                  <c:v>12.9809890391065</c:v>
                </c:pt>
                <c:pt idx="24">
                  <c:v>13.041765265462301</c:v>
                </c:pt>
                <c:pt idx="25">
                  <c:v>13.1989763315534</c:v>
                </c:pt>
                <c:pt idx="26">
                  <c:v>13.016891682887101</c:v>
                </c:pt>
                <c:pt idx="27">
                  <c:v>13.0961438401397</c:v>
                </c:pt>
                <c:pt idx="28">
                  <c:v>12.7793118206875</c:v>
                </c:pt>
                <c:pt idx="29">
                  <c:v>13.1240413973669</c:v>
                </c:pt>
                <c:pt idx="30">
                  <c:v>13.166839762914901</c:v>
                </c:pt>
                <c:pt idx="31">
                  <c:v>13.199184743127301</c:v>
                </c:pt>
                <c:pt idx="32">
                  <c:v>12.8582956066412</c:v>
                </c:pt>
                <c:pt idx="33">
                  <c:v>13.150910727140101</c:v>
                </c:pt>
                <c:pt idx="34">
                  <c:v>13.090595383874501</c:v>
                </c:pt>
                <c:pt idx="35">
                  <c:v>13.116346264670099</c:v>
                </c:pt>
                <c:pt idx="36">
                  <c:v>13.2176760091305</c:v>
                </c:pt>
                <c:pt idx="37">
                  <c:v>13.4123481285762</c:v>
                </c:pt>
                <c:pt idx="38">
                  <c:v>13.2902782463193</c:v>
                </c:pt>
                <c:pt idx="39">
                  <c:v>13.2361517342068</c:v>
                </c:pt>
                <c:pt idx="40">
                  <c:v>13.2445802171562</c:v>
                </c:pt>
                <c:pt idx="41">
                  <c:v>13.2427123312749</c:v>
                </c:pt>
                <c:pt idx="42">
                  <c:v>13.2545651818926</c:v>
                </c:pt>
                <c:pt idx="43">
                  <c:v>13.3656375258478</c:v>
                </c:pt>
                <c:pt idx="44">
                  <c:v>13.085697516127301</c:v>
                </c:pt>
                <c:pt idx="45">
                  <c:v>13.1503740981028</c:v>
                </c:pt>
                <c:pt idx="46">
                  <c:v>13.2435248958502</c:v>
                </c:pt>
                <c:pt idx="47">
                  <c:v>13.238358201990501</c:v>
                </c:pt>
                <c:pt idx="48">
                  <c:v>13.0920931004912</c:v>
                </c:pt>
                <c:pt idx="49">
                  <c:v>12.8148485142646</c:v>
                </c:pt>
                <c:pt idx="50">
                  <c:v>13.0770017592321</c:v>
                </c:pt>
                <c:pt idx="51">
                  <c:v>13.0918386558133</c:v>
                </c:pt>
                <c:pt idx="52">
                  <c:v>13.335569000051301</c:v>
                </c:pt>
                <c:pt idx="53">
                  <c:v>13.034553180257401</c:v>
                </c:pt>
                <c:pt idx="54">
                  <c:v>13.0224008570314</c:v>
                </c:pt>
                <c:pt idx="55">
                  <c:v>12.680655645734401</c:v>
                </c:pt>
                <c:pt idx="56">
                  <c:v>13.0649147992055</c:v>
                </c:pt>
                <c:pt idx="57">
                  <c:v>13.2538625144091</c:v>
                </c:pt>
                <c:pt idx="58">
                  <c:v>13.173673751453</c:v>
                </c:pt>
                <c:pt idx="59">
                  <c:v>13.0712635997193</c:v>
                </c:pt>
                <c:pt idx="60">
                  <c:v>13.1865429448998</c:v>
                </c:pt>
                <c:pt idx="61">
                  <c:v>13.2531982152978</c:v>
                </c:pt>
                <c:pt idx="62">
                  <c:v>13.259441998923201</c:v>
                </c:pt>
                <c:pt idx="63">
                  <c:v>12.8521367481707</c:v>
                </c:pt>
                <c:pt idx="64">
                  <c:v>12.954138113852601</c:v>
                </c:pt>
                <c:pt idx="65">
                  <c:v>13.0179158176553</c:v>
                </c:pt>
                <c:pt idx="66">
                  <c:v>13.078063515009701</c:v>
                </c:pt>
                <c:pt idx="67">
                  <c:v>12.948336643244</c:v>
                </c:pt>
                <c:pt idx="68">
                  <c:v>13.0196184742924</c:v>
                </c:pt>
                <c:pt idx="69">
                  <c:v>13.105972583703201</c:v>
                </c:pt>
                <c:pt idx="70">
                  <c:v>12.983635477103499</c:v>
                </c:pt>
                <c:pt idx="71">
                  <c:v>12.8408296922539</c:v>
                </c:pt>
                <c:pt idx="72">
                  <c:v>13.333634859422199</c:v>
                </c:pt>
                <c:pt idx="73">
                  <c:v>12.8056944726107</c:v>
                </c:pt>
                <c:pt idx="74">
                  <c:v>13.147232391038401</c:v>
                </c:pt>
                <c:pt idx="75">
                  <c:v>12.7619792155529</c:v>
                </c:pt>
                <c:pt idx="76">
                  <c:v>13.2465528911184</c:v>
                </c:pt>
                <c:pt idx="77">
                  <c:v>13.1011477931286</c:v>
                </c:pt>
                <c:pt idx="78">
                  <c:v>13.1965579336701</c:v>
                </c:pt>
                <c:pt idx="79">
                  <c:v>13.312616258507401</c:v>
                </c:pt>
                <c:pt idx="80">
                  <c:v>13.588759832953199</c:v>
                </c:pt>
                <c:pt idx="81">
                  <c:v>13.131141429226499</c:v>
                </c:pt>
                <c:pt idx="82">
                  <c:v>13.5085926918184</c:v>
                </c:pt>
                <c:pt idx="83">
                  <c:v>13.0930669184872</c:v>
                </c:pt>
                <c:pt idx="84">
                  <c:v>13.1479969145228</c:v>
                </c:pt>
                <c:pt idx="85">
                  <c:v>13.304881448048</c:v>
                </c:pt>
                <c:pt idx="86">
                  <c:v>13.456249298791301</c:v>
                </c:pt>
                <c:pt idx="87">
                  <c:v>13.619589536435999</c:v>
                </c:pt>
                <c:pt idx="88">
                  <c:v>13.3868278955529</c:v>
                </c:pt>
                <c:pt idx="89">
                  <c:v>13.711140272009599</c:v>
                </c:pt>
                <c:pt idx="90">
                  <c:v>13.5652088416289</c:v>
                </c:pt>
                <c:pt idx="91">
                  <c:v>13.244068879401</c:v>
                </c:pt>
                <c:pt idx="92">
                  <c:v>13.385338971053001</c:v>
                </c:pt>
                <c:pt idx="93">
                  <c:v>13.5496450242082</c:v>
                </c:pt>
                <c:pt idx="94">
                  <c:v>13.833091427368499</c:v>
                </c:pt>
                <c:pt idx="95">
                  <c:v>13.416437721100801</c:v>
                </c:pt>
                <c:pt idx="96">
                  <c:v>13.693504758384501</c:v>
                </c:pt>
                <c:pt idx="97">
                  <c:v>14.0247718539588</c:v>
                </c:pt>
                <c:pt idx="98">
                  <c:v>13.7918028422106</c:v>
                </c:pt>
                <c:pt idx="99">
                  <c:v>13.662538795056699</c:v>
                </c:pt>
                <c:pt idx="100">
                  <c:v>13.8989993131284</c:v>
                </c:pt>
                <c:pt idx="101">
                  <c:v>13.9721520606836</c:v>
                </c:pt>
                <c:pt idx="102">
                  <c:v>13.993088721475001</c:v>
                </c:pt>
                <c:pt idx="103">
                  <c:v>13.8454993035526</c:v>
                </c:pt>
                <c:pt idx="104">
                  <c:v>14.1472733658749</c:v>
                </c:pt>
                <c:pt idx="105">
                  <c:v>14.037795476657699</c:v>
                </c:pt>
                <c:pt idx="106">
                  <c:v>14.1296701992718</c:v>
                </c:pt>
                <c:pt idx="107">
                  <c:v>13.8762571511341</c:v>
                </c:pt>
                <c:pt idx="108">
                  <c:v>13.9372468894174</c:v>
                </c:pt>
                <c:pt idx="109">
                  <c:v>14.1844208185426</c:v>
                </c:pt>
                <c:pt idx="110">
                  <c:v>13.943447165242301</c:v>
                </c:pt>
                <c:pt idx="111">
                  <c:v>13.9784422154456</c:v>
                </c:pt>
                <c:pt idx="112">
                  <c:v>14.0103938524562</c:v>
                </c:pt>
                <c:pt idx="113">
                  <c:v>14.069265987234701</c:v>
                </c:pt>
                <c:pt idx="114">
                  <c:v>14.3501710950699</c:v>
                </c:pt>
                <c:pt idx="115">
                  <c:v>14.494210537268501</c:v>
                </c:pt>
              </c:numCache>
            </c:numRef>
          </c:xVal>
          <c:yVal>
            <c:numRef>
              <c:f>[N2O_tmp_preci.xlsx]Sheet2!$C$2:$C$117</c:f>
              <c:numCache>
                <c:formatCode>General</c:formatCode>
                <c:ptCount val="116"/>
                <c:pt idx="0">
                  <c:v>6.0751990434205103</c:v>
                </c:pt>
                <c:pt idx="1">
                  <c:v>6.0554900711492596</c:v>
                </c:pt>
                <c:pt idx="2">
                  <c:v>6.1864985963638803</c:v>
                </c:pt>
                <c:pt idx="3">
                  <c:v>5.86109377104997</c:v>
                </c:pt>
                <c:pt idx="4">
                  <c:v>6.0236687691851696</c:v>
                </c:pt>
                <c:pt idx="5">
                  <c:v>6.2433497362054604</c:v>
                </c:pt>
                <c:pt idx="6">
                  <c:v>5.9362673244106503</c:v>
                </c:pt>
                <c:pt idx="7">
                  <c:v>6.0602156386338297</c:v>
                </c:pt>
                <c:pt idx="8">
                  <c:v>6.0388885547562996</c:v>
                </c:pt>
                <c:pt idx="9">
                  <c:v>5.9417266310177501</c:v>
                </c:pt>
                <c:pt idx="10">
                  <c:v>5.9056908774551404</c:v>
                </c:pt>
                <c:pt idx="11">
                  <c:v>6.1287540092136696</c:v>
                </c:pt>
                <c:pt idx="12">
                  <c:v>5.8680656572449301</c:v>
                </c:pt>
                <c:pt idx="13">
                  <c:v>6.18655788420104</c:v>
                </c:pt>
                <c:pt idx="14">
                  <c:v>6.2574723199979898</c:v>
                </c:pt>
                <c:pt idx="15">
                  <c:v>6.1815808007023803</c:v>
                </c:pt>
                <c:pt idx="16">
                  <c:v>5.87286846565729</c:v>
                </c:pt>
                <c:pt idx="17">
                  <c:v>5.8780675116159999</c:v>
                </c:pt>
                <c:pt idx="18">
                  <c:v>6.2176998837064499</c:v>
                </c:pt>
                <c:pt idx="19">
                  <c:v>6.0689046108119502</c:v>
                </c:pt>
                <c:pt idx="20">
                  <c:v>6.0227259985221897</c:v>
                </c:pt>
                <c:pt idx="21">
                  <c:v>5.9483049129409</c:v>
                </c:pt>
                <c:pt idx="22">
                  <c:v>6.1132282584082196</c:v>
                </c:pt>
                <c:pt idx="23">
                  <c:v>5.9260471716702598</c:v>
                </c:pt>
                <c:pt idx="24">
                  <c:v>6.0244773224145396</c:v>
                </c:pt>
                <c:pt idx="25">
                  <c:v>6.2136898044367204</c:v>
                </c:pt>
                <c:pt idx="26">
                  <c:v>6.0359718942327802</c:v>
                </c:pt>
                <c:pt idx="27">
                  <c:v>5.9950187754942901</c:v>
                </c:pt>
                <c:pt idx="28">
                  <c:v>5.9853881932566804</c:v>
                </c:pt>
                <c:pt idx="29">
                  <c:v>6.1062098111101601</c:v>
                </c:pt>
                <c:pt idx="30">
                  <c:v>6.27837396405031</c:v>
                </c:pt>
                <c:pt idx="31">
                  <c:v>6.2151852263193099</c:v>
                </c:pt>
                <c:pt idx="32">
                  <c:v>6.2167118709731399</c:v>
                </c:pt>
                <c:pt idx="33">
                  <c:v>6.1471746483486598</c:v>
                </c:pt>
                <c:pt idx="34">
                  <c:v>6.13051426992718</c:v>
                </c:pt>
                <c:pt idx="35">
                  <c:v>6.2811201814004596</c:v>
                </c:pt>
                <c:pt idx="36">
                  <c:v>6.3163561159135204</c:v>
                </c:pt>
                <c:pt idx="37">
                  <c:v>6.27126830827088</c:v>
                </c:pt>
                <c:pt idx="38">
                  <c:v>6.2920316138725303</c:v>
                </c:pt>
                <c:pt idx="39">
                  <c:v>6.2981919564661997</c:v>
                </c:pt>
                <c:pt idx="40">
                  <c:v>6.5311862270982504</c:v>
                </c:pt>
                <c:pt idx="41">
                  <c:v>6.5537433232967501</c:v>
                </c:pt>
                <c:pt idx="42">
                  <c:v>6.2839713743154304</c:v>
                </c:pt>
                <c:pt idx="43">
                  <c:v>6.4455496555053298</c:v>
                </c:pt>
                <c:pt idx="44">
                  <c:v>6.3587406547735403</c:v>
                </c:pt>
                <c:pt idx="45">
                  <c:v>6.2727197226036404</c:v>
                </c:pt>
                <c:pt idx="46">
                  <c:v>6.3420198775030796</c:v>
                </c:pt>
                <c:pt idx="47">
                  <c:v>6.1623356242831298</c:v>
                </c:pt>
                <c:pt idx="48">
                  <c:v>6.0202808780840797</c:v>
                </c:pt>
                <c:pt idx="49">
                  <c:v>6.0814548860468696</c:v>
                </c:pt>
                <c:pt idx="50">
                  <c:v>5.9802783724711004</c:v>
                </c:pt>
                <c:pt idx="51">
                  <c:v>6.1451656943200099</c:v>
                </c:pt>
                <c:pt idx="52">
                  <c:v>6.3131425895634496</c:v>
                </c:pt>
                <c:pt idx="53">
                  <c:v>6.1272051825390701</c:v>
                </c:pt>
                <c:pt idx="54">
                  <c:v>6.0978034884723202</c:v>
                </c:pt>
                <c:pt idx="55">
                  <c:v>5.98241169347867</c:v>
                </c:pt>
                <c:pt idx="56">
                  <c:v>6.06364934300451</c:v>
                </c:pt>
                <c:pt idx="57">
                  <c:v>6.3911116683981799</c:v>
                </c:pt>
                <c:pt idx="58">
                  <c:v>6.20321707144375</c:v>
                </c:pt>
                <c:pt idx="59">
                  <c:v>6.08910923486164</c:v>
                </c:pt>
                <c:pt idx="60">
                  <c:v>6.1924668505739602</c:v>
                </c:pt>
                <c:pt idx="61">
                  <c:v>6.1281416597277802</c:v>
                </c:pt>
                <c:pt idx="62">
                  <c:v>6.2549082361974202</c:v>
                </c:pt>
                <c:pt idx="63">
                  <c:v>6.1809610476188199</c:v>
                </c:pt>
                <c:pt idx="64">
                  <c:v>5.97683919771743</c:v>
                </c:pt>
                <c:pt idx="65">
                  <c:v>6.24790282536887</c:v>
                </c:pt>
                <c:pt idx="66">
                  <c:v>6.2973905446487901</c:v>
                </c:pt>
                <c:pt idx="67">
                  <c:v>6.0000949622847797</c:v>
                </c:pt>
                <c:pt idx="68">
                  <c:v>6.2985120122760003</c:v>
                </c:pt>
                <c:pt idx="69">
                  <c:v>6.1727750417623097</c:v>
                </c:pt>
                <c:pt idx="70">
                  <c:v>5.9148114115236599</c:v>
                </c:pt>
                <c:pt idx="71">
                  <c:v>5.9696852979805</c:v>
                </c:pt>
                <c:pt idx="72">
                  <c:v>6.3283994031870696</c:v>
                </c:pt>
                <c:pt idx="73">
                  <c:v>6.2514836811785504</c:v>
                </c:pt>
                <c:pt idx="74">
                  <c:v>5.9438183128074797</c:v>
                </c:pt>
                <c:pt idx="75">
                  <c:v>5.7327524102726404</c:v>
                </c:pt>
                <c:pt idx="76">
                  <c:v>6.0863704901363196</c:v>
                </c:pt>
                <c:pt idx="77">
                  <c:v>6.1509221546120196</c:v>
                </c:pt>
                <c:pt idx="78">
                  <c:v>6.0930755662685501</c:v>
                </c:pt>
                <c:pt idx="79">
                  <c:v>6.1470773168289599</c:v>
                </c:pt>
                <c:pt idx="80">
                  <c:v>6.2618922596042399</c:v>
                </c:pt>
                <c:pt idx="81">
                  <c:v>6.0858941450127997</c:v>
                </c:pt>
                <c:pt idx="82">
                  <c:v>6.4331144842550003</c:v>
                </c:pt>
                <c:pt idx="83">
                  <c:v>6.1289045108239097</c:v>
                </c:pt>
                <c:pt idx="84">
                  <c:v>6.19358418620953</c:v>
                </c:pt>
                <c:pt idx="85">
                  <c:v>6.1514112538281402</c:v>
                </c:pt>
                <c:pt idx="86">
                  <c:v>6.36328671463506</c:v>
                </c:pt>
                <c:pt idx="87">
                  <c:v>6.7331645307070396</c:v>
                </c:pt>
                <c:pt idx="88">
                  <c:v>6.1704244672833202</c:v>
                </c:pt>
                <c:pt idx="89">
                  <c:v>6.2010728728866198</c:v>
                </c:pt>
                <c:pt idx="90">
                  <c:v>6.4702360470933602</c:v>
                </c:pt>
                <c:pt idx="91">
                  <c:v>6.0982774999609299</c:v>
                </c:pt>
                <c:pt idx="92">
                  <c:v>6.2921467454878304</c:v>
                </c:pt>
                <c:pt idx="93">
                  <c:v>6.2863732168268696</c:v>
                </c:pt>
                <c:pt idx="94">
                  <c:v>6.4050462327197897</c:v>
                </c:pt>
                <c:pt idx="95">
                  <c:v>6.3259692033445196</c:v>
                </c:pt>
                <c:pt idx="96">
                  <c:v>6.5008970270237398</c:v>
                </c:pt>
                <c:pt idx="97">
                  <c:v>6.9185521829886802</c:v>
                </c:pt>
                <c:pt idx="98">
                  <c:v>6.41634064279011</c:v>
                </c:pt>
                <c:pt idx="99">
                  <c:v>6.4556758206065599</c:v>
                </c:pt>
                <c:pt idx="100">
                  <c:v>6.4745770917511702</c:v>
                </c:pt>
                <c:pt idx="101">
                  <c:v>6.4736109323066398</c:v>
                </c:pt>
                <c:pt idx="102">
                  <c:v>6.8083384947004202</c:v>
                </c:pt>
                <c:pt idx="103">
                  <c:v>6.66698134511328</c:v>
                </c:pt>
                <c:pt idx="104">
                  <c:v>6.7541371473310496</c:v>
                </c:pt>
                <c:pt idx="105">
                  <c:v>6.8364305729622297</c:v>
                </c:pt>
                <c:pt idx="106">
                  <c:v>6.6982920878956698</c:v>
                </c:pt>
                <c:pt idx="107">
                  <c:v>6.4196901292209798</c:v>
                </c:pt>
                <c:pt idx="108">
                  <c:v>6.5381743257061897</c:v>
                </c:pt>
                <c:pt idx="109">
                  <c:v>6.9837540059249301</c:v>
                </c:pt>
                <c:pt idx="110">
                  <c:v>6.6315145783109299</c:v>
                </c:pt>
                <c:pt idx="111">
                  <c:v>6.6035522897432299</c:v>
                </c:pt>
                <c:pt idx="112">
                  <c:v>6.6652269619567903</c:v>
                </c:pt>
                <c:pt idx="113">
                  <c:v>6.6739492756470202</c:v>
                </c:pt>
                <c:pt idx="114">
                  <c:v>6.7011853378918698</c:v>
                </c:pt>
                <c:pt idx="115">
                  <c:v>7.12127569080518</c:v>
                </c:pt>
              </c:numCache>
            </c:numRef>
          </c:yVal>
          <c:smooth val="0"/>
          <c:extLst>
            <c:ext xmlns:c16="http://schemas.microsoft.com/office/drawing/2014/chart" uri="{C3380CC4-5D6E-409C-BE32-E72D297353CC}">
              <c16:uniqueId val="{00000001-FED7-4325-9C1B-E577FF29E09E}"/>
            </c:ext>
          </c:extLst>
        </c:ser>
        <c:dLbls>
          <c:showLegendKey val="0"/>
          <c:showVal val="0"/>
          <c:showCatName val="0"/>
          <c:showSerName val="0"/>
          <c:showPercent val="0"/>
          <c:showBubbleSize val="0"/>
        </c:dLbls>
        <c:axId val="474137136"/>
        <c:axId val="474136480"/>
      </c:scatterChart>
      <c:valAx>
        <c:axId val="474137136"/>
        <c:scaling>
          <c:orientation val="minMax"/>
          <c:max val="14.6"/>
          <c:min val="12.6"/>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Temperature (</a:t>
                </a:r>
                <a:r>
                  <a:rPr lang="zh-CN"/>
                  <a:t>℃</a:t>
                </a:r>
                <a:r>
                  <a:rPr lang="en-US"/>
                  <a:t>)</a:t>
                </a:r>
              </a:p>
            </c:rich>
          </c:tx>
          <c:layout>
            <c:manualLayout>
              <c:xMode val="edge"/>
              <c:yMode val="edge"/>
              <c:x val="0.34279607738723877"/>
              <c:y val="0.9020573267000332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title>
        <c:numFmt formatCode="General" sourceLinked="1"/>
        <c:majorTickMark val="out"/>
        <c:minorTickMark val="out"/>
        <c:tickLblPos val="nextTo"/>
        <c:spPr>
          <a:noFill/>
          <a:ln w="9525" cap="flat" cmpd="sng" algn="ctr">
            <a:solidFill>
              <a:schemeClr val="tx1"/>
            </a:solidFill>
            <a:round/>
            <a:tailEnd type="stealth" w="lg" len="lg"/>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crossAx val="474136480"/>
        <c:crosses val="autoZero"/>
        <c:crossBetween val="midCat"/>
        <c:minorUnit val="0.1"/>
      </c:valAx>
      <c:valAx>
        <c:axId val="474136480"/>
        <c:scaling>
          <c:orientation val="minMax"/>
          <c:max val="10.5"/>
          <c:min val="5.5"/>
        </c:scaling>
        <c:delete val="0"/>
        <c:axPos val="l"/>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solidFill>
            <a:round/>
            <a:tailEnd type="stealth" w="lg" len="lg"/>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crossAx val="474137136"/>
        <c:crosses val="autoZero"/>
        <c:crossBetween val="midCat"/>
        <c:majorUnit val="1"/>
        <c:minorUnit val="0.1"/>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P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1981783231994"/>
          <c:y val="4.2696979884748243E-2"/>
          <c:w val="0.77531794234623053"/>
          <c:h val="0.77997480314960643"/>
        </c:manualLayout>
      </c:layout>
      <c:scatterChart>
        <c:scatterStyle val="lineMarker"/>
        <c:varyColors val="0"/>
        <c:ser>
          <c:idx val="0"/>
          <c:order val="0"/>
          <c:spPr>
            <a:ln w="25400" cap="rnd">
              <a:noFill/>
              <a:round/>
            </a:ln>
            <a:effectLst/>
          </c:spPr>
          <c:marker>
            <c:symbol val="circle"/>
            <c:size val="2"/>
            <c:spPr>
              <a:solidFill>
                <a:schemeClr val="tx1"/>
              </a:solidFill>
              <a:ln w="15875">
                <a:noFill/>
              </a:ln>
              <a:effectLst/>
            </c:spPr>
          </c:marker>
          <c:trendline>
            <c:spPr>
              <a:ln w="9525" cap="rnd">
                <a:solidFill>
                  <a:schemeClr val="tx1"/>
                </a:solidFill>
                <a:prstDash val="solid"/>
              </a:ln>
              <a:effectLst/>
            </c:spPr>
            <c:trendlineType val="linear"/>
            <c:dispRSqr val="0"/>
            <c:dispEq val="0"/>
          </c:trendline>
          <c:xVal>
            <c:numRef>
              <c:f>Sheet2!$B$2:$B$117</c:f>
              <c:numCache>
                <c:formatCode>General</c:formatCode>
                <c:ptCount val="116"/>
                <c:pt idx="0">
                  <c:v>13.0965639212202</c:v>
                </c:pt>
                <c:pt idx="1">
                  <c:v>12.890629011222799</c:v>
                </c:pt>
                <c:pt idx="2">
                  <c:v>12.867942464388401</c:v>
                </c:pt>
                <c:pt idx="3">
                  <c:v>12.8238943363571</c:v>
                </c:pt>
                <c:pt idx="4">
                  <c:v>12.9301667954033</c:v>
                </c:pt>
                <c:pt idx="5">
                  <c:v>13.057626585146</c:v>
                </c:pt>
                <c:pt idx="6">
                  <c:v>12.697038483859</c:v>
                </c:pt>
                <c:pt idx="7">
                  <c:v>12.8519358356171</c:v>
                </c:pt>
                <c:pt idx="8">
                  <c:v>12.8463974566742</c:v>
                </c:pt>
                <c:pt idx="9">
                  <c:v>12.870320420006999</c:v>
                </c:pt>
                <c:pt idx="10">
                  <c:v>12.8009899443091</c:v>
                </c:pt>
                <c:pt idx="11">
                  <c:v>12.7814549134789</c:v>
                </c:pt>
                <c:pt idx="12">
                  <c:v>12.887579894857</c:v>
                </c:pt>
                <c:pt idx="13">
                  <c:v>13.0928282413931</c:v>
                </c:pt>
                <c:pt idx="14">
                  <c:v>13.069250836434</c:v>
                </c:pt>
                <c:pt idx="15">
                  <c:v>12.831204558284201</c:v>
                </c:pt>
                <c:pt idx="16">
                  <c:v>12.652931588551301</c:v>
                </c:pt>
                <c:pt idx="17">
                  <c:v>12.766527987675699</c:v>
                </c:pt>
                <c:pt idx="18">
                  <c:v>12.9085753903466</c:v>
                </c:pt>
                <c:pt idx="19">
                  <c:v>12.9298198791603</c:v>
                </c:pt>
                <c:pt idx="20">
                  <c:v>13.0761426815083</c:v>
                </c:pt>
                <c:pt idx="21">
                  <c:v>12.9454397392633</c:v>
                </c:pt>
                <c:pt idx="22">
                  <c:v>12.9895041544517</c:v>
                </c:pt>
                <c:pt idx="23">
                  <c:v>12.9809890391065</c:v>
                </c:pt>
                <c:pt idx="24">
                  <c:v>13.041765265462301</c:v>
                </c:pt>
                <c:pt idx="25">
                  <c:v>13.1989763315534</c:v>
                </c:pt>
                <c:pt idx="26">
                  <c:v>13.016891682887101</c:v>
                </c:pt>
                <c:pt idx="27">
                  <c:v>13.0961438401397</c:v>
                </c:pt>
                <c:pt idx="28">
                  <c:v>12.7793118206875</c:v>
                </c:pt>
                <c:pt idx="29">
                  <c:v>13.1240413973669</c:v>
                </c:pt>
                <c:pt idx="30">
                  <c:v>13.166839762914901</c:v>
                </c:pt>
                <c:pt idx="31">
                  <c:v>13.199184743127301</c:v>
                </c:pt>
                <c:pt idx="32">
                  <c:v>12.8582956066412</c:v>
                </c:pt>
                <c:pt idx="33">
                  <c:v>13.150910727140101</c:v>
                </c:pt>
                <c:pt idx="34">
                  <c:v>13.090595383874501</c:v>
                </c:pt>
                <c:pt idx="35">
                  <c:v>13.116346264670099</c:v>
                </c:pt>
                <c:pt idx="36">
                  <c:v>13.2176760091305</c:v>
                </c:pt>
                <c:pt idx="37">
                  <c:v>13.4123481285762</c:v>
                </c:pt>
                <c:pt idx="38">
                  <c:v>13.2902782463193</c:v>
                </c:pt>
                <c:pt idx="39">
                  <c:v>13.2361517342068</c:v>
                </c:pt>
                <c:pt idx="40">
                  <c:v>13.2445802171562</c:v>
                </c:pt>
                <c:pt idx="41">
                  <c:v>13.2427123312749</c:v>
                </c:pt>
                <c:pt idx="42">
                  <c:v>13.2545651818926</c:v>
                </c:pt>
                <c:pt idx="43">
                  <c:v>13.3656375258478</c:v>
                </c:pt>
                <c:pt idx="44">
                  <c:v>13.085697516127301</c:v>
                </c:pt>
                <c:pt idx="45">
                  <c:v>13.1503740981028</c:v>
                </c:pt>
                <c:pt idx="46">
                  <c:v>13.2435248958502</c:v>
                </c:pt>
                <c:pt idx="47">
                  <c:v>13.238358201990501</c:v>
                </c:pt>
                <c:pt idx="48">
                  <c:v>13.0920931004912</c:v>
                </c:pt>
                <c:pt idx="49">
                  <c:v>12.8148485142646</c:v>
                </c:pt>
                <c:pt idx="50">
                  <c:v>13.0770017592321</c:v>
                </c:pt>
                <c:pt idx="51">
                  <c:v>13.0918386558133</c:v>
                </c:pt>
                <c:pt idx="52">
                  <c:v>13.335569000051301</c:v>
                </c:pt>
                <c:pt idx="53">
                  <c:v>13.034553180257401</c:v>
                </c:pt>
                <c:pt idx="54">
                  <c:v>13.0224008570314</c:v>
                </c:pt>
                <c:pt idx="55">
                  <c:v>12.680655645734401</c:v>
                </c:pt>
                <c:pt idx="56">
                  <c:v>13.0649147992055</c:v>
                </c:pt>
                <c:pt idx="57">
                  <c:v>13.2538625144091</c:v>
                </c:pt>
                <c:pt idx="58">
                  <c:v>13.173673751453</c:v>
                </c:pt>
                <c:pt idx="59">
                  <c:v>13.0712635997193</c:v>
                </c:pt>
                <c:pt idx="60">
                  <c:v>13.1865429448998</c:v>
                </c:pt>
                <c:pt idx="61">
                  <c:v>13.2531982152978</c:v>
                </c:pt>
                <c:pt idx="62">
                  <c:v>13.259441998923201</c:v>
                </c:pt>
                <c:pt idx="63">
                  <c:v>12.8521367481707</c:v>
                </c:pt>
                <c:pt idx="64">
                  <c:v>12.954138113852601</c:v>
                </c:pt>
                <c:pt idx="65">
                  <c:v>13.0179158176553</c:v>
                </c:pt>
                <c:pt idx="66">
                  <c:v>13.078063515009701</c:v>
                </c:pt>
                <c:pt idx="67">
                  <c:v>12.948336643244</c:v>
                </c:pt>
                <c:pt idx="68">
                  <c:v>13.0196184742924</c:v>
                </c:pt>
                <c:pt idx="69">
                  <c:v>13.105972583703201</c:v>
                </c:pt>
                <c:pt idx="70">
                  <c:v>12.983635477103499</c:v>
                </c:pt>
                <c:pt idx="71">
                  <c:v>12.8408296922539</c:v>
                </c:pt>
                <c:pt idx="72">
                  <c:v>13.333634859422199</c:v>
                </c:pt>
                <c:pt idx="73">
                  <c:v>12.8056944726107</c:v>
                </c:pt>
                <c:pt idx="74">
                  <c:v>13.147232391038401</c:v>
                </c:pt>
                <c:pt idx="75">
                  <c:v>12.7619792155529</c:v>
                </c:pt>
                <c:pt idx="76">
                  <c:v>13.2465528911184</c:v>
                </c:pt>
                <c:pt idx="77">
                  <c:v>13.1011477931286</c:v>
                </c:pt>
                <c:pt idx="78">
                  <c:v>13.1965579336701</c:v>
                </c:pt>
                <c:pt idx="79">
                  <c:v>13.312616258507401</c:v>
                </c:pt>
                <c:pt idx="80">
                  <c:v>13.588759832953199</c:v>
                </c:pt>
                <c:pt idx="81">
                  <c:v>13.131141429226499</c:v>
                </c:pt>
                <c:pt idx="82">
                  <c:v>13.5085926918184</c:v>
                </c:pt>
                <c:pt idx="83">
                  <c:v>13.0930669184872</c:v>
                </c:pt>
                <c:pt idx="84">
                  <c:v>13.1479969145228</c:v>
                </c:pt>
                <c:pt idx="85">
                  <c:v>13.304881448048</c:v>
                </c:pt>
                <c:pt idx="86">
                  <c:v>13.456249298791301</c:v>
                </c:pt>
                <c:pt idx="87">
                  <c:v>13.619589536435999</c:v>
                </c:pt>
                <c:pt idx="88">
                  <c:v>13.3868278955529</c:v>
                </c:pt>
                <c:pt idx="89">
                  <c:v>13.711140272009599</c:v>
                </c:pt>
                <c:pt idx="90">
                  <c:v>13.5652088416289</c:v>
                </c:pt>
                <c:pt idx="91">
                  <c:v>13.244068879401</c:v>
                </c:pt>
                <c:pt idx="92">
                  <c:v>13.385338971053001</c:v>
                </c:pt>
                <c:pt idx="93">
                  <c:v>13.5496450242082</c:v>
                </c:pt>
                <c:pt idx="94">
                  <c:v>13.833091427368499</c:v>
                </c:pt>
                <c:pt idx="95">
                  <c:v>13.416437721100801</c:v>
                </c:pt>
                <c:pt idx="96">
                  <c:v>13.693504758384501</c:v>
                </c:pt>
                <c:pt idx="97">
                  <c:v>14.0247718539588</c:v>
                </c:pt>
                <c:pt idx="98">
                  <c:v>13.7918028422106</c:v>
                </c:pt>
                <c:pt idx="99">
                  <c:v>13.662538795056699</c:v>
                </c:pt>
                <c:pt idx="100">
                  <c:v>13.8989993131284</c:v>
                </c:pt>
                <c:pt idx="101">
                  <c:v>13.9721520606836</c:v>
                </c:pt>
                <c:pt idx="102">
                  <c:v>13.993088721475001</c:v>
                </c:pt>
                <c:pt idx="103">
                  <c:v>13.8454993035526</c:v>
                </c:pt>
                <c:pt idx="104">
                  <c:v>14.1472733658749</c:v>
                </c:pt>
                <c:pt idx="105">
                  <c:v>14.037795476657699</c:v>
                </c:pt>
                <c:pt idx="106">
                  <c:v>14.1296701992718</c:v>
                </c:pt>
                <c:pt idx="107">
                  <c:v>13.8762571511341</c:v>
                </c:pt>
                <c:pt idx="108">
                  <c:v>13.9372468894174</c:v>
                </c:pt>
                <c:pt idx="109">
                  <c:v>14.1844208185426</c:v>
                </c:pt>
                <c:pt idx="110">
                  <c:v>13.943447165242301</c:v>
                </c:pt>
                <c:pt idx="111">
                  <c:v>13.9784422154456</c:v>
                </c:pt>
                <c:pt idx="112">
                  <c:v>14.0103938524562</c:v>
                </c:pt>
                <c:pt idx="113">
                  <c:v>14.069265987234701</c:v>
                </c:pt>
                <c:pt idx="114">
                  <c:v>14.3501710950699</c:v>
                </c:pt>
                <c:pt idx="115">
                  <c:v>14.494210537268501</c:v>
                </c:pt>
              </c:numCache>
            </c:numRef>
          </c:xVal>
          <c:yVal>
            <c:numRef>
              <c:f>Sheet2!$D$2:$D$117</c:f>
              <c:numCache>
                <c:formatCode>General</c:formatCode>
                <c:ptCount val="116"/>
                <c:pt idx="0">
                  <c:v>6.1288501290947304</c:v>
                </c:pt>
                <c:pt idx="1">
                  <c:v>6.1177557101387503</c:v>
                </c:pt>
                <c:pt idx="2">
                  <c:v>6.2648178433939901</c:v>
                </c:pt>
                <c:pt idx="3">
                  <c:v>5.9376530307982298</c:v>
                </c:pt>
                <c:pt idx="4">
                  <c:v>6.0951625824006701</c:v>
                </c:pt>
                <c:pt idx="5">
                  <c:v>6.3339762201937599</c:v>
                </c:pt>
                <c:pt idx="6">
                  <c:v>6.0305963349867699</c:v>
                </c:pt>
                <c:pt idx="7">
                  <c:v>6.1542719577419804</c:v>
                </c:pt>
                <c:pt idx="8">
                  <c:v>6.1268224079455704</c:v>
                </c:pt>
                <c:pt idx="9">
                  <c:v>6.0415716502616004</c:v>
                </c:pt>
                <c:pt idx="10">
                  <c:v>6.0055761046699301</c:v>
                </c:pt>
                <c:pt idx="11">
                  <c:v>6.2179888622548196</c:v>
                </c:pt>
                <c:pt idx="12">
                  <c:v>5.9970127913481299</c:v>
                </c:pt>
                <c:pt idx="13">
                  <c:v>6.2971963420610004</c:v>
                </c:pt>
                <c:pt idx="14">
                  <c:v>6.3800842981949399</c:v>
                </c:pt>
                <c:pt idx="15">
                  <c:v>6.3119038528263403</c:v>
                </c:pt>
                <c:pt idx="16">
                  <c:v>6.0319441439122601</c:v>
                </c:pt>
                <c:pt idx="17">
                  <c:v>6.0261103070753901</c:v>
                </c:pt>
                <c:pt idx="18">
                  <c:v>6.3625119943074697</c:v>
                </c:pt>
                <c:pt idx="19">
                  <c:v>6.2260749042906101</c:v>
                </c:pt>
                <c:pt idx="20">
                  <c:v>6.1675536500712704</c:v>
                </c:pt>
                <c:pt idx="21">
                  <c:v>6.10820757283091</c:v>
                </c:pt>
                <c:pt idx="22">
                  <c:v>6.2943505954437802</c:v>
                </c:pt>
                <c:pt idx="23">
                  <c:v>6.1134874179105703</c:v>
                </c:pt>
                <c:pt idx="24">
                  <c:v>6.2399584702610396</c:v>
                </c:pt>
                <c:pt idx="25">
                  <c:v>6.4149433259445701</c:v>
                </c:pt>
                <c:pt idx="26">
                  <c:v>6.2376361671271399</c:v>
                </c:pt>
                <c:pt idx="27">
                  <c:v>6.2148365259367599</c:v>
                </c:pt>
                <c:pt idx="28">
                  <c:v>6.2099861446734899</c:v>
                </c:pt>
                <c:pt idx="29">
                  <c:v>6.3477058105278603</c:v>
                </c:pt>
                <c:pt idx="30">
                  <c:v>6.5083863005402298</c:v>
                </c:pt>
                <c:pt idx="31">
                  <c:v>6.4497618565919703</c:v>
                </c:pt>
                <c:pt idx="32">
                  <c:v>6.4520900853961196</c:v>
                </c:pt>
                <c:pt idx="33">
                  <c:v>6.41599066956333</c:v>
                </c:pt>
                <c:pt idx="34">
                  <c:v>6.3703802648250099</c:v>
                </c:pt>
                <c:pt idx="35">
                  <c:v>6.5510266647310802</c:v>
                </c:pt>
                <c:pt idx="36">
                  <c:v>6.5800128106102003</c:v>
                </c:pt>
                <c:pt idx="37">
                  <c:v>6.5523170534350603</c:v>
                </c:pt>
                <c:pt idx="38">
                  <c:v>6.5699387876003597</c:v>
                </c:pt>
                <c:pt idx="39">
                  <c:v>6.58897274451909</c:v>
                </c:pt>
                <c:pt idx="40">
                  <c:v>6.8244266795327997</c:v>
                </c:pt>
                <c:pt idx="41">
                  <c:v>6.8513585361929303</c:v>
                </c:pt>
                <c:pt idx="42">
                  <c:v>6.5908949690393497</c:v>
                </c:pt>
                <c:pt idx="43">
                  <c:v>6.8054166540875096</c:v>
                </c:pt>
                <c:pt idx="44">
                  <c:v>6.7105306081474998</c:v>
                </c:pt>
                <c:pt idx="45">
                  <c:v>6.6474127394194698</c:v>
                </c:pt>
                <c:pt idx="46">
                  <c:v>6.7319169945765802</c:v>
                </c:pt>
                <c:pt idx="47">
                  <c:v>6.5969765511168896</c:v>
                </c:pt>
                <c:pt idx="48">
                  <c:v>6.4687816176237503</c:v>
                </c:pt>
                <c:pt idx="49">
                  <c:v>6.5384017655244104</c:v>
                </c:pt>
                <c:pt idx="50">
                  <c:v>6.4656245283725804</c:v>
                </c:pt>
                <c:pt idx="51">
                  <c:v>6.6295526059834202</c:v>
                </c:pt>
                <c:pt idx="52">
                  <c:v>6.8475532854739196</c:v>
                </c:pt>
                <c:pt idx="53">
                  <c:v>6.6634357907845301</c:v>
                </c:pt>
                <c:pt idx="54">
                  <c:v>6.6605491195289899</c:v>
                </c:pt>
                <c:pt idx="55">
                  <c:v>6.56786007641578</c:v>
                </c:pt>
                <c:pt idx="56">
                  <c:v>6.69114881401803</c:v>
                </c:pt>
                <c:pt idx="57">
                  <c:v>7.0239127526753604</c:v>
                </c:pt>
                <c:pt idx="58">
                  <c:v>6.85436869683324</c:v>
                </c:pt>
                <c:pt idx="59">
                  <c:v>6.78294075412445</c:v>
                </c:pt>
                <c:pt idx="60">
                  <c:v>6.9112713063492404</c:v>
                </c:pt>
                <c:pt idx="61">
                  <c:v>6.8422082122751204</c:v>
                </c:pt>
                <c:pt idx="62">
                  <c:v>6.9928065736753098</c:v>
                </c:pt>
                <c:pt idx="63">
                  <c:v>6.9318920116004197</c:v>
                </c:pt>
                <c:pt idx="64">
                  <c:v>6.7994900569068797</c:v>
                </c:pt>
                <c:pt idx="65">
                  <c:v>7.10856151473262</c:v>
                </c:pt>
                <c:pt idx="66">
                  <c:v>7.19453660607026</c:v>
                </c:pt>
                <c:pt idx="67">
                  <c:v>6.9150791993130003</c:v>
                </c:pt>
                <c:pt idx="68">
                  <c:v>7.25003822423563</c:v>
                </c:pt>
                <c:pt idx="69">
                  <c:v>7.2096889625060303</c:v>
                </c:pt>
                <c:pt idx="70">
                  <c:v>6.9642711577399501</c:v>
                </c:pt>
                <c:pt idx="71">
                  <c:v>7.03696415167901</c:v>
                </c:pt>
                <c:pt idx="72">
                  <c:v>7.4780760695530999</c:v>
                </c:pt>
                <c:pt idx="73">
                  <c:v>7.4089545554875897</c:v>
                </c:pt>
                <c:pt idx="74">
                  <c:v>7.1975446933947804</c:v>
                </c:pt>
                <c:pt idx="75">
                  <c:v>6.9663532304505198</c:v>
                </c:pt>
                <c:pt idx="76">
                  <c:v>7.45962830511258</c:v>
                </c:pt>
                <c:pt idx="77">
                  <c:v>7.5688095534022199</c:v>
                </c:pt>
                <c:pt idx="78">
                  <c:v>7.6205611249512497</c:v>
                </c:pt>
                <c:pt idx="79">
                  <c:v>7.7474293860905501</c:v>
                </c:pt>
                <c:pt idx="80">
                  <c:v>7.9487816720038502</c:v>
                </c:pt>
                <c:pt idx="81">
                  <c:v>7.8292602367931501</c:v>
                </c:pt>
                <c:pt idx="82">
                  <c:v>8.2031257410752101</c:v>
                </c:pt>
                <c:pt idx="83">
                  <c:v>7.8869892297018298</c:v>
                </c:pt>
                <c:pt idx="84">
                  <c:v>8.0290380000422807</c:v>
                </c:pt>
                <c:pt idx="85">
                  <c:v>8.0217572775850208</c:v>
                </c:pt>
                <c:pt idx="86">
                  <c:v>8.2975859592818999</c:v>
                </c:pt>
                <c:pt idx="87">
                  <c:v>8.7666650112733198</c:v>
                </c:pt>
                <c:pt idx="88">
                  <c:v>8.1146323493342507</c:v>
                </c:pt>
                <c:pt idx="89">
                  <c:v>8.3055807344609995</c:v>
                </c:pt>
                <c:pt idx="90">
                  <c:v>8.4858062987133707</c:v>
                </c:pt>
                <c:pt idx="91">
                  <c:v>8.0885924935359306</c:v>
                </c:pt>
                <c:pt idx="92">
                  <c:v>8.3170704941313893</c:v>
                </c:pt>
                <c:pt idx="93">
                  <c:v>8.4425297570768407</c:v>
                </c:pt>
                <c:pt idx="94">
                  <c:v>8.5424617753388894</c:v>
                </c:pt>
                <c:pt idx="95">
                  <c:v>8.4160430359137592</c:v>
                </c:pt>
                <c:pt idx="96">
                  <c:v>8.5763764339129001</c:v>
                </c:pt>
                <c:pt idx="97">
                  <c:v>9.1583835805618694</c:v>
                </c:pt>
                <c:pt idx="98">
                  <c:v>8.5405556250558696</c:v>
                </c:pt>
                <c:pt idx="99">
                  <c:v>8.5491163265586803</c:v>
                </c:pt>
                <c:pt idx="100">
                  <c:v>8.6426617280599505</c:v>
                </c:pt>
                <c:pt idx="101">
                  <c:v>8.5945060414222603</c:v>
                </c:pt>
                <c:pt idx="102">
                  <c:v>9.0288273934184602</c:v>
                </c:pt>
                <c:pt idx="103">
                  <c:v>8.8918940850639707</c:v>
                </c:pt>
                <c:pt idx="104">
                  <c:v>9.1526882093071098</c:v>
                </c:pt>
                <c:pt idx="105">
                  <c:v>9.2233078470249801</c:v>
                </c:pt>
                <c:pt idx="106">
                  <c:v>9.2101382464224706</c:v>
                </c:pt>
                <c:pt idx="107">
                  <c:v>8.9225512016344197</c:v>
                </c:pt>
                <c:pt idx="108">
                  <c:v>9.0198758296443202</c:v>
                </c:pt>
                <c:pt idx="109">
                  <c:v>9.6549675142804006</c:v>
                </c:pt>
                <c:pt idx="110">
                  <c:v>9.2116497745281301</c:v>
                </c:pt>
                <c:pt idx="111">
                  <c:v>9.2393320463186495</c:v>
                </c:pt>
                <c:pt idx="112">
                  <c:v>9.4582248038201193</c:v>
                </c:pt>
                <c:pt idx="113">
                  <c:v>9.2847161925032999</c:v>
                </c:pt>
                <c:pt idx="114">
                  <c:v>9.3793149860780005</c:v>
                </c:pt>
                <c:pt idx="115">
                  <c:v>9.9077503601853802</c:v>
                </c:pt>
              </c:numCache>
            </c:numRef>
          </c:yVal>
          <c:smooth val="0"/>
          <c:extLst>
            <c:ext xmlns:c16="http://schemas.microsoft.com/office/drawing/2014/chart" uri="{C3380CC4-5D6E-409C-BE32-E72D297353CC}">
              <c16:uniqueId val="{00000001-BC13-43FA-AB70-C0E4F119A009}"/>
            </c:ext>
          </c:extLst>
        </c:ser>
        <c:dLbls>
          <c:showLegendKey val="0"/>
          <c:showVal val="0"/>
          <c:showCatName val="0"/>
          <c:showSerName val="0"/>
          <c:showPercent val="0"/>
          <c:showBubbleSize val="0"/>
        </c:dLbls>
        <c:axId val="474137136"/>
        <c:axId val="474136480"/>
      </c:scatterChart>
      <c:valAx>
        <c:axId val="474137136"/>
        <c:scaling>
          <c:orientation val="minMax"/>
          <c:max val="14.6"/>
          <c:min val="12.6"/>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Temperature (</a:t>
                </a:r>
                <a:r>
                  <a:rPr lang="zh-CN"/>
                  <a:t>℃</a:t>
                </a:r>
                <a:r>
                  <a:rPr lang="en-US"/>
                  <a:t>)</a:t>
                </a:r>
              </a:p>
            </c:rich>
          </c:tx>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title>
        <c:numFmt formatCode="General" sourceLinked="1"/>
        <c:majorTickMark val="out"/>
        <c:minorTickMark val="out"/>
        <c:tickLblPos val="nextTo"/>
        <c:spPr>
          <a:noFill/>
          <a:ln w="9525" cap="flat" cmpd="sng" algn="ctr">
            <a:solidFill>
              <a:schemeClr val="tx1"/>
            </a:solidFill>
            <a:round/>
            <a:tailEnd type="stealth" w="lg" len="lg"/>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crossAx val="474136480"/>
        <c:crosses val="autoZero"/>
        <c:crossBetween val="midCat"/>
        <c:minorUnit val="0.1"/>
      </c:valAx>
      <c:valAx>
        <c:axId val="474136480"/>
        <c:scaling>
          <c:orientation val="minMax"/>
          <c:min val="5.5"/>
        </c:scaling>
        <c:delete val="0"/>
        <c:axPos val="l"/>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solidFill>
            <a:round/>
            <a:tailEnd type="stealth" w="lg" len="lg"/>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PT"/>
          </a:p>
        </c:txPr>
        <c:crossAx val="474137136"/>
        <c:crosses val="autoZero"/>
        <c:crossBetween val="midCat"/>
        <c:majorUnit val="1"/>
        <c:minorUnit val="0.1"/>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6003-6CB1-42BE-AF76-92016D9E3A77}" type="datetimeFigureOut">
              <a:rPr lang="en-US" smtClean="0"/>
              <a:t>3/17/21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14CCD-9413-4450-8B8A-8DDEE5090CDD}" type="slidenum">
              <a:rPr lang="en-US" smtClean="0"/>
              <a:t>‹#›</a:t>
            </a:fld>
            <a:endParaRPr lang="en-US"/>
          </a:p>
        </p:txBody>
      </p:sp>
    </p:spTree>
    <p:extLst>
      <p:ext uri="{BB962C8B-B14F-4D97-AF65-F5344CB8AC3E}">
        <p14:creationId xmlns:p14="http://schemas.microsoft.com/office/powerpoint/2010/main" val="301491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1</a:t>
            </a:fld>
            <a:endParaRPr lang="en-GB" dirty="0"/>
          </a:p>
        </p:txBody>
      </p:sp>
    </p:spTree>
    <p:extLst>
      <p:ext uri="{BB962C8B-B14F-4D97-AF65-F5344CB8AC3E}">
        <p14:creationId xmlns:p14="http://schemas.microsoft.com/office/powerpoint/2010/main" val="247321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14CCD-9413-4450-8B8A-8DDEE5090CDD}" type="slidenum">
              <a:rPr lang="en-US" smtClean="0"/>
              <a:t>27</a:t>
            </a:fld>
            <a:endParaRPr lang="en-US"/>
          </a:p>
        </p:txBody>
      </p:sp>
    </p:spTree>
    <p:extLst>
      <p:ext uri="{BB962C8B-B14F-4D97-AF65-F5344CB8AC3E}">
        <p14:creationId xmlns:p14="http://schemas.microsoft.com/office/powerpoint/2010/main" val="167703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14CCD-9413-4450-8B8A-8DDEE5090CDD}" type="slidenum">
              <a:rPr lang="en-US" smtClean="0"/>
              <a:t>32</a:t>
            </a:fld>
            <a:endParaRPr lang="en-US"/>
          </a:p>
        </p:txBody>
      </p:sp>
    </p:spTree>
    <p:extLst>
      <p:ext uri="{BB962C8B-B14F-4D97-AF65-F5344CB8AC3E}">
        <p14:creationId xmlns:p14="http://schemas.microsoft.com/office/powerpoint/2010/main" val="499506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214CCD-9413-4450-8B8A-8DDEE5090C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5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214CCD-9413-4450-8B8A-8DDEE5090C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37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214CCD-9413-4450-8B8A-8DDEE5090C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30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96CF3-FF14-413A-A6F6-1451B2B663D0}" type="slidenum">
              <a:rPr lang="en-GB" smtClean="0"/>
              <a:t>2</a:t>
            </a:fld>
            <a:endParaRPr lang="en-GB" dirty="0"/>
          </a:p>
        </p:txBody>
      </p:sp>
    </p:spTree>
    <p:extLst>
      <p:ext uri="{BB962C8B-B14F-4D97-AF65-F5344CB8AC3E}">
        <p14:creationId xmlns:p14="http://schemas.microsoft.com/office/powerpoint/2010/main" val="199066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1683E30E-0CE1-4546-8578-CFDF70330E34}"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166619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4</a:t>
            </a:fld>
            <a:endParaRPr lang="en-GB" dirty="0"/>
          </a:p>
        </p:txBody>
      </p:sp>
    </p:spTree>
    <p:extLst>
      <p:ext uri="{BB962C8B-B14F-4D97-AF65-F5344CB8AC3E}">
        <p14:creationId xmlns:p14="http://schemas.microsoft.com/office/powerpoint/2010/main" val="422749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1293813"/>
            <a:ext cx="11530013" cy="6486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5</a:t>
            </a:fld>
            <a:endParaRPr lang="en-GB" dirty="0"/>
          </a:p>
        </p:txBody>
      </p:sp>
    </p:spTree>
    <p:extLst>
      <p:ext uri="{BB962C8B-B14F-4D97-AF65-F5344CB8AC3E}">
        <p14:creationId xmlns:p14="http://schemas.microsoft.com/office/powerpoint/2010/main" val="277028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14CCD-9413-4450-8B8A-8DDEE5090CDD}" type="slidenum">
              <a:rPr lang="en-US" smtClean="0"/>
              <a:t>14</a:t>
            </a:fld>
            <a:endParaRPr lang="en-US"/>
          </a:p>
        </p:txBody>
      </p:sp>
    </p:spTree>
    <p:extLst>
      <p:ext uri="{BB962C8B-B14F-4D97-AF65-F5344CB8AC3E}">
        <p14:creationId xmlns:p14="http://schemas.microsoft.com/office/powerpoint/2010/main" val="359840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1004888" y="1293813"/>
            <a:ext cx="11530013" cy="648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itchFamily="34" charset="-128"/>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Arial" pitchFamily="34" charset="0"/>
                <a:ea typeface="ＭＳ Ｐゴシック" pitchFamily="34" charset="-128"/>
              </a:defRPr>
            </a:lvl1pPr>
            <a:lvl2pPr marL="1123510" indent="-432119" eaLnBrk="0" hangingPunct="0">
              <a:defRPr sz="3700">
                <a:solidFill>
                  <a:schemeClr val="tx1"/>
                </a:solidFill>
                <a:latin typeface="Arial" pitchFamily="34" charset="0"/>
                <a:ea typeface="ＭＳ Ｐゴシック" pitchFamily="34" charset="-128"/>
              </a:defRPr>
            </a:lvl2pPr>
            <a:lvl3pPr marL="1728476" indent="-345696" eaLnBrk="0" hangingPunct="0">
              <a:defRPr sz="3700">
                <a:solidFill>
                  <a:schemeClr val="tx1"/>
                </a:solidFill>
                <a:latin typeface="Arial" pitchFamily="34" charset="0"/>
                <a:ea typeface="ＭＳ Ｐゴシック" pitchFamily="34" charset="-128"/>
              </a:defRPr>
            </a:lvl3pPr>
            <a:lvl4pPr marL="2419866" indent="-345696" eaLnBrk="0" hangingPunct="0">
              <a:defRPr sz="3700">
                <a:solidFill>
                  <a:schemeClr val="tx1"/>
                </a:solidFill>
                <a:latin typeface="Arial" pitchFamily="34" charset="0"/>
                <a:ea typeface="ＭＳ Ｐゴシック" pitchFamily="34" charset="-128"/>
              </a:defRPr>
            </a:lvl4pPr>
            <a:lvl5pPr marL="3111257" indent="-345696" eaLnBrk="0" hangingPunct="0">
              <a:defRPr sz="3700">
                <a:solidFill>
                  <a:schemeClr val="tx1"/>
                </a:solidFill>
                <a:latin typeface="Arial" pitchFamily="34" charset="0"/>
                <a:ea typeface="ＭＳ Ｐゴシック" pitchFamily="34" charset="-128"/>
              </a:defRPr>
            </a:lvl5pPr>
            <a:lvl6pPr marL="380264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6pPr>
            <a:lvl7pPr marL="449403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7pPr>
            <a:lvl8pPr marL="518542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8pPr>
            <a:lvl9pPr marL="587681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9pPr>
          </a:lstStyle>
          <a:p>
            <a:pPr eaLnBrk="1" hangingPunct="1"/>
            <a:fld id="{FC2AF7ED-02E8-4768-BEDC-B41AF655250C}" type="slidenum">
              <a:rPr lang="en-GB" altLang="en-US" sz="1800">
                <a:latin typeface="Calibri" pitchFamily="34" charset="0"/>
              </a:rPr>
              <a:pPr eaLnBrk="1" hangingPunct="1"/>
              <a:t>15</a:t>
            </a:fld>
            <a:endParaRPr lang="en-GB" altLang="en-US" sz="1800" dirty="0">
              <a:latin typeface="Calibri" pitchFamily="34" charset="0"/>
            </a:endParaRPr>
          </a:p>
        </p:txBody>
      </p:sp>
    </p:spTree>
    <p:extLst>
      <p:ext uri="{BB962C8B-B14F-4D97-AF65-F5344CB8AC3E}">
        <p14:creationId xmlns:p14="http://schemas.microsoft.com/office/powerpoint/2010/main" val="354499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2:notes"/>
          <p:cNvSpPr>
            <a:spLocks noGrp="1" noRot="1" noChangeAspect="1"/>
          </p:cNvSpPr>
          <p:nvPr>
            <p:ph type="sldImg" idx="2"/>
          </p:nvPr>
        </p:nvSpPr>
        <p:spPr>
          <a:xfrm>
            <a:off x="-1004888" y="1293813"/>
            <a:ext cx="11530013" cy="6486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2:notes"/>
          <p:cNvSpPr txBox="1">
            <a:spLocks noGrp="1"/>
          </p:cNvSpPr>
          <p:nvPr>
            <p:ph type="body" idx="1"/>
          </p:nvPr>
        </p:nvSpPr>
        <p:spPr>
          <a:xfrm>
            <a:off x="951675" y="8211423"/>
            <a:ext cx="7613396" cy="7779243"/>
          </a:xfrm>
          <a:prstGeom prst="rect">
            <a:avLst/>
          </a:prstGeom>
          <a:noFill/>
          <a:ln>
            <a:noFill/>
          </a:ln>
        </p:spPr>
        <p:txBody>
          <a:bodyPr spcFirstLastPara="1" wrap="square" lIns="138275" tIns="69125" rIns="138275" bIns="69125"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2:notes"/>
          <p:cNvSpPr txBox="1">
            <a:spLocks noGrp="1"/>
          </p:cNvSpPr>
          <p:nvPr>
            <p:ph type="sldNum" idx="12"/>
          </p:nvPr>
        </p:nvSpPr>
        <p:spPr>
          <a:xfrm>
            <a:off x="5390621" y="16419848"/>
            <a:ext cx="4123923" cy="864360"/>
          </a:xfrm>
          <a:prstGeom prst="rect">
            <a:avLst/>
          </a:prstGeom>
          <a:noFill/>
          <a:ln>
            <a:noFill/>
          </a:ln>
        </p:spPr>
        <p:txBody>
          <a:bodyPr spcFirstLastPara="1" wrap="square" lIns="138275" tIns="69125" rIns="138275" bIns="69125"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extLst>
      <p:ext uri="{BB962C8B-B14F-4D97-AF65-F5344CB8AC3E}">
        <p14:creationId xmlns:p14="http://schemas.microsoft.com/office/powerpoint/2010/main" val="325611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2:notes"/>
          <p:cNvSpPr>
            <a:spLocks noGrp="1" noRot="1" noChangeAspect="1"/>
          </p:cNvSpPr>
          <p:nvPr>
            <p:ph type="sldImg" idx="2"/>
          </p:nvPr>
        </p:nvSpPr>
        <p:spPr>
          <a:xfrm>
            <a:off x="-1004888" y="1293813"/>
            <a:ext cx="11530013" cy="6486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2:notes"/>
          <p:cNvSpPr txBox="1">
            <a:spLocks noGrp="1"/>
          </p:cNvSpPr>
          <p:nvPr>
            <p:ph type="body" idx="1"/>
          </p:nvPr>
        </p:nvSpPr>
        <p:spPr>
          <a:xfrm>
            <a:off x="951675" y="8211423"/>
            <a:ext cx="7613396" cy="7779243"/>
          </a:xfrm>
          <a:prstGeom prst="rect">
            <a:avLst/>
          </a:prstGeom>
          <a:noFill/>
          <a:ln>
            <a:noFill/>
          </a:ln>
        </p:spPr>
        <p:txBody>
          <a:bodyPr spcFirstLastPara="1" wrap="square" lIns="138275" tIns="69125" rIns="138275" bIns="69125"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2:notes"/>
          <p:cNvSpPr txBox="1">
            <a:spLocks noGrp="1"/>
          </p:cNvSpPr>
          <p:nvPr>
            <p:ph type="sldNum" idx="12"/>
          </p:nvPr>
        </p:nvSpPr>
        <p:spPr>
          <a:xfrm>
            <a:off x="5390621" y="16419848"/>
            <a:ext cx="4123923" cy="864360"/>
          </a:xfrm>
          <a:prstGeom prst="rect">
            <a:avLst/>
          </a:prstGeom>
          <a:noFill/>
          <a:ln>
            <a:noFill/>
          </a:ln>
        </p:spPr>
        <p:txBody>
          <a:bodyPr spcFirstLastPara="1" wrap="square" lIns="138275" tIns="69125" rIns="138275" bIns="69125"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extLst>
      <p:ext uri="{BB962C8B-B14F-4D97-AF65-F5344CB8AC3E}">
        <p14:creationId xmlns:p14="http://schemas.microsoft.com/office/powerpoint/2010/main" val="294012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940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495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 y="2"/>
            <a:ext cx="3195663" cy="1368691"/>
          </a:xfrm>
          <a:prstGeom prst="rect">
            <a:avLst/>
          </a:prstGeom>
        </p:spPr>
      </p:pic>
      <p:sp>
        <p:nvSpPr>
          <p:cNvPr id="11" name="Title 10"/>
          <p:cNvSpPr>
            <a:spLocks noGrp="1"/>
          </p:cNvSpPr>
          <p:nvPr>
            <p:ph type="title"/>
          </p:nvPr>
        </p:nvSpPr>
        <p:spPr>
          <a:xfrm>
            <a:off x="744084" y="1934633"/>
            <a:ext cx="10972800" cy="1143000"/>
          </a:xfrm>
        </p:spPr>
        <p:txBody>
          <a:bodyPr/>
          <a:lstStyle>
            <a:lvl1pPr>
              <a:defRPr b="0">
                <a:solidFill>
                  <a:srgbClr val="4C9BDB"/>
                </a:solidFill>
                <a:latin typeface="Calibri"/>
                <a:cs typeface="Calibri"/>
              </a:defRPr>
            </a:lvl1pPr>
          </a:lstStyle>
          <a:p>
            <a:r>
              <a:rPr lang="en-GB" dirty="0"/>
              <a:t>Click to edit Master title style</a:t>
            </a:r>
            <a:endParaRPr lang="en-US" dirty="0"/>
          </a:p>
        </p:txBody>
      </p:sp>
      <p:sp>
        <p:nvSpPr>
          <p:cNvPr id="20" name="Text Placeholder 19"/>
          <p:cNvSpPr>
            <a:spLocks noGrp="1"/>
          </p:cNvSpPr>
          <p:nvPr>
            <p:ph type="body" sz="quarter" idx="11"/>
          </p:nvPr>
        </p:nvSpPr>
        <p:spPr>
          <a:xfrm>
            <a:off x="744091" y="2930241"/>
            <a:ext cx="10972799" cy="2211388"/>
          </a:xfrm>
        </p:spPr>
        <p:txBody>
          <a:bodyPr/>
          <a:lstStyle>
            <a:lvl1pPr marL="0" indent="0" algn="ctr">
              <a:buFontTx/>
              <a:buNone/>
              <a:defRPr sz="9750" b="0">
                <a:solidFill>
                  <a:srgbClr val="4C9BDB"/>
                </a:solidFill>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dirty="0"/>
              <a:t>Click to edit Master text styles</a:t>
            </a:r>
          </a:p>
        </p:txBody>
      </p:sp>
      <p:pic>
        <p:nvPicPr>
          <p:cNvPr id="6" name="GCP Logo Widescreen" descr="GCProject-white-CMJN.jpg"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Tree>
    <p:extLst>
      <p:ext uri="{BB962C8B-B14F-4D97-AF65-F5344CB8AC3E}">
        <p14:creationId xmlns:p14="http://schemas.microsoft.com/office/powerpoint/2010/main" val="1036724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7"/>
            <a:ext cx="9717188"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0242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720006" y="1440000"/>
            <a:ext cx="10773833" cy="4680000"/>
          </a:xfrm>
        </p:spPr>
        <p:txBody>
          <a:bodyPr anchor="ctr"/>
          <a:lstStyle>
            <a:lvl1pPr>
              <a:defRPr>
                <a:solidFill>
                  <a:srgbClr val="4C9BDB"/>
                </a:solidFill>
              </a:defRPr>
            </a:lvl1pPr>
          </a:lstStyle>
          <a:p>
            <a:endParaRPr lang="en-US" dirty="0"/>
          </a:p>
        </p:txBody>
      </p:sp>
      <p:sp>
        <p:nvSpPr>
          <p:cNvPr id="10" name="Title 9"/>
          <p:cNvSpPr>
            <a:spLocks noGrp="1"/>
          </p:cNvSpPr>
          <p:nvPr>
            <p:ph type="title" hasCustomPrompt="1"/>
          </p:nvPr>
        </p:nvSpPr>
        <p:spPr>
          <a:xfrm>
            <a:off x="2474811" y="119647"/>
            <a:ext cx="9717188" cy="506849"/>
          </a:xfrm>
        </p:spPr>
        <p:txBody>
          <a:bodyP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130261" y="823853"/>
            <a:ext cx="11944513"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dirty="0"/>
              <a:t>Click to edit Master text styles</a:t>
            </a:r>
          </a:p>
        </p:txBody>
      </p:sp>
      <p:sp>
        <p:nvSpPr>
          <p:cNvPr id="11" name="Text Placeholder 2"/>
          <p:cNvSpPr>
            <a:spLocks noGrp="1"/>
          </p:cNvSpPr>
          <p:nvPr>
            <p:ph type="body" sz="quarter" idx="12"/>
          </p:nvPr>
        </p:nvSpPr>
        <p:spPr>
          <a:xfrm>
            <a:off x="130261" y="5692801"/>
            <a:ext cx="11944513"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dirty="0"/>
              <a:t>Click to edit Master text styles</a:t>
            </a:r>
          </a:p>
        </p:txBody>
      </p:sp>
      <p:pic>
        <p:nvPicPr>
          <p:cNvPr id="9"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2524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30"/>
        <p:cNvGrpSpPr/>
        <p:nvPr/>
      </p:nvGrpSpPr>
      <p:grpSpPr>
        <a:xfrm>
          <a:off x="0" y="0"/>
          <a:ext cx="0" cy="0"/>
          <a:chOff x="0" y="0"/>
          <a:chExt cx="0" cy="0"/>
        </a:xfrm>
      </p:grpSpPr>
      <p:sp>
        <p:nvSpPr>
          <p:cNvPr id="31" name="Google Shape;31;p93"/>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4C9BDB"/>
              </a:buClr>
              <a:buSzPts val="4400"/>
              <a:buFont typeface="Calibri"/>
              <a:buNone/>
              <a:defRPr b="1">
                <a:solidFill>
                  <a:srgbClr val="4C9BDB"/>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3"/>
          <p:cNvSpPr txBox="1">
            <a:spLocks noGrp="1"/>
          </p:cNvSpPr>
          <p:nvPr>
            <p:ph type="body" idx="1"/>
          </p:nvPr>
        </p:nvSpPr>
        <p:spPr>
          <a:xfrm>
            <a:off x="609600" y="4440247"/>
            <a:ext cx="10972800" cy="163353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4C9BDB"/>
              </a:buClr>
              <a:buSzPts val="3200"/>
              <a:buFont typeface="Calibri"/>
              <a:buNone/>
              <a:defRPr>
                <a:solidFill>
                  <a:srgbClr val="4C9BDB"/>
                </a:solidFill>
                <a:latin typeface="Calibri"/>
                <a:ea typeface="Calibri"/>
                <a:cs typeface="Calibri"/>
                <a:sym typeface="Calibri"/>
              </a:defRPr>
            </a:lvl1pPr>
            <a:lvl2pPr marL="914400" lvl="1" indent="-228600" algn="ctr">
              <a:lnSpc>
                <a:spcPct val="100000"/>
              </a:lnSpc>
              <a:spcBef>
                <a:spcPts val="560"/>
              </a:spcBef>
              <a:spcAft>
                <a:spcPts val="0"/>
              </a:spcAft>
              <a:buClr>
                <a:srgbClr val="4C9BDB"/>
              </a:buClr>
              <a:buSzPts val="2800"/>
              <a:buFont typeface="Calibri"/>
              <a:buNone/>
              <a:defRPr/>
            </a:lvl2pPr>
            <a:lvl3pPr marL="1371600" lvl="2" indent="-228600" algn="ctr">
              <a:lnSpc>
                <a:spcPct val="100000"/>
              </a:lnSpc>
              <a:spcBef>
                <a:spcPts val="480"/>
              </a:spcBef>
              <a:spcAft>
                <a:spcPts val="0"/>
              </a:spcAft>
              <a:buClr>
                <a:srgbClr val="4C9BDB"/>
              </a:buClr>
              <a:buSzPts val="2400"/>
              <a:buFont typeface="Calibri"/>
              <a:buNone/>
              <a:defRPr/>
            </a:lvl3pPr>
            <a:lvl4pPr marL="1828800" lvl="3" indent="-228600" algn="ctr">
              <a:lnSpc>
                <a:spcPct val="100000"/>
              </a:lnSpc>
              <a:spcBef>
                <a:spcPts val="400"/>
              </a:spcBef>
              <a:spcAft>
                <a:spcPts val="0"/>
              </a:spcAft>
              <a:buClr>
                <a:srgbClr val="4C9BDB"/>
              </a:buClr>
              <a:buSzPts val="2000"/>
              <a:buFont typeface="Calibri"/>
              <a:buNone/>
              <a:defRPr/>
            </a:lvl4pPr>
            <a:lvl5pPr marL="2286000" lvl="4" indent="-228600" algn="ctr">
              <a:lnSpc>
                <a:spcPct val="100000"/>
              </a:lnSpc>
              <a:spcBef>
                <a:spcPts val="400"/>
              </a:spcBef>
              <a:spcAft>
                <a:spcPts val="0"/>
              </a:spcAft>
              <a:buClr>
                <a:srgbClr val="4C9BDB"/>
              </a:buClr>
              <a:buSzPts val="2000"/>
              <a:buFont typeface="Calibri"/>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3" name="Google Shape;33;p93" descr="GCProject-white-CMJN.jpg"/>
          <p:cNvPicPr preferRelativeResize="0"/>
          <p:nvPr/>
        </p:nvPicPr>
        <p:blipFill rotWithShape="1">
          <a:blip r:embed="rId2">
            <a:alphaModFix/>
          </a:blip>
          <a:srcRect/>
          <a:stretch/>
        </p:blipFill>
        <p:spPr>
          <a:xfrm>
            <a:off x="0" y="9"/>
            <a:ext cx="1741516" cy="743989"/>
          </a:xfrm>
          <a:prstGeom prst="rect">
            <a:avLst/>
          </a:prstGeom>
          <a:noFill/>
          <a:ln>
            <a:noFill/>
          </a:ln>
        </p:spPr>
      </p:pic>
      <p:cxnSp>
        <p:nvCxnSpPr>
          <p:cNvPr id="34" name="Google Shape;34;p93"/>
          <p:cNvCxnSpPr/>
          <p:nvPr/>
        </p:nvCxnSpPr>
        <p:spPr>
          <a:xfrm>
            <a:off x="0" y="746125"/>
            <a:ext cx="12192000" cy="0"/>
          </a:xfrm>
          <a:prstGeom prst="straightConnector1">
            <a:avLst/>
          </a:prstGeom>
          <a:noFill/>
          <a:ln w="9525" cap="flat" cmpd="sng">
            <a:solidFill>
              <a:srgbClr val="595959"/>
            </a:solidFill>
            <a:prstDash val="solid"/>
            <a:round/>
            <a:headEnd type="none" w="sm" len="sm"/>
            <a:tailEnd type="none" w="sm" len="sm"/>
          </a:ln>
        </p:spPr>
      </p:cxnSp>
    </p:spTree>
    <p:extLst>
      <p:ext uri="{BB962C8B-B14F-4D97-AF65-F5344CB8AC3E}">
        <p14:creationId xmlns:p14="http://schemas.microsoft.com/office/powerpoint/2010/main" val="399854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372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90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6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48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542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292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40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282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3/17/21</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765340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9" r:id="rId12"/>
    <p:sldLayoutId id="2147483700" r:id="rId13"/>
    <p:sldLayoutId id="2147483701" r:id="rId14"/>
    <p:sldLayoutId id="214748370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dx.doi.org/10.1016/j.gloenvcha.2016.05.009" TargetMode="External"/><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www.globalchange.umd.edu/iamc/" TargetMode="External"/><Relationship Id="rId5" Type="http://schemas.openxmlformats.org/officeDocument/2006/relationships/hyperlink" Target="https://tntcat.iiasa.ac.at/SspDb/dsd?Action=htmlpage&amp;page=welcome" TargetMode="External"/><Relationship Id="rId4" Type="http://schemas.openxmlformats.org/officeDocument/2006/relationships/hyperlink" Target="https://www.nature.com/articles/s41558-018-0091-3" TargetMode="Externa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s://doi.org/10.1175/BAMS-D-17-0212.1" TargetMode="External"/><Relationship Id="rId3" Type="http://schemas.openxmlformats.org/officeDocument/2006/relationships/image" Target="../media/image7.tiff"/><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doi.org/10.1038/s41586-020-2780-0" TargetMode="External"/><Relationship Id="rId4" Type="http://schemas.openxmlformats.org/officeDocument/2006/relationships/hyperlink" Target="https://doi.org/10.1038/s41558-019-0613-7"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063" y="2232667"/>
            <a:ext cx="8229600" cy="1143000"/>
          </a:xfrm>
        </p:spPr>
        <p:txBody>
          <a:bodyPr/>
          <a:lstStyle/>
          <a:p>
            <a:r>
              <a:rPr lang="en-GB" b="1" noProof="0" dirty="0">
                <a:solidFill>
                  <a:schemeClr val="tx1">
                    <a:lumMod val="65000"/>
                    <a:lumOff val="35000"/>
                  </a:schemeClr>
                </a:solidFill>
                <a:latin typeface="+mn-lt"/>
                <a:cs typeface="Arial"/>
              </a:rPr>
              <a:t>Global Nitrous Oxide Budget</a:t>
            </a:r>
          </a:p>
        </p:txBody>
      </p:sp>
      <p:sp>
        <p:nvSpPr>
          <p:cNvPr id="3" name="Text Placeholder 2"/>
          <p:cNvSpPr>
            <a:spLocks noGrp="1"/>
          </p:cNvSpPr>
          <p:nvPr>
            <p:ph type="body" sz="quarter" idx="4294967295"/>
          </p:nvPr>
        </p:nvSpPr>
        <p:spPr>
          <a:xfrm>
            <a:off x="7197725" y="6257489"/>
            <a:ext cx="4994275" cy="558800"/>
          </a:xfrm>
        </p:spPr>
        <p:txBody>
          <a:bodyPr>
            <a:normAutofit/>
          </a:bodyPr>
          <a:lstStyle/>
          <a:p>
            <a:pPr marL="0" indent="0" algn="r">
              <a:buNone/>
            </a:pPr>
            <a:r>
              <a:rPr lang="en-GB" altLang="en-US" sz="1600" dirty="0"/>
              <a:t>Published on 7 October 2020</a:t>
            </a:r>
          </a:p>
        </p:txBody>
      </p:sp>
      <p:sp>
        <p:nvSpPr>
          <p:cNvPr id="4" name="Text Placeholder 3"/>
          <p:cNvSpPr>
            <a:spLocks noGrp="1"/>
          </p:cNvSpPr>
          <p:nvPr>
            <p:ph type="body" sz="quarter" idx="11"/>
          </p:nvPr>
        </p:nvSpPr>
        <p:spPr>
          <a:xfrm>
            <a:off x="2962427" y="3383780"/>
            <a:ext cx="6466403" cy="1416829"/>
          </a:xfrm>
        </p:spPr>
        <p:txBody>
          <a:bodyPr>
            <a:normAutofit fontScale="92500" lnSpcReduction="10000"/>
          </a:bodyPr>
          <a:lstStyle/>
          <a:p>
            <a:r>
              <a:rPr lang="en-GB" noProof="0" dirty="0">
                <a:solidFill>
                  <a:schemeClr val="tx1">
                    <a:lumMod val="65000"/>
                    <a:lumOff val="35000"/>
                  </a:schemeClr>
                </a:solidFill>
                <a:latin typeface="+mn-lt"/>
                <a:cs typeface="Arial"/>
              </a:rPr>
              <a:t>2020</a:t>
            </a:r>
          </a:p>
        </p:txBody>
      </p:sp>
      <p:sp>
        <p:nvSpPr>
          <p:cNvPr id="5" name="Text Placeholder 4"/>
          <p:cNvSpPr>
            <a:spLocks noGrp="1"/>
          </p:cNvSpPr>
          <p:nvPr>
            <p:ph type="body" sz="quarter" idx="4294967295"/>
          </p:nvPr>
        </p:nvSpPr>
        <p:spPr>
          <a:xfrm>
            <a:off x="7197725" y="6550574"/>
            <a:ext cx="4994275" cy="386742"/>
          </a:xfrm>
        </p:spPr>
        <p:txBody>
          <a:bodyPr>
            <a:normAutofit/>
          </a:bodyPr>
          <a:lstStyle/>
          <a:p>
            <a:pPr marL="0" indent="0" algn="r">
              <a:buNone/>
            </a:pPr>
            <a:r>
              <a:rPr lang="en-GB" altLang="en-US" sz="1000" dirty="0"/>
              <a:t>PowerPoint version 1.0 (released 7 October 2020)</a:t>
            </a:r>
          </a:p>
          <a:p>
            <a:pPr marL="0" indent="0">
              <a:buNone/>
            </a:pPr>
            <a:endParaRPr lang="en-GB" sz="1000" dirty="0"/>
          </a:p>
        </p:txBody>
      </p:sp>
      <p:cxnSp>
        <p:nvCxnSpPr>
          <p:cNvPr id="13" name="Straight Connector 12"/>
          <p:cNvCxnSpPr>
            <a:cxnSpLocks/>
          </p:cNvCxnSpPr>
          <p:nvPr/>
        </p:nvCxnSpPr>
        <p:spPr>
          <a:xfrm>
            <a:off x="0" y="6219821"/>
            <a:ext cx="12192000"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2">
            <a:extLst>
              <a:ext uri="{FF2B5EF4-FFF2-40B4-BE49-F238E27FC236}">
                <a16:creationId xmlns:a16="http://schemas.microsoft.com/office/drawing/2014/main" id="{2C8E91EF-3F70-4DB7-9E7F-FA3C8F1BA5B5}"/>
              </a:ext>
            </a:extLst>
          </p:cNvPr>
          <p:cNvPicPr>
            <a:picLocks noChangeAspect="1" noChangeArrowheads="1"/>
          </p:cNvPicPr>
          <p:nvPr/>
        </p:nvPicPr>
        <p:blipFill>
          <a:blip r:embed="rId3"/>
          <a:stretch>
            <a:fillRect/>
          </a:stretch>
        </p:blipFill>
        <p:spPr bwMode="auto">
          <a:xfrm>
            <a:off x="1670600" y="6310685"/>
            <a:ext cx="1483305" cy="4524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3EF9E6F-2258-4E10-8E72-4ED0A54573A0}"/>
              </a:ext>
            </a:extLst>
          </p:cNvPr>
          <p:cNvSpPr txBox="1"/>
          <p:nvPr/>
        </p:nvSpPr>
        <p:spPr>
          <a:xfrm>
            <a:off x="212194" y="6299966"/>
            <a:ext cx="1392304" cy="461665"/>
          </a:xfrm>
          <a:prstGeom prst="rect">
            <a:avLst/>
          </a:prstGeom>
          <a:noFill/>
        </p:spPr>
        <p:txBody>
          <a:bodyPr wrap="none" rtlCol="0">
            <a:spAutoFit/>
          </a:bodyPr>
          <a:lstStyle/>
          <a:p>
            <a:pPr algn="r"/>
            <a:r>
              <a:rPr lang="en-US" sz="1200" dirty="0">
                <a:solidFill>
                  <a:schemeClr val="tx1">
                    <a:lumMod val="50000"/>
                    <a:lumOff val="50000"/>
                  </a:schemeClr>
                </a:solidFill>
              </a:rPr>
              <a:t>The GCP is a Global</a:t>
            </a:r>
            <a:br>
              <a:rPr lang="en-US" sz="1200" dirty="0">
                <a:solidFill>
                  <a:schemeClr val="tx1">
                    <a:lumMod val="50000"/>
                    <a:lumOff val="50000"/>
                  </a:schemeClr>
                </a:solidFill>
              </a:rPr>
            </a:br>
            <a:r>
              <a:rPr lang="en-US" sz="1200" dirty="0">
                <a:solidFill>
                  <a:schemeClr val="tx1">
                    <a:lumMod val="50000"/>
                    <a:lumOff val="50000"/>
                  </a:schemeClr>
                </a:solidFill>
              </a:rPr>
              <a:t>Research Project of</a:t>
            </a:r>
          </a:p>
        </p:txBody>
      </p:sp>
      <p:sp>
        <p:nvSpPr>
          <p:cNvPr id="10" name="TextBox 9">
            <a:extLst>
              <a:ext uri="{FF2B5EF4-FFF2-40B4-BE49-F238E27FC236}">
                <a16:creationId xmlns:a16="http://schemas.microsoft.com/office/drawing/2014/main" id="{B9E05E43-5C50-4769-91F9-CA8EB89E4206}"/>
              </a:ext>
            </a:extLst>
          </p:cNvPr>
          <p:cNvSpPr txBox="1"/>
          <p:nvPr/>
        </p:nvSpPr>
        <p:spPr>
          <a:xfrm>
            <a:off x="3379503" y="6299965"/>
            <a:ext cx="1128707" cy="461665"/>
          </a:xfrm>
          <a:prstGeom prst="rect">
            <a:avLst/>
          </a:prstGeom>
          <a:noFill/>
        </p:spPr>
        <p:txBody>
          <a:bodyPr wrap="none" rtlCol="0">
            <a:spAutoFit/>
          </a:bodyPr>
          <a:lstStyle/>
          <a:p>
            <a:pPr algn="r"/>
            <a:r>
              <a:rPr lang="en-US" sz="1200" dirty="0">
                <a:solidFill>
                  <a:schemeClr val="tx1">
                    <a:lumMod val="50000"/>
                    <a:lumOff val="50000"/>
                  </a:schemeClr>
                </a:solidFill>
              </a:rPr>
              <a:t>and a Research</a:t>
            </a:r>
            <a:br>
              <a:rPr lang="en-US" sz="1200" dirty="0">
                <a:solidFill>
                  <a:schemeClr val="tx1">
                    <a:lumMod val="50000"/>
                    <a:lumOff val="50000"/>
                  </a:schemeClr>
                </a:solidFill>
              </a:rPr>
            </a:br>
            <a:r>
              <a:rPr lang="en-US" sz="1200" dirty="0">
                <a:solidFill>
                  <a:schemeClr val="tx1">
                    <a:lumMod val="50000"/>
                    <a:lumOff val="50000"/>
                  </a:schemeClr>
                </a:solidFill>
              </a:rPr>
              <a:t>Partner of</a:t>
            </a:r>
          </a:p>
        </p:txBody>
      </p:sp>
      <p:pic>
        <p:nvPicPr>
          <p:cNvPr id="11" name="Picture 10">
            <a:extLst>
              <a:ext uri="{FF2B5EF4-FFF2-40B4-BE49-F238E27FC236}">
                <a16:creationId xmlns:a16="http://schemas.microsoft.com/office/drawing/2014/main" id="{1F73836D-C1BA-4B84-9267-F3A975BB133D}"/>
              </a:ext>
            </a:extLst>
          </p:cNvPr>
          <p:cNvPicPr>
            <a:picLocks noChangeAspect="1"/>
          </p:cNvPicPr>
          <p:nvPr/>
        </p:nvPicPr>
        <p:blipFill rotWithShape="1">
          <a:blip r:embed="rId4"/>
          <a:srcRect t="15084"/>
          <a:stretch/>
        </p:blipFill>
        <p:spPr>
          <a:xfrm>
            <a:off x="4508210" y="6230695"/>
            <a:ext cx="1684618" cy="548917"/>
          </a:xfrm>
          <a:prstGeom prst="rect">
            <a:avLst/>
          </a:prstGeom>
        </p:spPr>
      </p:pic>
      <p:grpSp>
        <p:nvGrpSpPr>
          <p:cNvPr id="14" name="Group 13">
            <a:extLst>
              <a:ext uri="{FF2B5EF4-FFF2-40B4-BE49-F238E27FC236}">
                <a16:creationId xmlns:a16="http://schemas.microsoft.com/office/drawing/2014/main" id="{E150A219-C587-7E49-9BB3-EFC14511D72B}"/>
              </a:ext>
            </a:extLst>
          </p:cNvPr>
          <p:cNvGrpSpPr/>
          <p:nvPr/>
        </p:nvGrpSpPr>
        <p:grpSpPr>
          <a:xfrm>
            <a:off x="6911305" y="66678"/>
            <a:ext cx="4973791" cy="1287354"/>
            <a:chOff x="6911305" y="66678"/>
            <a:chExt cx="4973791" cy="1287354"/>
          </a:xfrm>
        </p:grpSpPr>
        <p:sp>
          <p:nvSpPr>
            <p:cNvPr id="6" name="TextBox 5">
              <a:extLst>
                <a:ext uri="{FF2B5EF4-FFF2-40B4-BE49-F238E27FC236}">
                  <a16:creationId xmlns:a16="http://schemas.microsoft.com/office/drawing/2014/main" id="{92349996-7B1A-9946-9C70-D9C2ACE8132C}"/>
                </a:ext>
              </a:extLst>
            </p:cNvPr>
            <p:cNvSpPr txBox="1"/>
            <p:nvPr/>
          </p:nvSpPr>
          <p:spPr>
            <a:xfrm>
              <a:off x="6911305" y="489679"/>
              <a:ext cx="2060155" cy="369332"/>
            </a:xfrm>
            <a:prstGeom prst="rect">
              <a:avLst/>
            </a:prstGeom>
            <a:noFill/>
          </p:spPr>
          <p:txBody>
            <a:bodyPr wrap="square" rtlCol="0">
              <a:spAutoFit/>
            </a:bodyPr>
            <a:lstStyle/>
            <a:p>
              <a:r>
                <a:rPr lang="en-US" dirty="0"/>
                <a:t>In partnership with</a:t>
              </a:r>
            </a:p>
          </p:txBody>
        </p:sp>
        <p:pic>
          <p:nvPicPr>
            <p:cNvPr id="12" name="Picture 11">
              <a:extLst>
                <a:ext uri="{FF2B5EF4-FFF2-40B4-BE49-F238E27FC236}">
                  <a16:creationId xmlns:a16="http://schemas.microsoft.com/office/drawing/2014/main" id="{F8DE5CB3-470A-CA41-B60E-F6337D593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8230" y="66678"/>
              <a:ext cx="3146866" cy="1287354"/>
            </a:xfrm>
            <a:prstGeom prst="rect">
              <a:avLst/>
            </a:prstGeom>
          </p:spPr>
        </p:pic>
      </p:grpSp>
    </p:spTree>
    <p:extLst>
      <p:ext uri="{BB962C8B-B14F-4D97-AF65-F5344CB8AC3E}">
        <p14:creationId xmlns:p14="http://schemas.microsoft.com/office/powerpoint/2010/main" val="177091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64DD-FA4D-4E4E-B020-A80D6C3E04F7}"/>
              </a:ext>
            </a:extLst>
          </p:cNvPr>
          <p:cNvSpPr>
            <a:spLocks noGrp="1"/>
          </p:cNvSpPr>
          <p:nvPr>
            <p:ph type="title"/>
          </p:nvPr>
        </p:nvSpPr>
        <p:spPr/>
        <p:txBody>
          <a:bodyPr/>
          <a:lstStyle/>
          <a:p>
            <a:r>
              <a:rPr lang="en-US" dirty="0"/>
              <a:t>Atmospheric concentration and growth rate over the last 40 years</a:t>
            </a:r>
          </a:p>
        </p:txBody>
      </p:sp>
      <p:sp>
        <p:nvSpPr>
          <p:cNvPr id="11" name="Text Placeholder 2">
            <a:extLst>
              <a:ext uri="{FF2B5EF4-FFF2-40B4-BE49-F238E27FC236}">
                <a16:creationId xmlns:a16="http://schemas.microsoft.com/office/drawing/2014/main" id="{381D1D25-541F-4103-BB1A-B7B97E7EA4E1}"/>
              </a:ext>
            </a:extLst>
          </p:cNvPr>
          <p:cNvSpPr txBox="1">
            <a:spLocks/>
          </p:cNvSpPr>
          <p:nvPr/>
        </p:nvSpPr>
        <p:spPr>
          <a:xfrm>
            <a:off x="1605760" y="892893"/>
            <a:ext cx="9144001" cy="68421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dirty="0">
                <a:ea typeface="ＭＳ Ｐゴシック" pitchFamily="34" charset="-128"/>
              </a:rPr>
              <a:t>The growth in global atmospheric N</a:t>
            </a:r>
            <a:r>
              <a:rPr lang="en-US" altLang="en-US" baseline="-25000" dirty="0">
                <a:ea typeface="ＭＳ Ｐゴシック" pitchFamily="34" charset="-128"/>
              </a:rPr>
              <a:t>2</a:t>
            </a:r>
            <a:r>
              <a:rPr lang="en-US" altLang="en-US" dirty="0">
                <a:ea typeface="ＭＳ Ｐゴシック" pitchFamily="34" charset="-128"/>
              </a:rPr>
              <a:t>O is accelerating</a:t>
            </a:r>
            <a:br>
              <a:rPr lang="en-US" altLang="en-US" dirty="0">
                <a:ea typeface="ＭＳ Ｐゴシック" pitchFamily="34" charset="-128"/>
              </a:rPr>
            </a:br>
            <a:r>
              <a:rPr lang="en-US" altLang="en-US" dirty="0">
                <a:ea typeface="ＭＳ Ｐゴシック" pitchFamily="34" charset="-128"/>
              </a:rPr>
              <a:t>The mean growth rate since 2000 is 0.84 ppb/</a:t>
            </a:r>
            <a:r>
              <a:rPr lang="en-US" altLang="en-US" dirty="0" err="1">
                <a:ea typeface="ＭＳ Ｐゴシック" pitchFamily="34" charset="-128"/>
              </a:rPr>
              <a:t>yr</a:t>
            </a:r>
            <a:r>
              <a:rPr lang="en-US" altLang="en-US" dirty="0">
                <a:ea typeface="ＭＳ Ｐゴシック" pitchFamily="34" charset="-128"/>
              </a:rPr>
              <a:t> </a:t>
            </a:r>
          </a:p>
        </p:txBody>
      </p:sp>
      <p:pic>
        <p:nvPicPr>
          <p:cNvPr id="7" name="Picture 6" descr="Chart, line chart&#10;&#10;Description automatically generated">
            <a:extLst>
              <a:ext uri="{FF2B5EF4-FFF2-40B4-BE49-F238E27FC236}">
                <a16:creationId xmlns:a16="http://schemas.microsoft.com/office/drawing/2014/main" id="{3AFCC31D-BC82-4FA9-AC12-4B4F4EEB3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836" y="1653152"/>
            <a:ext cx="8805682" cy="4954384"/>
          </a:xfrm>
          <a:prstGeom prst="rect">
            <a:avLst/>
          </a:prstGeom>
        </p:spPr>
      </p:pic>
    </p:spTree>
    <p:extLst>
      <p:ext uri="{BB962C8B-B14F-4D97-AF65-F5344CB8AC3E}">
        <p14:creationId xmlns:p14="http://schemas.microsoft.com/office/powerpoint/2010/main" val="58757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7B7E-48FA-644B-AEC8-5A2A2867F4FE}"/>
              </a:ext>
            </a:extLst>
          </p:cNvPr>
          <p:cNvSpPr>
            <a:spLocks noGrp="1"/>
          </p:cNvSpPr>
          <p:nvPr>
            <p:ph type="title"/>
          </p:nvPr>
        </p:nvSpPr>
        <p:spPr/>
        <p:txBody>
          <a:bodyPr/>
          <a:lstStyle/>
          <a:p>
            <a:r>
              <a:rPr lang="en-GB" dirty="0"/>
              <a:t>Global Anthropogenic N</a:t>
            </a:r>
            <a:r>
              <a:rPr lang="en-GB" baseline="-25000" dirty="0"/>
              <a:t>2</a:t>
            </a:r>
            <a:r>
              <a:rPr lang="en-GB" dirty="0"/>
              <a:t>O Emissions</a:t>
            </a:r>
          </a:p>
        </p:txBody>
      </p:sp>
      <p:sp>
        <p:nvSpPr>
          <p:cNvPr id="5" name="Text Placeholder 2">
            <a:extLst>
              <a:ext uri="{FF2B5EF4-FFF2-40B4-BE49-F238E27FC236}">
                <a16:creationId xmlns:a16="http://schemas.microsoft.com/office/drawing/2014/main" id="{D678F0A1-3118-974D-942D-F25A11B3BAAC}"/>
              </a:ext>
            </a:extLst>
          </p:cNvPr>
          <p:cNvSpPr txBox="1">
            <a:spLocks/>
          </p:cNvSpPr>
          <p:nvPr/>
        </p:nvSpPr>
        <p:spPr>
          <a:xfrm>
            <a:off x="1605760" y="892893"/>
            <a:ext cx="9144001" cy="68421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dirty="0">
                <a:ea typeface="ＭＳ Ｐゴシック" pitchFamily="34" charset="-128"/>
              </a:rPr>
              <a:t>Global anthropogenic N</a:t>
            </a:r>
            <a:r>
              <a:rPr lang="en-US" altLang="en-US" baseline="-25000" dirty="0">
                <a:ea typeface="ＭＳ Ｐゴシック" pitchFamily="34" charset="-128"/>
              </a:rPr>
              <a:t>2</a:t>
            </a:r>
            <a:r>
              <a:rPr lang="en-US" altLang="en-US" dirty="0">
                <a:ea typeface="ＭＳ Ｐゴシック" pitchFamily="34" charset="-128"/>
              </a:rPr>
              <a:t>O emissions are growing at over 1% pear year.</a:t>
            </a:r>
            <a:br>
              <a:rPr lang="en-US" altLang="en-US" dirty="0">
                <a:ea typeface="ＭＳ Ｐゴシック" pitchFamily="34" charset="-128"/>
              </a:rPr>
            </a:br>
            <a:r>
              <a:rPr lang="en-US" altLang="en-US" dirty="0">
                <a:ea typeface="ＭＳ Ｐゴシック" pitchFamily="34" charset="-128"/>
              </a:rPr>
              <a:t>Agriculture is the single largest anthropogenic source of N</a:t>
            </a:r>
            <a:r>
              <a:rPr lang="en-US" altLang="en-US" baseline="-25000" dirty="0">
                <a:ea typeface="ＭＳ Ｐゴシック" pitchFamily="34" charset="-128"/>
              </a:rPr>
              <a:t>2</a:t>
            </a:r>
            <a:r>
              <a:rPr lang="en-US" altLang="en-US" dirty="0">
                <a:ea typeface="ＭＳ Ｐゴシック" pitchFamily="34" charset="-128"/>
              </a:rPr>
              <a:t>O emissions.</a:t>
            </a:r>
          </a:p>
        </p:txBody>
      </p:sp>
      <p:pic>
        <p:nvPicPr>
          <p:cNvPr id="6" name="Picture 5" descr="A close up of text on a white background&#10;&#10;Description automatically generated">
            <a:extLst>
              <a:ext uri="{FF2B5EF4-FFF2-40B4-BE49-F238E27FC236}">
                <a16:creationId xmlns:a16="http://schemas.microsoft.com/office/drawing/2014/main" id="{3718D765-FD14-49A4-BA30-2261147E8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319" y="1622914"/>
            <a:ext cx="8467361" cy="4764033"/>
          </a:xfrm>
          <a:prstGeom prst="rect">
            <a:avLst/>
          </a:prstGeom>
        </p:spPr>
      </p:pic>
      <p:sp>
        <p:nvSpPr>
          <p:cNvPr id="8" name="Text Placeholder 2">
            <a:extLst>
              <a:ext uri="{FF2B5EF4-FFF2-40B4-BE49-F238E27FC236}">
                <a16:creationId xmlns:a16="http://schemas.microsoft.com/office/drawing/2014/main" id="{A11EEAAD-05F1-4757-9203-F383D972F87C}"/>
              </a:ext>
            </a:extLst>
          </p:cNvPr>
          <p:cNvSpPr txBox="1">
            <a:spLocks/>
          </p:cNvSpPr>
          <p:nvPr/>
        </p:nvSpPr>
        <p:spPr>
          <a:xfrm>
            <a:off x="3220482" y="6384631"/>
            <a:ext cx="5914556" cy="506849"/>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sz="1400" dirty="0">
                <a:ea typeface="ＭＳ Ｐゴシック" pitchFamily="34" charset="-128"/>
              </a:rPr>
              <a:t>Direct sources are those occurring where nitrogen additions are made, while indirect sources are those occurring down-stream or downwind</a:t>
            </a:r>
          </a:p>
        </p:txBody>
      </p:sp>
      <p:sp>
        <p:nvSpPr>
          <p:cNvPr id="3" name="TextBox 2">
            <a:extLst>
              <a:ext uri="{FF2B5EF4-FFF2-40B4-BE49-F238E27FC236}">
                <a16:creationId xmlns:a16="http://schemas.microsoft.com/office/drawing/2014/main" id="{1CBA5E6B-74C3-1041-9378-19B135E32D52}"/>
              </a:ext>
            </a:extLst>
          </p:cNvPr>
          <p:cNvSpPr txBox="1"/>
          <p:nvPr/>
        </p:nvSpPr>
        <p:spPr>
          <a:xfrm>
            <a:off x="8274756" y="3244334"/>
            <a:ext cx="1976695" cy="276999"/>
          </a:xfrm>
          <a:prstGeom prst="rect">
            <a:avLst/>
          </a:prstGeom>
          <a:noFill/>
        </p:spPr>
        <p:txBody>
          <a:bodyPr wrap="none" rtlCol="0">
            <a:spAutoFit/>
          </a:bodyPr>
          <a:lstStyle/>
          <a:p>
            <a:r>
              <a:rPr lang="en-US" sz="1200" dirty="0">
                <a:solidFill>
                  <a:schemeClr val="accent6"/>
                </a:solidFill>
              </a:rPr>
              <a:t>(industry, fossil fuels, others)</a:t>
            </a:r>
          </a:p>
        </p:txBody>
      </p:sp>
    </p:spTree>
    <p:extLst>
      <p:ext uri="{BB962C8B-B14F-4D97-AF65-F5344CB8AC3E}">
        <p14:creationId xmlns:p14="http://schemas.microsoft.com/office/powerpoint/2010/main" val="304213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F77E0F-EB31-B84D-B3CE-E3B2FF61C024}"/>
              </a:ext>
            </a:extLst>
          </p:cNvPr>
          <p:cNvSpPr>
            <a:spLocks noGrp="1"/>
          </p:cNvSpPr>
          <p:nvPr>
            <p:ph type="title"/>
          </p:nvPr>
        </p:nvSpPr>
        <p:spPr/>
        <p:txBody>
          <a:bodyPr/>
          <a:lstStyle/>
          <a:p>
            <a:r>
              <a:rPr lang="en-GB" dirty="0"/>
              <a:t>Anthropogenic Emissions by World Region</a:t>
            </a:r>
          </a:p>
        </p:txBody>
      </p:sp>
      <p:sp>
        <p:nvSpPr>
          <p:cNvPr id="4" name="Text Placeholder 3">
            <a:extLst>
              <a:ext uri="{FF2B5EF4-FFF2-40B4-BE49-F238E27FC236}">
                <a16:creationId xmlns:a16="http://schemas.microsoft.com/office/drawing/2014/main" id="{668AB92D-C02F-1642-9BA7-318BBC169BFD}"/>
              </a:ext>
            </a:extLst>
          </p:cNvPr>
          <p:cNvSpPr>
            <a:spLocks noGrp="1"/>
          </p:cNvSpPr>
          <p:nvPr>
            <p:ph type="body" sz="quarter" idx="10"/>
          </p:nvPr>
        </p:nvSpPr>
        <p:spPr>
          <a:xfrm>
            <a:off x="1063037" y="848062"/>
            <a:ext cx="10065925" cy="684212"/>
          </a:xfrm>
        </p:spPr>
        <p:txBody>
          <a:bodyPr/>
          <a:lstStyle/>
          <a:p>
            <a:r>
              <a:rPr lang="en-GB" dirty="0"/>
              <a:t>The recent global increase in N</a:t>
            </a:r>
            <a:r>
              <a:rPr lang="en-GB" baseline="-25000" dirty="0"/>
              <a:t>2</a:t>
            </a:r>
            <a:r>
              <a:rPr lang="en-GB" dirty="0"/>
              <a:t>O emissions is driven by Asia, followed by South America and Africa, while emissions in Europe have decreased since 1990</a:t>
            </a:r>
          </a:p>
        </p:txBody>
      </p:sp>
      <p:pic>
        <p:nvPicPr>
          <p:cNvPr id="9" name="Picture 8">
            <a:extLst>
              <a:ext uri="{FF2B5EF4-FFF2-40B4-BE49-F238E27FC236}">
                <a16:creationId xmlns:a16="http://schemas.microsoft.com/office/drawing/2014/main" id="{A041637A-D8D0-AB44-BBCC-DF5A65F3B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108" y="1598895"/>
            <a:ext cx="8458200" cy="4762500"/>
          </a:xfrm>
          <a:prstGeom prst="rect">
            <a:avLst/>
          </a:prstGeom>
        </p:spPr>
      </p:pic>
    </p:spTree>
    <p:extLst>
      <p:ext uri="{BB962C8B-B14F-4D97-AF65-F5344CB8AC3E}">
        <p14:creationId xmlns:p14="http://schemas.microsoft.com/office/powerpoint/2010/main" val="59437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DDE9A-ADEF-664A-91A9-3F69380582D3}"/>
              </a:ext>
            </a:extLst>
          </p:cNvPr>
          <p:cNvSpPr>
            <a:spLocks noGrp="1"/>
          </p:cNvSpPr>
          <p:nvPr>
            <p:ph type="title"/>
          </p:nvPr>
        </p:nvSpPr>
        <p:spPr/>
        <p:txBody>
          <a:bodyPr/>
          <a:lstStyle/>
          <a:p>
            <a:r>
              <a:rPr lang="en-GB" dirty="0"/>
              <a:t>Anthropogenic Emissions per Person by World Region</a:t>
            </a:r>
          </a:p>
        </p:txBody>
      </p:sp>
      <p:sp>
        <p:nvSpPr>
          <p:cNvPr id="4" name="Text Placeholder 3">
            <a:extLst>
              <a:ext uri="{FF2B5EF4-FFF2-40B4-BE49-F238E27FC236}">
                <a16:creationId xmlns:a16="http://schemas.microsoft.com/office/drawing/2014/main" id="{0750E2C3-C299-0544-A21B-609D105640A0}"/>
              </a:ext>
            </a:extLst>
          </p:cNvPr>
          <p:cNvSpPr>
            <a:spLocks noGrp="1"/>
          </p:cNvSpPr>
          <p:nvPr>
            <p:ph type="body" sz="quarter" idx="10"/>
          </p:nvPr>
        </p:nvSpPr>
        <p:spPr/>
        <p:txBody>
          <a:bodyPr/>
          <a:lstStyle/>
          <a:p>
            <a:r>
              <a:rPr lang="en-GB" dirty="0"/>
              <a:t>There is a broad range of N</a:t>
            </a:r>
            <a:r>
              <a:rPr lang="en-GB" baseline="-25000" dirty="0"/>
              <a:t>2</a:t>
            </a:r>
            <a:r>
              <a:rPr lang="en-GB" dirty="0"/>
              <a:t>O emissions per person, with wealthier regions generally above the world average</a:t>
            </a:r>
          </a:p>
        </p:txBody>
      </p:sp>
      <p:sp>
        <p:nvSpPr>
          <p:cNvPr id="5" name="Text Placeholder 4">
            <a:extLst>
              <a:ext uri="{FF2B5EF4-FFF2-40B4-BE49-F238E27FC236}">
                <a16:creationId xmlns:a16="http://schemas.microsoft.com/office/drawing/2014/main" id="{C3C8C15A-CD08-F340-A64B-ADE2769F5694}"/>
              </a:ext>
            </a:extLst>
          </p:cNvPr>
          <p:cNvSpPr>
            <a:spLocks noGrp="1"/>
          </p:cNvSpPr>
          <p:nvPr>
            <p:ph type="body" sz="quarter" idx="12"/>
          </p:nvPr>
        </p:nvSpPr>
        <p:spPr/>
        <p:txBody>
          <a:bodyPr/>
          <a:lstStyle/>
          <a:p>
            <a:r>
              <a:rPr lang="en-GB" dirty="0"/>
              <a:t>Oceania excluded to make figure clearer. Oceania emits around 6kgN per person</a:t>
            </a:r>
          </a:p>
        </p:txBody>
      </p:sp>
      <p:pic>
        <p:nvPicPr>
          <p:cNvPr id="6" name="Picture 5" descr="Chart, line chart, histogram&#10;&#10;Description automatically generated">
            <a:extLst>
              <a:ext uri="{FF2B5EF4-FFF2-40B4-BE49-F238E27FC236}">
                <a16:creationId xmlns:a16="http://schemas.microsoft.com/office/drawing/2014/main" id="{4CE1A9D8-E5BB-40B8-A30F-6B8EE9E7D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319" y="1508065"/>
            <a:ext cx="8467361" cy="4764033"/>
          </a:xfrm>
          <a:prstGeom prst="rect">
            <a:avLst/>
          </a:prstGeom>
        </p:spPr>
      </p:pic>
    </p:spTree>
    <p:extLst>
      <p:ext uri="{BB962C8B-B14F-4D97-AF65-F5344CB8AC3E}">
        <p14:creationId xmlns:p14="http://schemas.microsoft.com/office/powerpoint/2010/main" val="288539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F3CE-9A7F-42A7-82F0-2F275E78F7B2}"/>
              </a:ext>
            </a:extLst>
          </p:cNvPr>
          <p:cNvSpPr>
            <a:spLocks noGrp="1"/>
          </p:cNvSpPr>
          <p:nvPr>
            <p:ph type="title"/>
          </p:nvPr>
        </p:nvSpPr>
        <p:spPr/>
        <p:txBody>
          <a:bodyPr/>
          <a:lstStyle/>
          <a:p>
            <a:r>
              <a:rPr lang="en-US" dirty="0"/>
              <a:t>Changes in anthropogenic N</a:t>
            </a:r>
            <a:r>
              <a:rPr lang="en-US" baseline="-25000" dirty="0"/>
              <a:t>2</a:t>
            </a:r>
            <a:r>
              <a:rPr lang="en-US" dirty="0"/>
              <a:t>O emissions</a:t>
            </a:r>
          </a:p>
        </p:txBody>
      </p:sp>
      <p:sp>
        <p:nvSpPr>
          <p:cNvPr id="3" name="TextBox 2">
            <a:extLst>
              <a:ext uri="{FF2B5EF4-FFF2-40B4-BE49-F238E27FC236}">
                <a16:creationId xmlns:a16="http://schemas.microsoft.com/office/drawing/2014/main" id="{CA262E59-707E-4346-9B8E-8C9F736E614F}"/>
              </a:ext>
            </a:extLst>
          </p:cNvPr>
          <p:cNvSpPr txBox="1"/>
          <p:nvPr/>
        </p:nvSpPr>
        <p:spPr>
          <a:xfrm>
            <a:off x="330740" y="833730"/>
            <a:ext cx="11371634" cy="707886"/>
          </a:xfrm>
          <a:prstGeom prst="rect">
            <a:avLst/>
          </a:prstGeom>
          <a:noFill/>
        </p:spPr>
        <p:txBody>
          <a:bodyPr wrap="square">
            <a:spAutoFit/>
          </a:bodyPr>
          <a:lstStyle/>
          <a:p>
            <a:pPr algn="ctr"/>
            <a:r>
              <a:rPr lang="en-US" sz="2000" dirty="0">
                <a:solidFill>
                  <a:srgbClr val="4C9BDB"/>
                </a:solidFill>
                <a:effectLst/>
                <a:ea typeface="SimSun" panose="02010600030101010101" pitchFamily="2" charset="-122"/>
              </a:rPr>
              <a:t>Emissions from E</a:t>
            </a:r>
            <a:r>
              <a:rPr lang="en-US" sz="2000" dirty="0">
                <a:solidFill>
                  <a:srgbClr val="4C9BDB"/>
                </a:solidFill>
                <a:effectLst/>
                <a:ea typeface="Gungsuh" panose="02030600000101010101" pitchFamily="18" charset="-127"/>
              </a:rPr>
              <a:t>urope and Russia decreased by a total of 0.6 (0.5−0.7) </a:t>
            </a:r>
            <a:r>
              <a:rPr lang="en-US" sz="2000" dirty="0" err="1">
                <a:solidFill>
                  <a:srgbClr val="4C9BDB"/>
                </a:solidFill>
                <a:effectLst/>
                <a:ea typeface="Gungsuh" panose="02030600000101010101" pitchFamily="18" charset="-127"/>
              </a:rPr>
              <a:t>TgN</a:t>
            </a:r>
            <a:r>
              <a:rPr lang="en-US" sz="2000" dirty="0">
                <a:solidFill>
                  <a:srgbClr val="4C9BDB"/>
                </a:solidFill>
                <a:ea typeface="SimSun" panose="02010600030101010101" pitchFamily="2" charset="-122"/>
              </a:rPr>
              <a:t>/</a:t>
            </a:r>
            <a:r>
              <a:rPr lang="en-US" sz="2000" dirty="0" err="1">
                <a:solidFill>
                  <a:srgbClr val="4C9BDB"/>
                </a:solidFill>
                <a:effectLst/>
                <a:ea typeface="SimSun" panose="02010600030101010101" pitchFamily="2" charset="-122"/>
              </a:rPr>
              <a:t>yr</a:t>
            </a:r>
            <a:r>
              <a:rPr lang="en-US" sz="2000" dirty="0">
                <a:solidFill>
                  <a:srgbClr val="4C9BDB"/>
                </a:solidFill>
                <a:effectLst/>
                <a:ea typeface="SimSun" panose="02010600030101010101" pitchFamily="2" charset="-122"/>
              </a:rPr>
              <a:t> over 1980-2016, while emissions from the remaining regions increased by a total of 2.9 (2.4−3.4) </a:t>
            </a:r>
            <a:r>
              <a:rPr lang="en-US" sz="2000" dirty="0" err="1">
                <a:solidFill>
                  <a:srgbClr val="4C9BDB"/>
                </a:solidFill>
                <a:effectLst/>
                <a:ea typeface="Gungsuh" panose="02030600000101010101" pitchFamily="18" charset="-127"/>
              </a:rPr>
              <a:t>TgN</a:t>
            </a:r>
            <a:r>
              <a:rPr lang="en-US" sz="2000" dirty="0">
                <a:solidFill>
                  <a:srgbClr val="4C9BDB"/>
                </a:solidFill>
                <a:ea typeface="SimSun" panose="02010600030101010101" pitchFamily="2" charset="-122"/>
              </a:rPr>
              <a:t>/</a:t>
            </a:r>
            <a:r>
              <a:rPr lang="en-US" sz="2000" dirty="0" err="1">
                <a:solidFill>
                  <a:srgbClr val="4C9BDB"/>
                </a:solidFill>
                <a:effectLst/>
                <a:ea typeface="SimSun" panose="02010600030101010101" pitchFamily="2" charset="-122"/>
              </a:rPr>
              <a:t>yr</a:t>
            </a:r>
            <a:r>
              <a:rPr lang="en-US" sz="2000" dirty="0">
                <a:solidFill>
                  <a:srgbClr val="4C9BDB"/>
                </a:solidFill>
                <a:effectLst/>
                <a:ea typeface="SimSun" panose="02010600030101010101" pitchFamily="2" charset="-122"/>
              </a:rPr>
              <a:t> </a:t>
            </a:r>
            <a:endParaRPr lang="en-US" sz="2000" dirty="0">
              <a:solidFill>
                <a:srgbClr val="4C9BDB"/>
              </a:solidFill>
            </a:endParaRPr>
          </a:p>
        </p:txBody>
      </p:sp>
      <p:grpSp>
        <p:nvGrpSpPr>
          <p:cNvPr id="4" name="Group 3">
            <a:extLst>
              <a:ext uri="{FF2B5EF4-FFF2-40B4-BE49-F238E27FC236}">
                <a16:creationId xmlns:a16="http://schemas.microsoft.com/office/drawing/2014/main" id="{A818C987-2D29-6746-9731-91DB795C0401}"/>
              </a:ext>
            </a:extLst>
          </p:cNvPr>
          <p:cNvGrpSpPr/>
          <p:nvPr/>
        </p:nvGrpSpPr>
        <p:grpSpPr>
          <a:xfrm>
            <a:off x="2630574" y="1541616"/>
            <a:ext cx="6771965" cy="5077523"/>
            <a:chOff x="2630574" y="1541616"/>
            <a:chExt cx="6771965" cy="5077523"/>
          </a:xfrm>
        </p:grpSpPr>
        <p:pic>
          <p:nvPicPr>
            <p:cNvPr id="5" name="Picture 4">
              <a:extLst>
                <a:ext uri="{FF2B5EF4-FFF2-40B4-BE49-F238E27FC236}">
                  <a16:creationId xmlns:a16="http://schemas.microsoft.com/office/drawing/2014/main" id="{F8F9A7DE-3AB7-447A-9F03-6885A0F0A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574" y="1541616"/>
              <a:ext cx="6771965" cy="5077523"/>
            </a:xfrm>
            <a:prstGeom prst="rect">
              <a:avLst/>
            </a:prstGeom>
          </p:spPr>
        </p:pic>
        <p:sp>
          <p:nvSpPr>
            <p:cNvPr id="6" name="TextBox 5">
              <a:extLst>
                <a:ext uri="{FF2B5EF4-FFF2-40B4-BE49-F238E27FC236}">
                  <a16:creationId xmlns:a16="http://schemas.microsoft.com/office/drawing/2014/main" id="{72792795-81B2-834E-9996-4DC41360D021}"/>
                </a:ext>
              </a:extLst>
            </p:cNvPr>
            <p:cNvSpPr txBox="1"/>
            <p:nvPr/>
          </p:nvSpPr>
          <p:spPr>
            <a:xfrm>
              <a:off x="6850070" y="5450219"/>
              <a:ext cx="1991251" cy="261610"/>
            </a:xfrm>
            <a:prstGeom prst="rect">
              <a:avLst/>
            </a:prstGeom>
            <a:noFill/>
          </p:spPr>
          <p:txBody>
            <a:bodyPr wrap="none" rtlCol="0">
              <a:spAutoFit/>
            </a:bodyPr>
            <a:lstStyle/>
            <a:p>
              <a:r>
                <a:rPr lang="en-US" sz="1100" dirty="0">
                  <a:solidFill>
                    <a:schemeClr val="tx1">
                      <a:lumMod val="50000"/>
                      <a:lumOff val="50000"/>
                    </a:schemeClr>
                  </a:solidFill>
                </a:rPr>
                <a:t>Source: Tian et al. 2020, Nature</a:t>
              </a:r>
            </a:p>
          </p:txBody>
        </p:sp>
      </p:grpSp>
      <p:grpSp>
        <p:nvGrpSpPr>
          <p:cNvPr id="7" name="Group 6">
            <a:extLst>
              <a:ext uri="{FF2B5EF4-FFF2-40B4-BE49-F238E27FC236}">
                <a16:creationId xmlns:a16="http://schemas.microsoft.com/office/drawing/2014/main" id="{08E4FCC5-3AE0-5740-8F28-F69A47AE3630}"/>
              </a:ext>
            </a:extLst>
          </p:cNvPr>
          <p:cNvGrpSpPr/>
          <p:nvPr/>
        </p:nvGrpSpPr>
        <p:grpSpPr>
          <a:xfrm>
            <a:off x="2782974" y="1594863"/>
            <a:ext cx="6771965" cy="5077523"/>
            <a:chOff x="2630574" y="1541616"/>
            <a:chExt cx="6771965" cy="5077523"/>
          </a:xfrm>
        </p:grpSpPr>
        <p:pic>
          <p:nvPicPr>
            <p:cNvPr id="8" name="Picture 7">
              <a:extLst>
                <a:ext uri="{FF2B5EF4-FFF2-40B4-BE49-F238E27FC236}">
                  <a16:creationId xmlns:a16="http://schemas.microsoft.com/office/drawing/2014/main" id="{29AE2EBC-D461-394E-8BB1-76004CC85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574" y="1541616"/>
              <a:ext cx="6771965" cy="5077523"/>
            </a:xfrm>
            <a:prstGeom prst="rect">
              <a:avLst/>
            </a:prstGeom>
          </p:spPr>
        </p:pic>
        <p:sp>
          <p:nvSpPr>
            <p:cNvPr id="9" name="TextBox 8">
              <a:extLst>
                <a:ext uri="{FF2B5EF4-FFF2-40B4-BE49-F238E27FC236}">
                  <a16:creationId xmlns:a16="http://schemas.microsoft.com/office/drawing/2014/main" id="{8B8ED89B-0A3F-294C-B1B5-CC46137E46D6}"/>
                </a:ext>
              </a:extLst>
            </p:cNvPr>
            <p:cNvSpPr txBox="1"/>
            <p:nvPr/>
          </p:nvSpPr>
          <p:spPr>
            <a:xfrm>
              <a:off x="6850070" y="5450219"/>
              <a:ext cx="1991251" cy="261610"/>
            </a:xfrm>
            <a:prstGeom prst="rect">
              <a:avLst/>
            </a:prstGeom>
            <a:noFill/>
          </p:spPr>
          <p:txBody>
            <a:bodyPr wrap="none" rtlCol="0">
              <a:spAutoFit/>
            </a:bodyPr>
            <a:lstStyle/>
            <a:p>
              <a:r>
                <a:rPr lang="en-US" sz="1100" dirty="0">
                  <a:solidFill>
                    <a:schemeClr val="tx1">
                      <a:lumMod val="50000"/>
                      <a:lumOff val="50000"/>
                    </a:schemeClr>
                  </a:solidFill>
                </a:rPr>
                <a:t>Source: Tian et al. 2020, Nature</a:t>
              </a:r>
            </a:p>
          </p:txBody>
        </p:sp>
      </p:grpSp>
    </p:spTree>
    <p:extLst>
      <p:ext uri="{BB962C8B-B14F-4D97-AF65-F5344CB8AC3E}">
        <p14:creationId xmlns:p14="http://schemas.microsoft.com/office/powerpoint/2010/main" val="124830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tLang="en-US" dirty="0"/>
              <a:t>S</a:t>
            </a:r>
            <a:r>
              <a:rPr lang="en-GB" altLang="en-US" dirty="0"/>
              <a:t>hared Socioeconomic Pathways (SSPs)</a:t>
            </a:r>
            <a:endParaRPr lang="en-GB" altLang="en-US" noProof="0" dirty="0">
              <a:ea typeface="ＭＳ Ｐゴシック" pitchFamily="34" charset="-128"/>
            </a:endParaRPr>
          </a:p>
        </p:txBody>
      </p:sp>
      <p:sp>
        <p:nvSpPr>
          <p:cNvPr id="3" name="Text Placeholder 2"/>
          <p:cNvSpPr>
            <a:spLocks noGrp="1"/>
          </p:cNvSpPr>
          <p:nvPr>
            <p:ph type="body" sz="quarter" idx="10"/>
          </p:nvPr>
        </p:nvSpPr>
        <p:spPr>
          <a:xfrm>
            <a:off x="130261" y="823852"/>
            <a:ext cx="11944513" cy="869865"/>
          </a:xfrm>
        </p:spPr>
        <p:txBody>
          <a:bodyPr>
            <a:normAutofit lnSpcReduction="10000"/>
          </a:bodyPr>
          <a:lstStyle/>
          <a:p>
            <a:pPr>
              <a:lnSpc>
                <a:spcPct val="90000"/>
              </a:lnSpc>
            </a:pPr>
            <a:r>
              <a:rPr lang="en-GB" altLang="en-US" dirty="0">
                <a:ea typeface="ＭＳ Ｐゴシック" pitchFamily="34" charset="-128"/>
              </a:rPr>
              <a:t>The SSPs lead to a broad range in baselines (grey), with more aggressive mitigation leading to lower temperature outcomes.</a:t>
            </a:r>
            <a:br>
              <a:rPr lang="en-GB" altLang="en-US" dirty="0">
                <a:ea typeface="ＭＳ Ｐゴシック" pitchFamily="34" charset="-128"/>
              </a:rPr>
            </a:br>
            <a:r>
              <a:rPr lang="en-GB" altLang="en-US" dirty="0">
                <a:ea typeface="ＭＳ Ｐゴシック" pitchFamily="34" charset="-128"/>
              </a:rPr>
              <a:t>The bold lines are scenarios that will be analysed in CMIP6 and the results assessed in the IPCC AR6 process. </a:t>
            </a:r>
          </a:p>
          <a:p>
            <a:pPr>
              <a:lnSpc>
                <a:spcPct val="90000"/>
              </a:lnSpc>
            </a:pPr>
            <a:r>
              <a:rPr lang="en-GB" altLang="en-US" dirty="0">
                <a:ea typeface="ＭＳ Ｐゴシック" pitchFamily="34" charset="-128"/>
              </a:rPr>
              <a:t>The bold black and dashed blue and yellow lines are the estimated actual emissions</a:t>
            </a:r>
          </a:p>
        </p:txBody>
      </p:sp>
      <p:sp>
        <p:nvSpPr>
          <p:cNvPr id="6" name="Text Placeholder 4">
            <a:extLst>
              <a:ext uri="{FF2B5EF4-FFF2-40B4-BE49-F238E27FC236}">
                <a16:creationId xmlns:a16="http://schemas.microsoft.com/office/drawing/2014/main" id="{11BA6B59-3CA6-4CFA-9BB3-F1DCC3321AA9}"/>
              </a:ext>
            </a:extLst>
          </p:cNvPr>
          <p:cNvSpPr txBox="1">
            <a:spLocks/>
          </p:cNvSpPr>
          <p:nvPr/>
        </p:nvSpPr>
        <p:spPr>
          <a:xfrm>
            <a:off x="130262" y="6093296"/>
            <a:ext cx="11944512" cy="764704"/>
          </a:xfrm>
          <a:prstGeom prst="rect">
            <a:avLst/>
          </a:prstGeom>
        </p:spPr>
        <p:txBody>
          <a:bodyPr vert="horz" lIns="0" tIns="45720" rIns="0" bIns="45720" rtlCol="0" anchor="b" anchorCtr="0">
            <a:normAutofit/>
          </a:bodyPr>
          <a:lstStyle>
            <a:lvl1pPr marL="0" indent="0" algn="ctr" defTabSz="457200" rtl="0" eaLnBrk="1" latinLnBrk="0" hangingPunct="1">
              <a:spcBef>
                <a:spcPct val="20000"/>
              </a:spcBef>
              <a:buFont typeface="Arial"/>
              <a:buNone/>
              <a:defRPr sz="14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en-US" dirty="0">
                <a:ea typeface="ＭＳ Ｐゴシック" pitchFamily="34" charset="-128"/>
              </a:rPr>
              <a:t>This set of quantified SSPs are based on the output of six Integrated Assessment Models (AIM/CGE, GCAM, IMAGE, MESSAGE, REMIND, WITCH).</a:t>
            </a:r>
            <a:br>
              <a:rPr lang="en-GB" altLang="en-US" dirty="0">
                <a:ea typeface="ＭＳ Ｐゴシック" pitchFamily="34" charset="-128"/>
              </a:rPr>
            </a:br>
            <a:r>
              <a:rPr lang="en-GB" altLang="en-US" dirty="0">
                <a:ea typeface="ＭＳ Ｐゴシック" pitchFamily="34" charset="-128"/>
              </a:rPr>
              <a:t>Model and Data Sources: </a:t>
            </a:r>
            <a:r>
              <a:rPr lang="en-GB" altLang="en-US" dirty="0">
                <a:ea typeface="ＭＳ Ｐゴシック" pitchFamily="34" charset="-128"/>
                <a:hlinkClick r:id="rId3"/>
              </a:rPr>
              <a:t>Riahi et al. 2016</a:t>
            </a:r>
            <a:r>
              <a:rPr lang="en-GB" altLang="en-US" dirty="0">
                <a:ea typeface="ＭＳ Ｐゴシック" pitchFamily="34" charset="-128"/>
              </a:rPr>
              <a:t>; </a:t>
            </a:r>
            <a:r>
              <a:rPr lang="en-GB" altLang="en-US" dirty="0">
                <a:ea typeface="ＭＳ Ｐゴシック" pitchFamily="34" charset="-128"/>
                <a:hlinkClick r:id="rId4"/>
              </a:rPr>
              <a:t>Rogelj et al. 2018</a:t>
            </a:r>
            <a:r>
              <a:rPr lang="en-GB" altLang="en-US" dirty="0">
                <a:ea typeface="ＭＳ Ｐゴシック" pitchFamily="34" charset="-128"/>
              </a:rPr>
              <a:t>; </a:t>
            </a:r>
            <a:r>
              <a:rPr lang="en-GB" altLang="en-US" dirty="0">
                <a:ea typeface="ＭＳ Ｐゴシック" pitchFamily="34" charset="-128"/>
                <a:hlinkClick r:id="rId5"/>
              </a:rPr>
              <a:t>IIASA SSP Database</a:t>
            </a:r>
            <a:r>
              <a:rPr lang="en-GB" altLang="en-US" dirty="0">
                <a:ea typeface="ＭＳ Ｐゴシック" pitchFamily="34" charset="-128"/>
              </a:rPr>
              <a:t>; </a:t>
            </a:r>
            <a:r>
              <a:rPr lang="en-GB" altLang="en-US" dirty="0">
                <a:ea typeface="ＭＳ Ｐゴシック" pitchFamily="34" charset="-128"/>
                <a:hlinkClick r:id="rId6"/>
              </a:rPr>
              <a:t>IAMC</a:t>
            </a:r>
            <a:r>
              <a:rPr lang="en-GB" altLang="en-US" dirty="0">
                <a:ea typeface="ＭＳ Ｐゴシック" pitchFamily="34" charset="-128"/>
              </a:rPr>
              <a:t>; </a:t>
            </a:r>
            <a:r>
              <a:rPr lang="en-GB" altLang="en-US" dirty="0">
                <a:ea typeface="ＭＳ Ｐゴシック" pitchFamily="34" charset="-128"/>
                <a:hlinkClick r:id="rId7"/>
              </a:rPr>
              <a:t>Global Carbon Budget 2019</a:t>
            </a:r>
            <a:endParaRPr lang="en-GB" altLang="en-US" dirty="0">
              <a:ea typeface="ＭＳ Ｐゴシック" pitchFamily="34" charset="-128"/>
            </a:endParaRPr>
          </a:p>
        </p:txBody>
      </p:sp>
      <p:grpSp>
        <p:nvGrpSpPr>
          <p:cNvPr id="10" name="Group 9">
            <a:extLst>
              <a:ext uri="{FF2B5EF4-FFF2-40B4-BE49-F238E27FC236}">
                <a16:creationId xmlns:a16="http://schemas.microsoft.com/office/drawing/2014/main" id="{7E8B3835-8E5D-C946-B2AC-4D79FD0FA411}"/>
              </a:ext>
            </a:extLst>
          </p:cNvPr>
          <p:cNvGrpSpPr/>
          <p:nvPr/>
        </p:nvGrpSpPr>
        <p:grpSpPr>
          <a:xfrm>
            <a:off x="1862319" y="1585067"/>
            <a:ext cx="8467361" cy="4764033"/>
            <a:chOff x="1862319" y="1585067"/>
            <a:chExt cx="8467361" cy="4764033"/>
          </a:xfrm>
        </p:grpSpPr>
        <p:pic>
          <p:nvPicPr>
            <p:cNvPr id="4" name="Picture 3" descr="A screenshot of a map&#10;&#10;Description automatically generated">
              <a:extLst>
                <a:ext uri="{FF2B5EF4-FFF2-40B4-BE49-F238E27FC236}">
                  <a16:creationId xmlns:a16="http://schemas.microsoft.com/office/drawing/2014/main" id="{D008FB3F-422A-4A85-9F08-0F435D0290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2319" y="1585067"/>
              <a:ext cx="8467361" cy="4764033"/>
            </a:xfrm>
            <a:prstGeom prst="rect">
              <a:avLst/>
            </a:prstGeom>
          </p:spPr>
        </p:pic>
        <p:grpSp>
          <p:nvGrpSpPr>
            <p:cNvPr id="9" name="Group 8">
              <a:extLst>
                <a:ext uri="{FF2B5EF4-FFF2-40B4-BE49-F238E27FC236}">
                  <a16:creationId xmlns:a16="http://schemas.microsoft.com/office/drawing/2014/main" id="{F4C1526B-B625-D045-8E06-C3E1607EAE04}"/>
                </a:ext>
              </a:extLst>
            </p:cNvPr>
            <p:cNvGrpSpPr/>
            <p:nvPr/>
          </p:nvGrpSpPr>
          <p:grpSpPr>
            <a:xfrm>
              <a:off x="6351348" y="1948168"/>
              <a:ext cx="1908516" cy="536373"/>
              <a:chOff x="6351348" y="1948168"/>
              <a:chExt cx="1908516" cy="536373"/>
            </a:xfrm>
          </p:grpSpPr>
          <p:pic>
            <p:nvPicPr>
              <p:cNvPr id="5" name="Picture 4">
                <a:extLst>
                  <a:ext uri="{FF2B5EF4-FFF2-40B4-BE49-F238E27FC236}">
                    <a16:creationId xmlns:a16="http://schemas.microsoft.com/office/drawing/2014/main" id="{5466F0F9-4253-5849-AB5C-FBAD9FB134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6321" y="1965775"/>
                <a:ext cx="613543" cy="513842"/>
              </a:xfrm>
              <a:prstGeom prst="rect">
                <a:avLst/>
              </a:prstGeom>
            </p:spPr>
          </p:pic>
          <p:sp>
            <p:nvSpPr>
              <p:cNvPr id="7" name="TextBox 6">
                <a:extLst>
                  <a:ext uri="{FF2B5EF4-FFF2-40B4-BE49-F238E27FC236}">
                    <a16:creationId xmlns:a16="http://schemas.microsoft.com/office/drawing/2014/main" id="{E3C88787-1C5F-A64A-A585-A507B5BF0C9C}"/>
                  </a:ext>
                </a:extLst>
              </p:cNvPr>
              <p:cNvSpPr txBox="1"/>
              <p:nvPr/>
            </p:nvSpPr>
            <p:spPr>
              <a:xfrm>
                <a:off x="6351348" y="1948168"/>
                <a:ext cx="1419299" cy="276999"/>
              </a:xfrm>
              <a:prstGeom prst="rect">
                <a:avLst/>
              </a:prstGeom>
              <a:noFill/>
            </p:spPr>
            <p:txBody>
              <a:bodyPr wrap="none" rtlCol="0">
                <a:spAutoFit/>
              </a:bodyPr>
              <a:lstStyle/>
              <a:p>
                <a:r>
                  <a:rPr lang="en-US" sz="1150" dirty="0"/>
                  <a:t>Historical emissions</a:t>
                </a:r>
              </a:p>
            </p:txBody>
          </p:sp>
          <p:sp>
            <p:nvSpPr>
              <p:cNvPr id="8" name="Rectangle 7">
                <a:extLst>
                  <a:ext uri="{FF2B5EF4-FFF2-40B4-BE49-F238E27FC236}">
                    <a16:creationId xmlns:a16="http://schemas.microsoft.com/office/drawing/2014/main" id="{4B333751-07DC-9840-A660-D27F9BEDFD84}"/>
                  </a:ext>
                </a:extLst>
              </p:cNvPr>
              <p:cNvSpPr/>
              <p:nvPr/>
            </p:nvSpPr>
            <p:spPr>
              <a:xfrm>
                <a:off x="8142757" y="2302169"/>
                <a:ext cx="71517" cy="182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0685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0822BE-70D7-41A3-9590-E00BA01D86AF}"/>
              </a:ext>
            </a:extLst>
          </p:cNvPr>
          <p:cNvPicPr>
            <a:picLocks noChangeAspect="1"/>
          </p:cNvPicPr>
          <p:nvPr/>
        </p:nvPicPr>
        <p:blipFill rotWithShape="1">
          <a:blip r:embed="rId2">
            <a:extLst>
              <a:ext uri="{28A0092B-C50C-407E-A947-70E740481C1C}">
                <a14:useLocalDpi xmlns:a14="http://schemas.microsoft.com/office/drawing/2010/main" val="0"/>
              </a:ext>
            </a:extLst>
          </a:blip>
          <a:srcRect b="8243"/>
          <a:stretch/>
        </p:blipFill>
        <p:spPr>
          <a:xfrm>
            <a:off x="2549901" y="1435011"/>
            <a:ext cx="7092197" cy="5422989"/>
          </a:xfrm>
          <a:prstGeom prst="rect">
            <a:avLst/>
          </a:prstGeom>
        </p:spPr>
      </p:pic>
      <p:sp>
        <p:nvSpPr>
          <p:cNvPr id="2" name="Title 1">
            <a:extLst>
              <a:ext uri="{FF2B5EF4-FFF2-40B4-BE49-F238E27FC236}">
                <a16:creationId xmlns:a16="http://schemas.microsoft.com/office/drawing/2014/main" id="{9B847C61-26A5-407A-BCB3-2BD78E20D967}"/>
              </a:ext>
            </a:extLst>
          </p:cNvPr>
          <p:cNvSpPr>
            <a:spLocks noGrp="1"/>
          </p:cNvSpPr>
          <p:nvPr>
            <p:ph type="title"/>
          </p:nvPr>
        </p:nvSpPr>
        <p:spPr/>
        <p:txBody>
          <a:bodyPr/>
          <a:lstStyle/>
          <a:p>
            <a:r>
              <a:rPr lang="en-US" dirty="0"/>
              <a:t>Global N</a:t>
            </a:r>
            <a:r>
              <a:rPr lang="en-US" baseline="-25000" dirty="0"/>
              <a:t>2</a:t>
            </a:r>
            <a:r>
              <a:rPr lang="en-US" dirty="0"/>
              <a:t>O sources and sinks in the past four decades</a:t>
            </a:r>
          </a:p>
        </p:txBody>
      </p:sp>
      <p:sp>
        <p:nvSpPr>
          <p:cNvPr id="4" name="TextBox 3">
            <a:extLst>
              <a:ext uri="{FF2B5EF4-FFF2-40B4-BE49-F238E27FC236}">
                <a16:creationId xmlns:a16="http://schemas.microsoft.com/office/drawing/2014/main" id="{893316AD-81E4-4C82-B79C-DC33ACE0DE55}"/>
              </a:ext>
            </a:extLst>
          </p:cNvPr>
          <p:cNvSpPr txBox="1"/>
          <p:nvPr/>
        </p:nvSpPr>
        <p:spPr>
          <a:xfrm>
            <a:off x="1237406" y="787395"/>
            <a:ext cx="9717188" cy="923330"/>
          </a:xfrm>
          <a:prstGeom prst="rect">
            <a:avLst/>
          </a:prstGeom>
          <a:noFill/>
        </p:spPr>
        <p:txBody>
          <a:bodyPr wrap="square" rtlCol="0">
            <a:spAutoFit/>
          </a:bodyPr>
          <a:lstStyle/>
          <a:p>
            <a:pPr algn="ctr"/>
            <a:r>
              <a:rPr lang="en-US" dirty="0">
                <a:solidFill>
                  <a:srgbClr val="4C9BDB"/>
                </a:solidFill>
              </a:rPr>
              <a:t>The budget includes </a:t>
            </a:r>
            <a:r>
              <a:rPr lang="en-US" b="1" dirty="0">
                <a:solidFill>
                  <a:srgbClr val="4C9BDB"/>
                </a:solidFill>
              </a:rPr>
              <a:t>21</a:t>
            </a:r>
            <a:r>
              <a:rPr lang="en-US" dirty="0">
                <a:solidFill>
                  <a:srgbClr val="4C9BDB"/>
                </a:solidFill>
              </a:rPr>
              <a:t> natural and anthropogenic source categories. Global N</a:t>
            </a:r>
            <a:r>
              <a:rPr lang="en-US" baseline="-25000" dirty="0">
                <a:solidFill>
                  <a:srgbClr val="4C9BDB"/>
                </a:solidFill>
              </a:rPr>
              <a:t>2</a:t>
            </a:r>
            <a:r>
              <a:rPr lang="en-US" dirty="0">
                <a:solidFill>
                  <a:srgbClr val="4C9BDB"/>
                </a:solidFill>
              </a:rPr>
              <a:t>O emissions have increased significantly since the 1980s, driven primarily by anthropogenic sources. </a:t>
            </a:r>
          </a:p>
          <a:p>
            <a:endParaRPr lang="en-US" dirty="0">
              <a:solidFill>
                <a:srgbClr val="4C9BDB"/>
              </a:solidFill>
            </a:endParaRPr>
          </a:p>
        </p:txBody>
      </p:sp>
    </p:spTree>
    <p:extLst>
      <p:ext uri="{BB962C8B-B14F-4D97-AF65-F5344CB8AC3E}">
        <p14:creationId xmlns:p14="http://schemas.microsoft.com/office/powerpoint/2010/main" val="118854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E450-28EF-794A-9E54-EFEAE863BA8F}"/>
              </a:ext>
            </a:extLst>
          </p:cNvPr>
          <p:cNvSpPr>
            <a:spLocks noGrp="1"/>
          </p:cNvSpPr>
          <p:nvPr>
            <p:ph type="title"/>
          </p:nvPr>
        </p:nvSpPr>
        <p:spPr/>
        <p:txBody>
          <a:bodyPr/>
          <a:lstStyle/>
          <a:p>
            <a:r>
              <a:rPr lang="en-GB" dirty="0"/>
              <a:t>Global N</a:t>
            </a:r>
            <a:r>
              <a:rPr lang="en-GB" baseline="-25000" dirty="0"/>
              <a:t>2</a:t>
            </a:r>
            <a:r>
              <a:rPr lang="en-GB" dirty="0"/>
              <a:t>O Budget (complete)</a:t>
            </a:r>
          </a:p>
        </p:txBody>
      </p:sp>
      <p:pic>
        <p:nvPicPr>
          <p:cNvPr id="3" name="Picture 2">
            <a:extLst>
              <a:ext uri="{FF2B5EF4-FFF2-40B4-BE49-F238E27FC236}">
                <a16:creationId xmlns:a16="http://schemas.microsoft.com/office/drawing/2014/main" id="{F8EB3C50-E269-BF48-A0EF-EDC0FC384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531" y="1085845"/>
            <a:ext cx="8450938" cy="5525508"/>
          </a:xfrm>
          <a:prstGeom prst="rect">
            <a:avLst/>
          </a:prstGeom>
        </p:spPr>
      </p:pic>
      <p:sp>
        <p:nvSpPr>
          <p:cNvPr id="4" name="TextBox 3">
            <a:extLst>
              <a:ext uri="{FF2B5EF4-FFF2-40B4-BE49-F238E27FC236}">
                <a16:creationId xmlns:a16="http://schemas.microsoft.com/office/drawing/2014/main" id="{FBCBE0A1-BEDE-DC48-82C5-85D68C3B682B}"/>
              </a:ext>
            </a:extLst>
          </p:cNvPr>
          <p:cNvSpPr txBox="1"/>
          <p:nvPr/>
        </p:nvSpPr>
        <p:spPr>
          <a:xfrm rot="16200000">
            <a:off x="765886" y="5566738"/>
            <a:ext cx="1991251" cy="261610"/>
          </a:xfrm>
          <a:prstGeom prst="rect">
            <a:avLst/>
          </a:prstGeom>
          <a:noFill/>
        </p:spPr>
        <p:txBody>
          <a:bodyPr wrap="none" rtlCol="0">
            <a:spAutoFit/>
          </a:bodyPr>
          <a:lstStyle/>
          <a:p>
            <a:r>
              <a:rPr lang="en-US" sz="1100" dirty="0">
                <a:solidFill>
                  <a:schemeClr val="tx1">
                    <a:lumMod val="50000"/>
                    <a:lumOff val="50000"/>
                  </a:schemeClr>
                </a:solidFill>
              </a:rPr>
              <a:t>Source: Tian et al. 2020, Nature</a:t>
            </a:r>
          </a:p>
        </p:txBody>
      </p:sp>
    </p:spTree>
    <p:extLst>
      <p:ext uri="{BB962C8B-B14F-4D97-AF65-F5344CB8AC3E}">
        <p14:creationId xmlns:p14="http://schemas.microsoft.com/office/powerpoint/2010/main" val="283603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8758-981F-094E-8EE6-777C5A6E7D16}"/>
              </a:ext>
            </a:extLst>
          </p:cNvPr>
          <p:cNvSpPr>
            <a:spLocks noGrp="1"/>
          </p:cNvSpPr>
          <p:nvPr>
            <p:ph type="title"/>
          </p:nvPr>
        </p:nvSpPr>
        <p:spPr/>
        <p:txBody>
          <a:bodyPr/>
          <a:lstStyle/>
          <a:p>
            <a:r>
              <a:rPr lang="en-GB" dirty="0"/>
              <a:t>Methodology overview</a:t>
            </a:r>
          </a:p>
        </p:txBody>
      </p:sp>
      <p:sp>
        <p:nvSpPr>
          <p:cNvPr id="3" name="TextBox 2">
            <a:extLst>
              <a:ext uri="{FF2B5EF4-FFF2-40B4-BE49-F238E27FC236}">
                <a16:creationId xmlns:a16="http://schemas.microsoft.com/office/drawing/2014/main" id="{A94BC407-1F7C-214B-918F-AA2DA6543ECD}"/>
              </a:ext>
            </a:extLst>
          </p:cNvPr>
          <p:cNvSpPr txBox="1"/>
          <p:nvPr/>
        </p:nvSpPr>
        <p:spPr>
          <a:xfrm>
            <a:off x="359923" y="1155456"/>
            <a:ext cx="11225720" cy="5078313"/>
          </a:xfrm>
          <a:prstGeom prst="rect">
            <a:avLst/>
          </a:prstGeom>
          <a:noFill/>
        </p:spPr>
        <p:txBody>
          <a:bodyPr wrap="square" rtlCol="0">
            <a:spAutoFit/>
          </a:bodyPr>
          <a:lstStyle/>
          <a:p>
            <a:pPr marL="285750" indent="-285750">
              <a:buFont typeface="Wingdings" charset="2"/>
              <a:buChar char="ü"/>
            </a:pPr>
            <a:r>
              <a:rPr lang="en-US" dirty="0">
                <a:solidFill>
                  <a:srgbClr val="4C9BDB"/>
                </a:solidFill>
              </a:rPr>
              <a:t>The global N</a:t>
            </a:r>
            <a:r>
              <a:rPr lang="en-US" baseline="-25000" dirty="0">
                <a:solidFill>
                  <a:srgbClr val="4C9BDB"/>
                </a:solidFill>
              </a:rPr>
              <a:t>2</a:t>
            </a:r>
            <a:r>
              <a:rPr lang="en-US" dirty="0">
                <a:solidFill>
                  <a:srgbClr val="4C9BDB"/>
                </a:solidFill>
              </a:rPr>
              <a:t>O budget is synthesized from 43 independent estimates, including emission inventories, process-based and empirical models (so-called “bottom-up” estimates) and atmospheric measurements and modeling (so-called “top-down” estimates).</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US" dirty="0">
                <a:solidFill>
                  <a:srgbClr val="4C9BDB"/>
                </a:solidFill>
              </a:rPr>
              <a:t>Process-based models were used for estimates of emissions from agriculture and land-use change, as well as natural emissions from soils, inland waters, and ocean.</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US" dirty="0">
                <a:solidFill>
                  <a:srgbClr val="4C9BDB"/>
                </a:solidFill>
              </a:rPr>
              <a:t>Process-based models were used to determine the interactions between nitrogen additions and climate and derived a positive N</a:t>
            </a:r>
            <a:r>
              <a:rPr lang="en-US" baseline="-25000" dirty="0">
                <a:solidFill>
                  <a:srgbClr val="4C9BDB"/>
                </a:solidFill>
              </a:rPr>
              <a:t>2</a:t>
            </a:r>
            <a:r>
              <a:rPr lang="en-US" dirty="0">
                <a:solidFill>
                  <a:srgbClr val="4C9BDB"/>
                </a:solidFill>
              </a:rPr>
              <a:t>O-climate feedback.</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US" dirty="0">
                <a:solidFill>
                  <a:srgbClr val="4C9BDB"/>
                </a:solidFill>
              </a:rPr>
              <a:t>Empirical models were used for estimates of emissions from agriculture, waste, fossil fuel combustion, industry, biomass burning and aqua-culture.</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US" dirty="0">
                <a:solidFill>
                  <a:srgbClr val="4C9BDB"/>
                </a:solidFill>
              </a:rPr>
              <a:t>Measurements of atmospheric N</a:t>
            </a:r>
            <a:r>
              <a:rPr lang="en-US" baseline="-25000" dirty="0">
                <a:solidFill>
                  <a:srgbClr val="4C9BDB"/>
                </a:solidFill>
              </a:rPr>
              <a:t>2</a:t>
            </a:r>
            <a:r>
              <a:rPr lang="en-US" dirty="0">
                <a:solidFill>
                  <a:srgbClr val="4C9BDB"/>
                </a:solidFill>
              </a:rPr>
              <a:t>O were used in statistical models to optimize independent emissions estimates (the so-called “atmospheric inversion” approach). This approach estimates the sum of N</a:t>
            </a:r>
            <a:r>
              <a:rPr lang="en-US" baseline="-25000" dirty="0">
                <a:solidFill>
                  <a:srgbClr val="4C9BDB"/>
                </a:solidFill>
              </a:rPr>
              <a:t>2</a:t>
            </a:r>
            <a:r>
              <a:rPr lang="en-US" dirty="0">
                <a:solidFill>
                  <a:srgbClr val="4C9BDB"/>
                </a:solidFill>
              </a:rPr>
              <a:t>O sources over land and ocean.</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US" dirty="0">
                <a:solidFill>
                  <a:srgbClr val="4C9BDB"/>
                </a:solidFill>
              </a:rPr>
              <a:t>Atmospheric chemistry transport models were used to estimate the stratospheric sink of N</a:t>
            </a:r>
            <a:r>
              <a:rPr lang="en-US" baseline="-25000" dirty="0">
                <a:solidFill>
                  <a:srgbClr val="4C9BDB"/>
                </a:solidFill>
              </a:rPr>
              <a:t>2</a:t>
            </a:r>
            <a:r>
              <a:rPr lang="en-US" dirty="0">
                <a:solidFill>
                  <a:srgbClr val="4C9BDB"/>
                </a:solidFill>
              </a:rPr>
              <a:t>O</a:t>
            </a:r>
          </a:p>
        </p:txBody>
      </p:sp>
    </p:spTree>
    <p:extLst>
      <p:ext uri="{BB962C8B-B14F-4D97-AF65-F5344CB8AC3E}">
        <p14:creationId xmlns:p14="http://schemas.microsoft.com/office/powerpoint/2010/main" val="264121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923" y="943584"/>
            <a:ext cx="11225720" cy="5632311"/>
          </a:xfrm>
          <a:prstGeom prst="rect">
            <a:avLst/>
          </a:prstGeom>
          <a:noFill/>
        </p:spPr>
        <p:txBody>
          <a:bodyPr wrap="square" rtlCol="0">
            <a:spAutoFit/>
          </a:bodyPr>
          <a:lstStyle/>
          <a:p>
            <a:pPr marL="285750" indent="-285750">
              <a:buFont typeface="Wingdings" charset="2"/>
              <a:buChar char="ü"/>
            </a:pPr>
            <a:r>
              <a:rPr lang="en-US" dirty="0">
                <a:solidFill>
                  <a:srgbClr val="4C9BDB"/>
                </a:solidFill>
              </a:rPr>
              <a:t>Current data analysis and synthesis of long-term N</a:t>
            </a:r>
            <a:r>
              <a:rPr lang="en-US" baseline="-25000" dirty="0">
                <a:solidFill>
                  <a:srgbClr val="4C9BDB"/>
                </a:solidFill>
              </a:rPr>
              <a:t>2</a:t>
            </a:r>
            <a:r>
              <a:rPr lang="en-US" dirty="0">
                <a:solidFill>
                  <a:srgbClr val="4C9BDB"/>
                </a:solidFill>
              </a:rPr>
              <a:t>O fluxes are based on a wide variety of top-down and bottom-up approaches. </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US" dirty="0">
                <a:solidFill>
                  <a:srgbClr val="4C9BDB"/>
                </a:solidFill>
              </a:rPr>
              <a:t>Top-down approaches provide a range of estimates, due to systematic errors in the modelled atmospheric transport and stratospheric loss of N</a:t>
            </a:r>
            <a:r>
              <a:rPr lang="en-US" baseline="-25000" dirty="0">
                <a:solidFill>
                  <a:srgbClr val="4C9BDB"/>
                </a:solidFill>
              </a:rPr>
              <a:t>2</a:t>
            </a:r>
            <a:r>
              <a:rPr lang="en-US" dirty="0">
                <a:solidFill>
                  <a:srgbClr val="4C9BDB"/>
                </a:solidFill>
              </a:rPr>
              <a:t>O, as well as large uncertainty in prior ocean flux estimates. </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US" dirty="0">
                <a:solidFill>
                  <a:srgbClr val="4C9BDB"/>
                </a:solidFill>
              </a:rPr>
              <a:t>Bottom-up approaches are subject to large uncertainties in various sources from land and oceans. For process-based land and ocean models, the uncertainty is associated with differences in model configuration as well as process parameterization. </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US" dirty="0">
                <a:solidFill>
                  <a:srgbClr val="4C9BDB"/>
                </a:solidFill>
              </a:rPr>
              <a:t>GHG inventories using default Emission Factors show large uncertainties at the global scale, especially for agricultural N</a:t>
            </a:r>
            <a:r>
              <a:rPr lang="en-US" baseline="-25000" dirty="0">
                <a:solidFill>
                  <a:srgbClr val="4C9BDB"/>
                </a:solidFill>
              </a:rPr>
              <a:t>2</a:t>
            </a:r>
            <a:r>
              <a:rPr lang="en-US" dirty="0">
                <a:solidFill>
                  <a:srgbClr val="4C9BDB"/>
                </a:solidFill>
              </a:rPr>
              <a:t>O emissions due to the spatial divergence in climate, management, and soil conditions. </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US" dirty="0">
                <a:solidFill>
                  <a:srgbClr val="4C9BDB"/>
                </a:solidFill>
              </a:rPr>
              <a:t>A large range of Emission Factors have been used to estimate aquaculture N</a:t>
            </a:r>
            <a:r>
              <a:rPr lang="en-US" baseline="-25000" dirty="0">
                <a:solidFill>
                  <a:srgbClr val="4C9BDB"/>
                </a:solidFill>
              </a:rPr>
              <a:t>2</a:t>
            </a:r>
            <a:r>
              <a:rPr lang="en-US" dirty="0">
                <a:solidFill>
                  <a:srgbClr val="4C9BDB"/>
                </a:solidFill>
              </a:rPr>
              <a:t>O emissions and long-term estimates of N flows in freshwater and marine aquaculture are scarce. </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US" dirty="0">
                <a:solidFill>
                  <a:srgbClr val="4C9BDB"/>
                </a:solidFill>
              </a:rPr>
              <a:t>Missing fluxes from permafrost thawing and the freeze-thaw. </a:t>
            </a:r>
          </a:p>
          <a:p>
            <a:pPr marL="285750" indent="-285750">
              <a:buFont typeface="Wingdings" charset="2"/>
              <a:buChar char="ü"/>
            </a:pPr>
            <a:endParaRPr lang="en-US" dirty="0">
              <a:solidFill>
                <a:srgbClr val="4C9BDB"/>
              </a:solidFill>
            </a:endParaRPr>
          </a:p>
          <a:p>
            <a:pPr marL="285750" indent="-285750">
              <a:buFont typeface="Wingdings" charset="2"/>
              <a:buChar char="ü"/>
            </a:pPr>
            <a:r>
              <a:rPr lang="en-GB" dirty="0">
                <a:solidFill>
                  <a:srgbClr val="4C9BDB"/>
                </a:solidFill>
              </a:rPr>
              <a:t>The relative proportion of ocean N</a:t>
            </a:r>
            <a:r>
              <a:rPr lang="en-GB" baseline="-25000" dirty="0">
                <a:solidFill>
                  <a:srgbClr val="4C9BDB"/>
                </a:solidFill>
              </a:rPr>
              <a:t>2</a:t>
            </a:r>
            <a:r>
              <a:rPr lang="en-GB" dirty="0">
                <a:solidFill>
                  <a:srgbClr val="4C9BDB"/>
                </a:solidFill>
              </a:rPr>
              <a:t>O from oxygen-minimum zones, </a:t>
            </a:r>
            <a:r>
              <a:rPr lang="en-GB" dirty="0" err="1">
                <a:solidFill>
                  <a:srgbClr val="4C9BDB"/>
                </a:solidFill>
              </a:rPr>
              <a:t>Oxic</a:t>
            </a:r>
            <a:r>
              <a:rPr lang="en-GB" dirty="0">
                <a:solidFill>
                  <a:srgbClr val="4C9BDB"/>
                </a:solidFill>
              </a:rPr>
              <a:t> versus sub-</a:t>
            </a:r>
            <a:r>
              <a:rPr lang="en-GB" dirty="0" err="1">
                <a:solidFill>
                  <a:srgbClr val="4C9BDB"/>
                </a:solidFill>
              </a:rPr>
              <a:t>oxic</a:t>
            </a:r>
            <a:r>
              <a:rPr lang="en-GB" dirty="0">
                <a:solidFill>
                  <a:srgbClr val="4C9BDB"/>
                </a:solidFill>
              </a:rPr>
              <a:t> ocean zones, is highly uncertain. </a:t>
            </a:r>
            <a:endParaRPr lang="en-US" dirty="0">
              <a:solidFill>
                <a:srgbClr val="4C9BDB"/>
              </a:solidFill>
            </a:endParaRPr>
          </a:p>
        </p:txBody>
      </p:sp>
      <p:sp>
        <p:nvSpPr>
          <p:cNvPr id="3" name="Title 2">
            <a:extLst>
              <a:ext uri="{FF2B5EF4-FFF2-40B4-BE49-F238E27FC236}">
                <a16:creationId xmlns:a16="http://schemas.microsoft.com/office/drawing/2014/main" id="{5F8A4A15-6E98-47DC-8A10-A905EB12F0F9}"/>
              </a:ext>
            </a:extLst>
          </p:cNvPr>
          <p:cNvSpPr>
            <a:spLocks noGrp="1"/>
          </p:cNvSpPr>
          <p:nvPr>
            <p:ph type="title"/>
          </p:nvPr>
        </p:nvSpPr>
        <p:spPr>
          <a:xfrm>
            <a:off x="1677143" y="178012"/>
            <a:ext cx="8215887" cy="506849"/>
          </a:xfrm>
        </p:spPr>
        <p:txBody>
          <a:bodyPr/>
          <a:lstStyle/>
          <a:p>
            <a:pPr algn="ctr"/>
            <a:r>
              <a:rPr lang="en-US" dirty="0"/>
              <a:t>Key uncertainties </a:t>
            </a:r>
          </a:p>
        </p:txBody>
      </p:sp>
    </p:spTree>
    <p:extLst>
      <p:ext uri="{BB962C8B-B14F-4D97-AF65-F5344CB8AC3E}">
        <p14:creationId xmlns:p14="http://schemas.microsoft.com/office/powerpoint/2010/main" val="25902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noProof="0" dirty="0"/>
              <a:t>Acknowledgements</a:t>
            </a:r>
          </a:p>
        </p:txBody>
      </p:sp>
      <p:sp>
        <p:nvSpPr>
          <p:cNvPr id="7" name="Text Placeholder 6"/>
          <p:cNvSpPr>
            <a:spLocks noGrp="1"/>
          </p:cNvSpPr>
          <p:nvPr>
            <p:ph type="body" sz="quarter" idx="4294967295"/>
          </p:nvPr>
        </p:nvSpPr>
        <p:spPr>
          <a:xfrm>
            <a:off x="1712912" y="1267654"/>
            <a:ext cx="8766175" cy="905225"/>
          </a:xfrm>
        </p:spPr>
        <p:txBody>
          <a:bodyPr>
            <a:normAutofit/>
          </a:bodyPr>
          <a:lstStyle/>
          <a:p>
            <a:pPr marL="0" indent="0" algn="ctr">
              <a:buNone/>
            </a:pPr>
            <a:r>
              <a:rPr lang="en-GB" sz="1800" noProof="0" dirty="0">
                <a:solidFill>
                  <a:srgbClr val="4C9BDB"/>
                </a:solidFill>
              </a:rPr>
              <a:t>The work presented here has been possible thanks to the enormous observational and modelling efforts of the institutions and networks below</a:t>
            </a:r>
          </a:p>
        </p:txBody>
      </p:sp>
      <p:sp>
        <p:nvSpPr>
          <p:cNvPr id="4" name="Rectangle 3"/>
          <p:cNvSpPr/>
          <p:nvPr/>
        </p:nvSpPr>
        <p:spPr>
          <a:xfrm>
            <a:off x="2073651" y="2297137"/>
            <a:ext cx="4176713" cy="2308324"/>
          </a:xfrm>
          <a:prstGeom prst="rect">
            <a:avLst/>
          </a:prstGeom>
        </p:spPr>
        <p:txBody>
          <a:bodyPr>
            <a:spAutoFit/>
          </a:bodyPr>
          <a:lstStyle/>
          <a:p>
            <a:pPr>
              <a:defRPr/>
            </a:pPr>
            <a:r>
              <a:rPr lang="en-US" sz="1600" b="1" dirty="0">
                <a:solidFill>
                  <a:srgbClr val="4C9BDB"/>
                </a:solidFill>
                <a:latin typeface="Calibri"/>
              </a:rPr>
              <a:t>Atmospheric N</a:t>
            </a:r>
            <a:r>
              <a:rPr lang="en-US" sz="1600" b="1" baseline="-25000" dirty="0">
                <a:solidFill>
                  <a:srgbClr val="4C9BDB"/>
                </a:solidFill>
                <a:latin typeface="Calibri"/>
              </a:rPr>
              <a:t>2</a:t>
            </a:r>
            <a:r>
              <a:rPr lang="en-US" sz="1600" b="1" dirty="0">
                <a:solidFill>
                  <a:srgbClr val="4C9BDB"/>
                </a:solidFill>
                <a:latin typeface="Calibri"/>
              </a:rPr>
              <a:t>O datasets </a:t>
            </a:r>
            <a:endParaRPr lang="en-AU" sz="1600" dirty="0">
              <a:solidFill>
                <a:srgbClr val="4C9BDB"/>
              </a:solidFill>
              <a:latin typeface="Calibri"/>
            </a:endParaRPr>
          </a:p>
          <a:p>
            <a:pPr>
              <a:defRPr/>
            </a:pPr>
            <a:r>
              <a:rPr lang="en-US" sz="1600" dirty="0">
                <a:solidFill>
                  <a:srgbClr val="4C9BDB"/>
                </a:solidFill>
                <a:latin typeface="Calibri"/>
              </a:rPr>
              <a:t>NOAA/ESRL </a:t>
            </a:r>
            <a:r>
              <a:rPr lang="en-GB" sz="1600" dirty="0">
                <a:solidFill>
                  <a:srgbClr val="4C9BDB"/>
                </a:solidFill>
              </a:rPr>
              <a:t>| </a:t>
            </a:r>
            <a:r>
              <a:rPr lang="en-GB" sz="1600" dirty="0">
                <a:solidFill>
                  <a:srgbClr val="4C9BDB"/>
                </a:solidFill>
                <a:latin typeface="Calibri"/>
              </a:rPr>
              <a:t>AGAGE </a:t>
            </a:r>
            <a:r>
              <a:rPr lang="en-GB" sz="1600" dirty="0">
                <a:solidFill>
                  <a:srgbClr val="4C9BDB"/>
                </a:solidFill>
              </a:rPr>
              <a:t>| </a:t>
            </a:r>
            <a:r>
              <a:rPr lang="en-GB" sz="1600" dirty="0">
                <a:solidFill>
                  <a:srgbClr val="4C9BDB"/>
                </a:solidFill>
                <a:latin typeface="Calibri"/>
              </a:rPr>
              <a:t>CSIRO</a:t>
            </a:r>
            <a:endParaRPr lang="en-AU" sz="1600" dirty="0">
              <a:solidFill>
                <a:srgbClr val="4C9BDB"/>
              </a:solidFill>
              <a:latin typeface="Calibri"/>
            </a:endParaRPr>
          </a:p>
          <a:p>
            <a:pPr>
              <a:defRPr/>
            </a:pPr>
            <a:r>
              <a:rPr lang="en-US" sz="1600" dirty="0">
                <a:solidFill>
                  <a:srgbClr val="4C9BDB"/>
                </a:solidFill>
                <a:latin typeface="Calibri"/>
              </a:rPr>
              <a:t> </a:t>
            </a:r>
            <a:endParaRPr lang="en-AU" sz="1600" dirty="0">
              <a:solidFill>
                <a:srgbClr val="4C9BDB"/>
              </a:solidFill>
              <a:latin typeface="Calibri"/>
            </a:endParaRPr>
          </a:p>
          <a:p>
            <a:pPr>
              <a:defRPr/>
            </a:pPr>
            <a:r>
              <a:rPr lang="en-US" sz="1600" b="1" dirty="0">
                <a:solidFill>
                  <a:srgbClr val="4C9BDB"/>
                </a:solidFill>
                <a:latin typeface="Calibri"/>
              </a:rPr>
              <a:t>Inventories</a:t>
            </a:r>
            <a:endParaRPr lang="en-AU" sz="1600" dirty="0">
              <a:solidFill>
                <a:srgbClr val="4C9BDB"/>
              </a:solidFill>
              <a:latin typeface="Calibri"/>
            </a:endParaRPr>
          </a:p>
          <a:p>
            <a:pPr>
              <a:defRPr/>
            </a:pPr>
            <a:r>
              <a:rPr lang="en-AU" sz="1600" dirty="0">
                <a:solidFill>
                  <a:srgbClr val="4C9BDB"/>
                </a:solidFill>
                <a:latin typeface="Calibri"/>
              </a:rPr>
              <a:t>FAOSTAT </a:t>
            </a:r>
            <a:r>
              <a:rPr lang="en-GB" sz="1600" dirty="0">
                <a:solidFill>
                  <a:srgbClr val="4C9BDB"/>
                </a:solidFill>
              </a:rPr>
              <a:t>| </a:t>
            </a:r>
            <a:r>
              <a:rPr lang="en-AU" sz="1600" dirty="0">
                <a:solidFill>
                  <a:srgbClr val="4C9BDB"/>
                </a:solidFill>
                <a:latin typeface="Calibri"/>
              </a:rPr>
              <a:t>GAINS </a:t>
            </a:r>
            <a:r>
              <a:rPr lang="en-GB" sz="1600" dirty="0">
                <a:solidFill>
                  <a:srgbClr val="4C9BDB"/>
                </a:solidFill>
              </a:rPr>
              <a:t>| </a:t>
            </a:r>
            <a:r>
              <a:rPr lang="en-AU" sz="1600" dirty="0">
                <a:solidFill>
                  <a:srgbClr val="4C9BDB"/>
                </a:solidFill>
                <a:latin typeface="Calibri"/>
              </a:rPr>
              <a:t>EDGAR 4.3.2</a:t>
            </a:r>
            <a:r>
              <a:rPr lang="en-GB" sz="1600" dirty="0">
                <a:solidFill>
                  <a:srgbClr val="4C9BDB"/>
                </a:solidFill>
              </a:rPr>
              <a:t> |</a:t>
            </a:r>
            <a:r>
              <a:rPr lang="en-AU" sz="1600" dirty="0">
                <a:solidFill>
                  <a:srgbClr val="4C9BDB"/>
                </a:solidFill>
                <a:latin typeface="Calibri"/>
              </a:rPr>
              <a:t> GFED v4.0 </a:t>
            </a:r>
            <a:endParaRPr lang="en-GB" sz="1600" b="1" dirty="0">
              <a:solidFill>
                <a:srgbClr val="4C9BDB"/>
              </a:solidFill>
              <a:latin typeface="Calibri"/>
            </a:endParaRPr>
          </a:p>
          <a:p>
            <a:pPr>
              <a:defRPr/>
            </a:pPr>
            <a:endParaRPr lang="en-GB" sz="1600" b="1" dirty="0">
              <a:solidFill>
                <a:srgbClr val="4C9BDB"/>
              </a:solidFill>
              <a:latin typeface="Calibri"/>
            </a:endParaRPr>
          </a:p>
          <a:p>
            <a:pPr>
              <a:defRPr/>
            </a:pPr>
            <a:r>
              <a:rPr lang="en-US" sz="1600" b="1" dirty="0">
                <a:solidFill>
                  <a:srgbClr val="4C9BDB"/>
                </a:solidFill>
                <a:latin typeface="Calibri"/>
              </a:rPr>
              <a:t>Other sources</a:t>
            </a:r>
          </a:p>
          <a:p>
            <a:pPr>
              <a:defRPr/>
            </a:pPr>
            <a:r>
              <a:rPr lang="en-US" sz="1600" dirty="0">
                <a:solidFill>
                  <a:srgbClr val="4C9BDB"/>
                </a:solidFill>
                <a:latin typeface="Calibri"/>
              </a:rPr>
              <a:t>SRNM </a:t>
            </a:r>
            <a:r>
              <a:rPr lang="en-GB" sz="1600" dirty="0">
                <a:solidFill>
                  <a:srgbClr val="4C9BDB"/>
                </a:solidFill>
              </a:rPr>
              <a:t>| one nutrient budget model | Mechanistic Stochastic </a:t>
            </a:r>
            <a:r>
              <a:rPr lang="en-GB" sz="1600" dirty="0" err="1">
                <a:solidFill>
                  <a:srgbClr val="4C9BDB"/>
                </a:solidFill>
              </a:rPr>
              <a:t>Modeling</a:t>
            </a:r>
            <a:endParaRPr lang="en-AU" sz="1600" dirty="0">
              <a:solidFill>
                <a:srgbClr val="4C9BDB"/>
              </a:solidFill>
              <a:latin typeface="Calibri"/>
            </a:endParaRPr>
          </a:p>
        </p:txBody>
      </p:sp>
      <p:sp>
        <p:nvSpPr>
          <p:cNvPr id="10" name="Text Placeholder 6"/>
          <p:cNvSpPr txBox="1">
            <a:spLocks/>
          </p:cNvSpPr>
          <p:nvPr/>
        </p:nvSpPr>
        <p:spPr>
          <a:xfrm>
            <a:off x="1712922" y="6393209"/>
            <a:ext cx="8766175" cy="5524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latin typeface="Calibri"/>
              </a:rPr>
              <a:t>Full acknowledgements provided in </a:t>
            </a:r>
            <a:r>
              <a:rPr lang="en-US" altLang="en-US" sz="1800" dirty="0">
                <a:latin typeface="Calibri"/>
                <a:ea typeface="ＭＳ Ｐゴシック" pitchFamily="34" charset="-128"/>
              </a:rPr>
              <a:t>Tian et al. (2020) Nature</a:t>
            </a:r>
            <a:endParaRPr lang="en-US" sz="1800" dirty="0">
              <a:latin typeface="Calibri"/>
            </a:endParaRPr>
          </a:p>
        </p:txBody>
      </p:sp>
      <p:sp>
        <p:nvSpPr>
          <p:cNvPr id="9" name="Rectangle 8">
            <a:extLst>
              <a:ext uri="{FF2B5EF4-FFF2-40B4-BE49-F238E27FC236}">
                <a16:creationId xmlns:a16="http://schemas.microsoft.com/office/drawing/2014/main" id="{D578936B-08AE-451B-B4B7-82B86D68B201}"/>
              </a:ext>
            </a:extLst>
          </p:cNvPr>
          <p:cNvSpPr/>
          <p:nvPr/>
        </p:nvSpPr>
        <p:spPr>
          <a:xfrm>
            <a:off x="6385301" y="2297137"/>
            <a:ext cx="4257675" cy="3293209"/>
          </a:xfrm>
          <a:prstGeom prst="rect">
            <a:avLst/>
          </a:prstGeom>
        </p:spPr>
        <p:txBody>
          <a:bodyPr wrap="square">
            <a:spAutoFit/>
          </a:bodyPr>
          <a:lstStyle/>
          <a:p>
            <a:pPr>
              <a:defRPr/>
            </a:pPr>
            <a:r>
              <a:rPr lang="en-US" sz="1600" b="1" dirty="0">
                <a:solidFill>
                  <a:srgbClr val="4C9BDB"/>
                </a:solidFill>
                <a:latin typeface="Calibri"/>
              </a:rPr>
              <a:t>Atmospheric inversions</a:t>
            </a:r>
          </a:p>
          <a:p>
            <a:pPr>
              <a:defRPr/>
            </a:pPr>
            <a:r>
              <a:rPr lang="en-AU" sz="1600" dirty="0">
                <a:solidFill>
                  <a:srgbClr val="4C9BDB"/>
                </a:solidFill>
                <a:latin typeface="Calibri"/>
              </a:rPr>
              <a:t>INVICAT</a:t>
            </a:r>
            <a:r>
              <a:rPr lang="en-GB" sz="1600" dirty="0">
                <a:solidFill>
                  <a:srgbClr val="4C9BDB"/>
                </a:solidFill>
              </a:rPr>
              <a:t> | </a:t>
            </a:r>
            <a:r>
              <a:rPr lang="en-AU" sz="1600" dirty="0" err="1">
                <a:solidFill>
                  <a:srgbClr val="4C9BDB"/>
                </a:solidFill>
                <a:latin typeface="Calibri"/>
              </a:rPr>
              <a:t>PyVAR</a:t>
            </a:r>
            <a:r>
              <a:rPr lang="en-AU" sz="1600" dirty="0">
                <a:solidFill>
                  <a:srgbClr val="4C9BDB"/>
                </a:solidFill>
                <a:latin typeface="Calibri"/>
              </a:rPr>
              <a:t> </a:t>
            </a:r>
            <a:r>
              <a:rPr lang="en-GB" sz="1600" dirty="0">
                <a:solidFill>
                  <a:srgbClr val="4C9BDB"/>
                </a:solidFill>
              </a:rPr>
              <a:t>|</a:t>
            </a:r>
            <a:r>
              <a:rPr lang="en-AU" sz="1600" dirty="0">
                <a:solidFill>
                  <a:srgbClr val="4C9BDB"/>
                </a:solidFill>
                <a:latin typeface="Calibri"/>
              </a:rPr>
              <a:t>MIROC4-ACTM </a:t>
            </a:r>
            <a:r>
              <a:rPr lang="en-GB" sz="1600" dirty="0">
                <a:solidFill>
                  <a:srgbClr val="4C9BDB"/>
                </a:solidFill>
              </a:rPr>
              <a:t>| </a:t>
            </a:r>
            <a:r>
              <a:rPr lang="en-AU" sz="1600" dirty="0" err="1">
                <a:solidFill>
                  <a:srgbClr val="4C9BDB"/>
                </a:solidFill>
                <a:latin typeface="Calibri"/>
              </a:rPr>
              <a:t>GEOSChem</a:t>
            </a:r>
            <a:endParaRPr lang="en-AU" sz="1600" dirty="0">
              <a:solidFill>
                <a:srgbClr val="4C9BDB"/>
              </a:solidFill>
              <a:latin typeface="Calibri"/>
            </a:endParaRPr>
          </a:p>
          <a:p>
            <a:pPr>
              <a:defRPr/>
            </a:pPr>
            <a:endParaRPr lang="en-GB" sz="1600" b="1" dirty="0">
              <a:solidFill>
                <a:srgbClr val="4C9BDB"/>
              </a:solidFill>
              <a:latin typeface="Calibri"/>
            </a:endParaRPr>
          </a:p>
          <a:p>
            <a:pPr>
              <a:defRPr/>
            </a:pPr>
            <a:r>
              <a:rPr lang="en-GB" sz="1600" b="1" dirty="0">
                <a:solidFill>
                  <a:srgbClr val="4C9BDB"/>
                </a:solidFill>
                <a:latin typeface="Calibri"/>
              </a:rPr>
              <a:t>Land models</a:t>
            </a:r>
          </a:p>
          <a:p>
            <a:pPr>
              <a:defRPr/>
            </a:pPr>
            <a:r>
              <a:rPr lang="en-GB" sz="1600" dirty="0">
                <a:solidFill>
                  <a:srgbClr val="4C9BDB"/>
                </a:solidFill>
              </a:rPr>
              <a:t>DLEM | LPJ-GUESS | LPX-Bern | OCN | ORCHIDEE | ORCHIDEE-CNP | VISIT </a:t>
            </a:r>
          </a:p>
          <a:p>
            <a:pPr>
              <a:defRPr/>
            </a:pPr>
            <a:endParaRPr lang="en-GB" sz="1600" dirty="0">
              <a:solidFill>
                <a:srgbClr val="4C9BDB"/>
              </a:solidFill>
              <a:latin typeface="Calibri"/>
            </a:endParaRPr>
          </a:p>
          <a:p>
            <a:pPr>
              <a:defRPr/>
            </a:pPr>
            <a:r>
              <a:rPr lang="en-GB" sz="1600" b="1" dirty="0">
                <a:solidFill>
                  <a:srgbClr val="4C9BDB"/>
                </a:solidFill>
                <a:latin typeface="Calibri"/>
              </a:rPr>
              <a:t>Ocean models</a:t>
            </a:r>
          </a:p>
          <a:p>
            <a:pPr>
              <a:defRPr/>
            </a:pPr>
            <a:r>
              <a:rPr lang="en-GB" sz="1600" dirty="0">
                <a:solidFill>
                  <a:srgbClr val="4C9BDB"/>
                </a:solidFill>
              </a:rPr>
              <a:t>Bern-3D | NEMOv3.6-PISCESv2-gas | NEMO-PlankTOM10 | UVic2.9 | NEMO-PISCES 3.2</a:t>
            </a:r>
          </a:p>
          <a:p>
            <a:pPr>
              <a:defRPr/>
            </a:pPr>
            <a:endParaRPr lang="en-GB" sz="1600" b="1" dirty="0">
              <a:solidFill>
                <a:srgbClr val="4C9BDB"/>
              </a:solidFill>
              <a:latin typeface="Calibri"/>
            </a:endParaRPr>
          </a:p>
          <a:p>
            <a:pPr>
              <a:defRPr/>
            </a:pPr>
            <a:endParaRPr lang="en-GB" sz="1600" b="1" dirty="0">
              <a:solidFill>
                <a:srgbClr val="4C9BDB"/>
              </a:solidFill>
              <a:latin typeface="Calibri"/>
            </a:endParaRPr>
          </a:p>
          <a:p>
            <a:pPr>
              <a:defRPr/>
            </a:pPr>
            <a:endParaRPr lang="en-GB" sz="1600" b="1" dirty="0">
              <a:solidFill>
                <a:srgbClr val="4C9BDB"/>
              </a:solidFill>
              <a:latin typeface="Calibri"/>
            </a:endParaRPr>
          </a:p>
        </p:txBody>
      </p:sp>
    </p:spTree>
    <p:extLst>
      <p:ext uri="{BB962C8B-B14F-4D97-AF65-F5344CB8AC3E}">
        <p14:creationId xmlns:p14="http://schemas.microsoft.com/office/powerpoint/2010/main" val="236401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2"/>
          <p:cNvSpPr txBox="1"/>
          <p:nvPr/>
        </p:nvSpPr>
        <p:spPr>
          <a:xfrm>
            <a:off x="1981200" y="1081391"/>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endParaRPr sz="4400" b="1" i="0" u="none" strike="noStrike" cap="none">
              <a:solidFill>
                <a:schemeClr val="dk1"/>
              </a:solidFill>
              <a:latin typeface="Arial Narrow"/>
              <a:ea typeface="Arial Narrow"/>
              <a:cs typeface="Arial Narrow"/>
              <a:sym typeface="Arial Narrow"/>
            </a:endParaRPr>
          </a:p>
        </p:txBody>
      </p:sp>
      <p:sp>
        <p:nvSpPr>
          <p:cNvPr id="370" name="Google Shape;370;p32"/>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C9BDB"/>
              </a:buClr>
              <a:buSzPts val="4400"/>
              <a:buFont typeface="Calibri"/>
              <a:buNone/>
            </a:pPr>
            <a:r>
              <a:rPr lang="en-GB" dirty="0"/>
              <a:t>Emissions from key regions</a:t>
            </a:r>
            <a:endParaRPr dirty="0"/>
          </a:p>
        </p:txBody>
      </p:sp>
    </p:spTree>
    <p:extLst>
      <p:ext uri="{BB962C8B-B14F-4D97-AF65-F5344CB8AC3E}">
        <p14:creationId xmlns:p14="http://schemas.microsoft.com/office/powerpoint/2010/main" val="307979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8052-9B99-4E6A-9BC4-CFE52795539E}"/>
              </a:ext>
            </a:extLst>
          </p:cNvPr>
          <p:cNvSpPr>
            <a:spLocks noGrp="1"/>
          </p:cNvSpPr>
          <p:nvPr>
            <p:ph type="title"/>
          </p:nvPr>
        </p:nvSpPr>
        <p:spPr/>
        <p:txBody>
          <a:bodyPr/>
          <a:lstStyle/>
          <a:p>
            <a:r>
              <a:rPr lang="en-US" dirty="0"/>
              <a:t>East Asia: Anthropogenic N</a:t>
            </a:r>
            <a:r>
              <a:rPr lang="en-US" baseline="-25000" dirty="0"/>
              <a:t>2</a:t>
            </a:r>
            <a:r>
              <a:rPr lang="en-US" dirty="0"/>
              <a:t>O Emissions </a:t>
            </a:r>
          </a:p>
        </p:txBody>
      </p:sp>
      <p:pic>
        <p:nvPicPr>
          <p:cNvPr id="17" name="Picture 16">
            <a:extLst>
              <a:ext uri="{FF2B5EF4-FFF2-40B4-BE49-F238E27FC236}">
                <a16:creationId xmlns:a16="http://schemas.microsoft.com/office/drawing/2014/main" id="{7C82203B-AB0E-E844-94D0-4CE59B642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461109"/>
            <a:ext cx="8458200" cy="4762500"/>
          </a:xfrm>
          <a:prstGeom prst="rect">
            <a:avLst/>
          </a:prstGeom>
        </p:spPr>
      </p:pic>
    </p:spTree>
    <p:extLst>
      <p:ext uri="{BB962C8B-B14F-4D97-AF65-F5344CB8AC3E}">
        <p14:creationId xmlns:p14="http://schemas.microsoft.com/office/powerpoint/2010/main" val="7839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8052-9B99-4E6A-9BC4-CFE52795539E}"/>
              </a:ext>
            </a:extLst>
          </p:cNvPr>
          <p:cNvSpPr>
            <a:spLocks noGrp="1"/>
          </p:cNvSpPr>
          <p:nvPr>
            <p:ph type="title"/>
          </p:nvPr>
        </p:nvSpPr>
        <p:spPr/>
        <p:txBody>
          <a:bodyPr/>
          <a:lstStyle/>
          <a:p>
            <a:r>
              <a:rPr lang="en-US" dirty="0"/>
              <a:t>North America: Anthropogenic N</a:t>
            </a:r>
            <a:r>
              <a:rPr lang="en-US" baseline="-25000" dirty="0"/>
              <a:t>2</a:t>
            </a:r>
            <a:r>
              <a:rPr lang="en-US" dirty="0"/>
              <a:t>O Emissions </a:t>
            </a:r>
          </a:p>
        </p:txBody>
      </p:sp>
      <p:pic>
        <p:nvPicPr>
          <p:cNvPr id="4" name="Picture 3">
            <a:extLst>
              <a:ext uri="{FF2B5EF4-FFF2-40B4-BE49-F238E27FC236}">
                <a16:creationId xmlns:a16="http://schemas.microsoft.com/office/drawing/2014/main" id="{7BCC6CFB-6CE9-3546-8F6B-B654081F7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473635"/>
            <a:ext cx="8458200" cy="4762500"/>
          </a:xfrm>
          <a:prstGeom prst="rect">
            <a:avLst/>
          </a:prstGeom>
        </p:spPr>
      </p:pic>
    </p:spTree>
    <p:extLst>
      <p:ext uri="{BB962C8B-B14F-4D97-AF65-F5344CB8AC3E}">
        <p14:creationId xmlns:p14="http://schemas.microsoft.com/office/powerpoint/2010/main" val="121929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8052-9B99-4E6A-9BC4-CFE52795539E}"/>
              </a:ext>
            </a:extLst>
          </p:cNvPr>
          <p:cNvSpPr>
            <a:spLocks noGrp="1"/>
          </p:cNvSpPr>
          <p:nvPr>
            <p:ph type="title"/>
          </p:nvPr>
        </p:nvSpPr>
        <p:spPr/>
        <p:txBody>
          <a:bodyPr/>
          <a:lstStyle/>
          <a:p>
            <a:r>
              <a:rPr lang="en-US" dirty="0"/>
              <a:t>South America: Anthropogenic N</a:t>
            </a:r>
            <a:r>
              <a:rPr lang="en-US" baseline="-25000" dirty="0"/>
              <a:t>2</a:t>
            </a:r>
            <a:r>
              <a:rPr lang="en-US" dirty="0"/>
              <a:t>O Emissions </a:t>
            </a:r>
          </a:p>
        </p:txBody>
      </p:sp>
      <p:pic>
        <p:nvPicPr>
          <p:cNvPr id="4" name="Picture 3">
            <a:extLst>
              <a:ext uri="{FF2B5EF4-FFF2-40B4-BE49-F238E27FC236}">
                <a16:creationId xmlns:a16="http://schemas.microsoft.com/office/drawing/2014/main" id="{208E436C-7811-0549-BD03-ED5AC31F7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561317"/>
            <a:ext cx="8458200" cy="4762500"/>
          </a:xfrm>
          <a:prstGeom prst="rect">
            <a:avLst/>
          </a:prstGeom>
        </p:spPr>
      </p:pic>
    </p:spTree>
    <p:extLst>
      <p:ext uri="{BB962C8B-B14F-4D97-AF65-F5344CB8AC3E}">
        <p14:creationId xmlns:p14="http://schemas.microsoft.com/office/powerpoint/2010/main" val="255981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8052-9B99-4E6A-9BC4-CFE52795539E}"/>
              </a:ext>
            </a:extLst>
          </p:cNvPr>
          <p:cNvSpPr>
            <a:spLocks noGrp="1"/>
          </p:cNvSpPr>
          <p:nvPr>
            <p:ph type="title"/>
          </p:nvPr>
        </p:nvSpPr>
        <p:spPr/>
        <p:txBody>
          <a:bodyPr/>
          <a:lstStyle/>
          <a:p>
            <a:r>
              <a:rPr lang="en-US" dirty="0"/>
              <a:t>Europe: Anthropogenic N</a:t>
            </a:r>
            <a:r>
              <a:rPr lang="en-US" baseline="-25000" dirty="0"/>
              <a:t>2</a:t>
            </a:r>
            <a:r>
              <a:rPr lang="en-US" dirty="0"/>
              <a:t>O Emissions </a:t>
            </a:r>
          </a:p>
        </p:txBody>
      </p:sp>
      <p:pic>
        <p:nvPicPr>
          <p:cNvPr id="4" name="Picture 3">
            <a:extLst>
              <a:ext uri="{FF2B5EF4-FFF2-40B4-BE49-F238E27FC236}">
                <a16:creationId xmlns:a16="http://schemas.microsoft.com/office/drawing/2014/main" id="{6E1E480A-F870-274C-B1D3-4CED0659A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220" y="1378255"/>
            <a:ext cx="8458200" cy="4762500"/>
          </a:xfrm>
          <a:prstGeom prst="rect">
            <a:avLst/>
          </a:prstGeom>
        </p:spPr>
      </p:pic>
    </p:spTree>
    <p:extLst>
      <p:ext uri="{BB962C8B-B14F-4D97-AF65-F5344CB8AC3E}">
        <p14:creationId xmlns:p14="http://schemas.microsoft.com/office/powerpoint/2010/main" val="3834248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8052-9B99-4E6A-9BC4-CFE52795539E}"/>
              </a:ext>
            </a:extLst>
          </p:cNvPr>
          <p:cNvSpPr>
            <a:spLocks noGrp="1"/>
          </p:cNvSpPr>
          <p:nvPr>
            <p:ph type="title"/>
          </p:nvPr>
        </p:nvSpPr>
        <p:spPr/>
        <p:txBody>
          <a:bodyPr/>
          <a:lstStyle/>
          <a:p>
            <a:r>
              <a:rPr lang="en-US" dirty="0"/>
              <a:t>Africa: Anthropogenic N</a:t>
            </a:r>
            <a:r>
              <a:rPr lang="en-US" baseline="-25000" dirty="0"/>
              <a:t>2</a:t>
            </a:r>
            <a:r>
              <a:rPr lang="en-US" dirty="0"/>
              <a:t>O Emissions </a:t>
            </a:r>
          </a:p>
        </p:txBody>
      </p:sp>
      <p:pic>
        <p:nvPicPr>
          <p:cNvPr id="4" name="Picture 3">
            <a:extLst>
              <a:ext uri="{FF2B5EF4-FFF2-40B4-BE49-F238E27FC236}">
                <a16:creationId xmlns:a16="http://schemas.microsoft.com/office/drawing/2014/main" id="{57D97E7E-CBED-564A-B960-CA7BC838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548791"/>
            <a:ext cx="8458200" cy="4762500"/>
          </a:xfrm>
          <a:prstGeom prst="rect">
            <a:avLst/>
          </a:prstGeom>
        </p:spPr>
      </p:pic>
    </p:spTree>
    <p:extLst>
      <p:ext uri="{BB962C8B-B14F-4D97-AF65-F5344CB8AC3E}">
        <p14:creationId xmlns:p14="http://schemas.microsoft.com/office/powerpoint/2010/main" val="157953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2"/>
          <p:cNvSpPr txBox="1"/>
          <p:nvPr/>
        </p:nvSpPr>
        <p:spPr>
          <a:xfrm>
            <a:off x="1981200" y="1081391"/>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endParaRPr sz="4400" b="1" i="0" u="none" strike="noStrike" cap="none">
              <a:solidFill>
                <a:schemeClr val="dk1"/>
              </a:solidFill>
              <a:latin typeface="Arial Narrow"/>
              <a:ea typeface="Arial Narrow"/>
              <a:cs typeface="Arial Narrow"/>
              <a:sym typeface="Arial Narrow"/>
            </a:endParaRPr>
          </a:p>
        </p:txBody>
      </p:sp>
      <p:sp>
        <p:nvSpPr>
          <p:cNvPr id="370" name="Google Shape;370;p32"/>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C9BDB"/>
              </a:buClr>
              <a:buSzPts val="4400"/>
              <a:buFont typeface="Calibri"/>
              <a:buNone/>
            </a:pPr>
            <a:r>
              <a:rPr lang="en-GB" dirty="0"/>
              <a:t>Additional figures</a:t>
            </a:r>
            <a:endParaRPr dirty="0"/>
          </a:p>
        </p:txBody>
      </p:sp>
    </p:spTree>
    <p:extLst>
      <p:ext uri="{BB962C8B-B14F-4D97-AF65-F5344CB8AC3E}">
        <p14:creationId xmlns:p14="http://schemas.microsoft.com/office/powerpoint/2010/main" val="3665099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50FDA5-700B-4C4C-8E7B-1D243D175D32}"/>
              </a:ext>
            </a:extLst>
          </p:cNvPr>
          <p:cNvSpPr txBox="1"/>
          <p:nvPr/>
        </p:nvSpPr>
        <p:spPr>
          <a:xfrm>
            <a:off x="869715" y="808938"/>
            <a:ext cx="10647122" cy="584775"/>
          </a:xfrm>
          <a:prstGeom prst="rect">
            <a:avLst/>
          </a:prstGeom>
          <a:noFill/>
        </p:spPr>
        <p:txBody>
          <a:bodyPr wrap="square" rtlCol="0">
            <a:spAutoFit/>
          </a:bodyPr>
          <a:lstStyle/>
          <a:p>
            <a:pPr algn="ctr"/>
            <a:r>
              <a:rPr lang="en-US" dirty="0">
                <a:solidFill>
                  <a:srgbClr val="4C9BDB"/>
                </a:solidFill>
              </a:rPr>
              <a:t>The global N</a:t>
            </a:r>
            <a:r>
              <a:rPr lang="en-US" baseline="-25000" dirty="0">
                <a:solidFill>
                  <a:srgbClr val="4C9BDB"/>
                </a:solidFill>
              </a:rPr>
              <a:t>2</a:t>
            </a:r>
            <a:r>
              <a:rPr lang="en-US" dirty="0">
                <a:solidFill>
                  <a:srgbClr val="4C9BDB"/>
                </a:solidFill>
              </a:rPr>
              <a:t>O budget is synthesized from </a:t>
            </a:r>
            <a:r>
              <a:rPr lang="en-US" b="1" dirty="0">
                <a:solidFill>
                  <a:srgbClr val="4C9BDB"/>
                </a:solidFill>
              </a:rPr>
              <a:t>43</a:t>
            </a:r>
            <a:r>
              <a:rPr lang="en-US" dirty="0">
                <a:solidFill>
                  <a:srgbClr val="4C9BDB"/>
                </a:solidFill>
              </a:rPr>
              <a:t> independent estimates</a:t>
            </a:r>
          </a:p>
          <a:p>
            <a:pPr algn="ctr"/>
            <a:r>
              <a:rPr lang="en-US" sz="1400" dirty="0">
                <a:solidFill>
                  <a:srgbClr val="4C9BDB"/>
                </a:solidFill>
              </a:rPr>
              <a:t>(Bottom-up (BU) are from statistical and process-based models, Top-down (TD) are derived from atmospheric observations)</a:t>
            </a:r>
          </a:p>
        </p:txBody>
      </p:sp>
      <p:sp>
        <p:nvSpPr>
          <p:cNvPr id="3" name="Title 2">
            <a:extLst>
              <a:ext uri="{FF2B5EF4-FFF2-40B4-BE49-F238E27FC236}">
                <a16:creationId xmlns:a16="http://schemas.microsoft.com/office/drawing/2014/main" id="{CC10B803-9C6C-463C-8689-36A06F64EA6B}"/>
              </a:ext>
            </a:extLst>
          </p:cNvPr>
          <p:cNvSpPr>
            <a:spLocks noGrp="1"/>
          </p:cNvSpPr>
          <p:nvPr>
            <p:ph type="title"/>
          </p:nvPr>
        </p:nvSpPr>
        <p:spPr/>
        <p:txBody>
          <a:bodyPr>
            <a:normAutofit/>
          </a:bodyPr>
          <a:lstStyle/>
          <a:p>
            <a:r>
              <a:rPr lang="en-US" dirty="0"/>
              <a:t>The methodology for preparing the N</a:t>
            </a:r>
            <a:r>
              <a:rPr lang="en-US" baseline="-25000" dirty="0"/>
              <a:t>2</a:t>
            </a:r>
            <a:r>
              <a:rPr lang="en-US" dirty="0"/>
              <a:t>O budget</a:t>
            </a:r>
          </a:p>
        </p:txBody>
      </p:sp>
      <p:sp>
        <p:nvSpPr>
          <p:cNvPr id="4" name="Rectangle 3">
            <a:extLst>
              <a:ext uri="{FF2B5EF4-FFF2-40B4-BE49-F238E27FC236}">
                <a16:creationId xmlns:a16="http://schemas.microsoft.com/office/drawing/2014/main" id="{5A1AB258-742E-47B6-AF45-253F24C5DF33}"/>
              </a:ext>
            </a:extLst>
          </p:cNvPr>
          <p:cNvSpPr/>
          <p:nvPr/>
        </p:nvSpPr>
        <p:spPr>
          <a:xfrm>
            <a:off x="32409" y="6229589"/>
            <a:ext cx="12061620" cy="600164"/>
          </a:xfrm>
          <a:prstGeom prst="rect">
            <a:avLst/>
          </a:prstGeom>
        </p:spPr>
        <p:txBody>
          <a:bodyPr wrap="square">
            <a:spAutoFit/>
          </a:bodyPr>
          <a:lstStyle/>
          <a:p>
            <a:r>
              <a:rPr lang="en-US" sz="1100" b="1" baseline="30000" dirty="0" err="1">
                <a:solidFill>
                  <a:srgbClr val="478FC2"/>
                </a:solidFill>
                <a:ea typeface="SimSun" panose="02010600030101010101" pitchFamily="2" charset="-122"/>
              </a:rPr>
              <a:t>a</a:t>
            </a:r>
            <a:r>
              <a:rPr lang="en-US" sz="1100" dirty="0" err="1">
                <a:solidFill>
                  <a:srgbClr val="478FC2"/>
                </a:solidFill>
                <a:ea typeface="SimSun" panose="02010600030101010101" pitchFamily="2" charset="-122"/>
              </a:rPr>
              <a:t>MacLeod</a:t>
            </a:r>
            <a:r>
              <a:rPr lang="en-US" sz="1100" dirty="0">
                <a:solidFill>
                  <a:srgbClr val="478FC2"/>
                </a:solidFill>
                <a:ea typeface="SimSun" panose="02010600030101010101" pitchFamily="2" charset="-122"/>
              </a:rPr>
              <a:t> et al. and Hu et al. provide global aquaculture N</a:t>
            </a:r>
            <a:r>
              <a:rPr lang="en-US" sz="1100" baseline="-25000" dirty="0">
                <a:solidFill>
                  <a:srgbClr val="478FC2"/>
                </a:solidFill>
                <a:ea typeface="SimSun" panose="02010600030101010101" pitchFamily="2" charset="-122"/>
              </a:rPr>
              <a:t>2</a:t>
            </a:r>
            <a:r>
              <a:rPr lang="en-US" sz="1100" dirty="0">
                <a:solidFill>
                  <a:srgbClr val="478FC2"/>
                </a:solidFill>
                <a:ea typeface="SimSun" panose="02010600030101010101" pitchFamily="2" charset="-122"/>
              </a:rPr>
              <a:t>O emissions in 2013 and in 2009, respectively; and the nutrient budget model</a:t>
            </a:r>
            <a:r>
              <a:rPr lang="en-US" sz="1100" baseline="30000" dirty="0">
                <a:solidFill>
                  <a:srgbClr val="478FC2"/>
                </a:solidFill>
                <a:ea typeface="SimSun" panose="02010600030101010101" pitchFamily="2" charset="-122"/>
              </a:rPr>
              <a:t> </a:t>
            </a:r>
            <a:r>
              <a:rPr lang="en-US" sz="1100" dirty="0">
                <a:solidFill>
                  <a:srgbClr val="478FC2"/>
                </a:solidFill>
                <a:ea typeface="SimSun" panose="02010600030101010101" pitchFamily="2" charset="-122"/>
              </a:rPr>
              <a:t>provides N flows in global freshwater and marine aquaculture over the period 1980</a:t>
            </a:r>
            <a:r>
              <a:rPr lang="en-US" sz="1100" dirty="0">
                <a:solidFill>
                  <a:srgbClr val="478FC2"/>
                </a:solidFill>
                <a:ea typeface="SimSun" panose="02010600030101010101" pitchFamily="2" charset="-122"/>
                <a:cs typeface="Times New Roman" panose="02020603050405020304" pitchFamily="18" charset="0"/>
                <a:sym typeface="Symbol" panose="05050102010706020507" pitchFamily="18" charset="2"/>
              </a:rPr>
              <a:t></a:t>
            </a:r>
            <a:r>
              <a:rPr lang="en-US" sz="1100" dirty="0">
                <a:solidFill>
                  <a:srgbClr val="478FC2"/>
                </a:solidFill>
                <a:ea typeface="SimSun" panose="02010600030101010101" pitchFamily="2" charset="-122"/>
              </a:rPr>
              <a:t>2016. </a:t>
            </a:r>
            <a:r>
              <a:rPr lang="en-US" sz="1100" b="1" baseline="30000" dirty="0" err="1">
                <a:solidFill>
                  <a:srgbClr val="478FC2"/>
                </a:solidFill>
                <a:ea typeface="SimSun" panose="02010600030101010101" pitchFamily="2" charset="-122"/>
              </a:rPr>
              <a:t>b</a:t>
            </a:r>
            <a:r>
              <a:rPr lang="en-US" sz="1100" dirty="0" err="1">
                <a:solidFill>
                  <a:srgbClr val="478FC2"/>
                </a:solidFill>
                <a:ea typeface="SimSun" panose="02010600030101010101" pitchFamily="2" charset="-122"/>
              </a:rPr>
              <a:t>Model</a:t>
            </a:r>
            <a:r>
              <a:rPr lang="en-US" sz="1100" dirty="0">
                <a:solidFill>
                  <a:srgbClr val="478FC2"/>
                </a:solidFill>
                <a:ea typeface="SimSun" panose="02010600030101010101" pitchFamily="2" charset="-122"/>
              </a:rPr>
              <a:t>-based estimates of N</a:t>
            </a:r>
            <a:r>
              <a:rPr lang="en-US" sz="1100" baseline="-25000" dirty="0">
                <a:solidFill>
                  <a:srgbClr val="478FC2"/>
                </a:solidFill>
                <a:ea typeface="SimSun" panose="02010600030101010101" pitchFamily="2" charset="-122"/>
              </a:rPr>
              <a:t>2</a:t>
            </a:r>
            <a:r>
              <a:rPr lang="en-US" sz="1100" dirty="0">
                <a:solidFill>
                  <a:srgbClr val="478FC2"/>
                </a:solidFill>
                <a:ea typeface="SimSun" panose="02010600030101010101" pitchFamily="2" charset="-122"/>
              </a:rPr>
              <a:t>O emissions from ‘Inland and coastal waters’ include rivers and reservoirs, lakes, estuaries, coastal zones (i.e., seagrasses, mangroves, saltmarsh and intertidal saltmarsh), and coastal upwelling</a:t>
            </a:r>
            <a:r>
              <a:rPr lang="en-US" sz="1100" baseline="30000" dirty="0">
                <a:solidFill>
                  <a:srgbClr val="478FC2"/>
                </a:solidFill>
                <a:ea typeface="SimSun" panose="02010600030101010101" pitchFamily="2" charset="-122"/>
              </a:rPr>
              <a:t>.</a:t>
            </a:r>
            <a:endParaRPr lang="en-US" sz="1100" dirty="0">
              <a:solidFill>
                <a:srgbClr val="478FC2"/>
              </a:solidFill>
            </a:endParaRPr>
          </a:p>
        </p:txBody>
      </p:sp>
      <p:grpSp>
        <p:nvGrpSpPr>
          <p:cNvPr id="8" name="Group 7">
            <a:extLst>
              <a:ext uri="{FF2B5EF4-FFF2-40B4-BE49-F238E27FC236}">
                <a16:creationId xmlns:a16="http://schemas.microsoft.com/office/drawing/2014/main" id="{4F52872B-9701-1A49-BE65-4E10723E9ABD}"/>
              </a:ext>
            </a:extLst>
          </p:cNvPr>
          <p:cNvGrpSpPr/>
          <p:nvPr/>
        </p:nvGrpSpPr>
        <p:grpSpPr>
          <a:xfrm>
            <a:off x="1460380" y="1391093"/>
            <a:ext cx="8412963" cy="4856505"/>
            <a:chOff x="1460380" y="1391093"/>
            <a:chExt cx="8412963" cy="4856505"/>
          </a:xfrm>
        </p:grpSpPr>
        <p:pic>
          <p:nvPicPr>
            <p:cNvPr id="5" name="Picture 4">
              <a:extLst>
                <a:ext uri="{FF2B5EF4-FFF2-40B4-BE49-F238E27FC236}">
                  <a16:creationId xmlns:a16="http://schemas.microsoft.com/office/drawing/2014/main" id="{4ACB980E-E5C7-41F4-9688-35211E9FB966}"/>
                </a:ext>
              </a:extLst>
            </p:cNvPr>
            <p:cNvPicPr>
              <a:picLocks noChangeAspect="1"/>
            </p:cNvPicPr>
            <p:nvPr/>
          </p:nvPicPr>
          <p:blipFill rotWithShape="1">
            <a:blip r:embed="rId3">
              <a:extLst>
                <a:ext uri="{28A0092B-C50C-407E-A947-70E740481C1C}">
                  <a14:useLocalDpi xmlns:a14="http://schemas.microsoft.com/office/drawing/2010/main" val="0"/>
                </a:ext>
              </a:extLst>
            </a:blip>
            <a:srcRect t="3241" b="27084"/>
            <a:stretch/>
          </p:blipFill>
          <p:spPr>
            <a:xfrm>
              <a:off x="1509146" y="1391093"/>
              <a:ext cx="8364197" cy="4856505"/>
            </a:xfrm>
            <a:prstGeom prst="rect">
              <a:avLst/>
            </a:prstGeom>
          </p:spPr>
        </p:pic>
        <p:sp>
          <p:nvSpPr>
            <p:cNvPr id="7" name="TextBox 6">
              <a:extLst>
                <a:ext uri="{FF2B5EF4-FFF2-40B4-BE49-F238E27FC236}">
                  <a16:creationId xmlns:a16="http://schemas.microsoft.com/office/drawing/2014/main" id="{E3D8AABD-914F-D14B-AEE6-5E9B64F5AAF8}"/>
                </a:ext>
              </a:extLst>
            </p:cNvPr>
            <p:cNvSpPr txBox="1"/>
            <p:nvPr/>
          </p:nvSpPr>
          <p:spPr>
            <a:xfrm rot="16200000">
              <a:off x="595559" y="4886055"/>
              <a:ext cx="1991251" cy="261610"/>
            </a:xfrm>
            <a:prstGeom prst="rect">
              <a:avLst/>
            </a:prstGeom>
            <a:noFill/>
          </p:spPr>
          <p:txBody>
            <a:bodyPr wrap="none" rtlCol="0">
              <a:spAutoFit/>
            </a:bodyPr>
            <a:lstStyle/>
            <a:p>
              <a:r>
                <a:rPr lang="en-US" sz="1100" dirty="0">
                  <a:solidFill>
                    <a:schemeClr val="tx1">
                      <a:lumMod val="50000"/>
                      <a:lumOff val="50000"/>
                    </a:schemeClr>
                  </a:solidFill>
                </a:rPr>
                <a:t>Source: Tian et al. 2020, Nature</a:t>
              </a:r>
            </a:p>
          </p:txBody>
        </p:sp>
      </p:grpSp>
    </p:spTree>
    <p:extLst>
      <p:ext uri="{BB962C8B-B14F-4D97-AF65-F5344CB8AC3E}">
        <p14:creationId xmlns:p14="http://schemas.microsoft.com/office/powerpoint/2010/main" val="406508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E15B9F-C434-4FD0-9073-343018E7C7B1}"/>
              </a:ext>
            </a:extLst>
          </p:cNvPr>
          <p:cNvSpPr>
            <a:spLocks noGrp="1"/>
          </p:cNvSpPr>
          <p:nvPr>
            <p:ph type="title"/>
          </p:nvPr>
        </p:nvSpPr>
        <p:spPr/>
        <p:txBody>
          <a:bodyPr>
            <a:normAutofit/>
          </a:bodyPr>
          <a:lstStyle/>
          <a:p>
            <a:r>
              <a:rPr lang="en-US" dirty="0"/>
              <a:t>Ten study regions for regional N</a:t>
            </a:r>
            <a:r>
              <a:rPr lang="en-US" baseline="-25000" dirty="0"/>
              <a:t>2</a:t>
            </a:r>
            <a:r>
              <a:rPr lang="en-US" dirty="0"/>
              <a:t>O budgets</a:t>
            </a:r>
          </a:p>
        </p:txBody>
      </p:sp>
      <p:sp>
        <p:nvSpPr>
          <p:cNvPr id="6" name="TextBox 5">
            <a:extLst>
              <a:ext uri="{FF2B5EF4-FFF2-40B4-BE49-F238E27FC236}">
                <a16:creationId xmlns:a16="http://schemas.microsoft.com/office/drawing/2014/main" id="{F142496D-D917-4049-ADBE-C758E0A91558}"/>
              </a:ext>
            </a:extLst>
          </p:cNvPr>
          <p:cNvSpPr txBox="1"/>
          <p:nvPr/>
        </p:nvSpPr>
        <p:spPr>
          <a:xfrm>
            <a:off x="2279171" y="936179"/>
            <a:ext cx="7380738" cy="461665"/>
          </a:xfrm>
          <a:prstGeom prst="rect">
            <a:avLst/>
          </a:prstGeom>
          <a:noFill/>
        </p:spPr>
        <p:txBody>
          <a:bodyPr wrap="none" rtlCol="0">
            <a:spAutoFit/>
          </a:bodyPr>
          <a:lstStyle/>
          <a:p>
            <a:r>
              <a:rPr lang="en-US" sz="2400" dirty="0">
                <a:solidFill>
                  <a:srgbClr val="4C9BDB"/>
                </a:solidFill>
              </a:rPr>
              <a:t>The Earth’s ice-free land was partitioned into ten regions </a:t>
            </a:r>
          </a:p>
        </p:txBody>
      </p:sp>
      <p:grpSp>
        <p:nvGrpSpPr>
          <p:cNvPr id="2" name="Group 1">
            <a:extLst>
              <a:ext uri="{FF2B5EF4-FFF2-40B4-BE49-F238E27FC236}">
                <a16:creationId xmlns:a16="http://schemas.microsoft.com/office/drawing/2014/main" id="{DE1DDE8B-CE6F-1244-9804-CD1EA44D9635}"/>
              </a:ext>
            </a:extLst>
          </p:cNvPr>
          <p:cNvGrpSpPr/>
          <p:nvPr/>
        </p:nvGrpSpPr>
        <p:grpSpPr>
          <a:xfrm>
            <a:off x="1582020" y="1585176"/>
            <a:ext cx="8327244" cy="4584246"/>
            <a:chOff x="1740516" y="1512024"/>
            <a:chExt cx="8327244" cy="4584246"/>
          </a:xfrm>
        </p:grpSpPr>
        <p:pic>
          <p:nvPicPr>
            <p:cNvPr id="7" name="Picture 6">
              <a:extLst>
                <a:ext uri="{FF2B5EF4-FFF2-40B4-BE49-F238E27FC236}">
                  <a16:creationId xmlns:a16="http://schemas.microsoft.com/office/drawing/2014/main" id="{635A0E17-C2CF-4A55-B84B-3B4020F670AE}"/>
                </a:ext>
              </a:extLst>
            </p:cNvPr>
            <p:cNvPicPr/>
            <p:nvPr/>
          </p:nvPicPr>
          <p:blipFill rotWithShape="1">
            <a:blip r:embed="rId2">
              <a:extLst>
                <a:ext uri="{28A0092B-C50C-407E-A947-70E740481C1C}">
                  <a14:useLocalDpi xmlns:a14="http://schemas.microsoft.com/office/drawing/2010/main" val="0"/>
                </a:ext>
              </a:extLst>
            </a:blip>
            <a:srcRect l="1808" t="14657" r="3199" b="14471"/>
            <a:stretch/>
          </p:blipFill>
          <p:spPr bwMode="auto">
            <a:xfrm>
              <a:off x="1871320" y="1512024"/>
              <a:ext cx="8196440" cy="4584246"/>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3B22C906-D608-3648-B58E-22E850111F2B}"/>
                </a:ext>
              </a:extLst>
            </p:cNvPr>
            <p:cNvSpPr txBox="1"/>
            <p:nvPr/>
          </p:nvSpPr>
          <p:spPr>
            <a:xfrm rot="16200000">
              <a:off x="875695" y="4969839"/>
              <a:ext cx="1991251" cy="261610"/>
            </a:xfrm>
            <a:prstGeom prst="rect">
              <a:avLst/>
            </a:prstGeom>
            <a:noFill/>
          </p:spPr>
          <p:txBody>
            <a:bodyPr wrap="none" rtlCol="0">
              <a:spAutoFit/>
            </a:bodyPr>
            <a:lstStyle/>
            <a:p>
              <a:r>
                <a:rPr lang="en-US" sz="1100" dirty="0">
                  <a:solidFill>
                    <a:schemeClr val="tx1">
                      <a:lumMod val="50000"/>
                      <a:lumOff val="50000"/>
                    </a:schemeClr>
                  </a:solidFill>
                </a:rPr>
                <a:t>Source: Tian et al. 2020, Nature</a:t>
              </a:r>
            </a:p>
          </p:txBody>
        </p:sp>
      </p:grpSp>
    </p:spTree>
    <p:extLst>
      <p:ext uri="{BB962C8B-B14F-4D97-AF65-F5344CB8AC3E}">
        <p14:creationId xmlns:p14="http://schemas.microsoft.com/office/powerpoint/2010/main" val="788720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C565-E4AC-4849-B955-BF5BCE48AADA}"/>
              </a:ext>
            </a:extLst>
          </p:cNvPr>
          <p:cNvSpPr>
            <a:spLocks noGrp="1"/>
          </p:cNvSpPr>
          <p:nvPr>
            <p:ph type="title"/>
          </p:nvPr>
        </p:nvSpPr>
        <p:spPr/>
        <p:txBody>
          <a:bodyPr>
            <a:normAutofit/>
          </a:bodyPr>
          <a:lstStyle/>
          <a:p>
            <a:r>
              <a:rPr lang="en-US" dirty="0"/>
              <a:t>Annual comparison of Bottom-Up (BU) and Top-Down (TD) estimates</a:t>
            </a:r>
          </a:p>
        </p:txBody>
      </p:sp>
      <p:sp>
        <p:nvSpPr>
          <p:cNvPr id="8" name="TextBox 7">
            <a:extLst>
              <a:ext uri="{FF2B5EF4-FFF2-40B4-BE49-F238E27FC236}">
                <a16:creationId xmlns:a16="http://schemas.microsoft.com/office/drawing/2014/main" id="{1E8CE1F1-07B1-4DC1-A8DD-C5E00E6E817E}"/>
              </a:ext>
            </a:extLst>
          </p:cNvPr>
          <p:cNvSpPr txBox="1"/>
          <p:nvPr/>
        </p:nvSpPr>
        <p:spPr>
          <a:xfrm>
            <a:off x="576765" y="821183"/>
            <a:ext cx="10656363" cy="646331"/>
          </a:xfrm>
          <a:prstGeom prst="rect">
            <a:avLst/>
          </a:prstGeom>
          <a:noFill/>
        </p:spPr>
        <p:txBody>
          <a:bodyPr wrap="square">
            <a:spAutoFit/>
          </a:bodyPr>
          <a:lstStyle/>
          <a:p>
            <a:pPr algn="ctr"/>
            <a:r>
              <a:rPr lang="en-US" dirty="0">
                <a:solidFill>
                  <a:srgbClr val="4C9BDB"/>
                </a:solidFill>
              </a:rPr>
              <a:t>Global N</a:t>
            </a:r>
            <a:r>
              <a:rPr lang="en-US" baseline="-25000" dirty="0">
                <a:solidFill>
                  <a:srgbClr val="4C9BDB"/>
                </a:solidFill>
              </a:rPr>
              <a:t>2</a:t>
            </a:r>
            <a:r>
              <a:rPr lang="en-US" dirty="0">
                <a:solidFill>
                  <a:srgbClr val="4C9BDB"/>
                </a:solidFill>
              </a:rPr>
              <a:t>O emission estimates from BU and TD are comparable in magnitude and trend for 1998-2016.</a:t>
            </a:r>
            <a:br>
              <a:rPr lang="en-US" dirty="0">
                <a:solidFill>
                  <a:srgbClr val="4C9BDB"/>
                </a:solidFill>
              </a:rPr>
            </a:br>
            <a:r>
              <a:rPr lang="en-US" dirty="0">
                <a:solidFill>
                  <a:srgbClr val="4C9BDB"/>
                </a:solidFill>
              </a:rPr>
              <a:t>TD estimates show larger inter-annual variability but have smaller land and larger ocean emissions. </a:t>
            </a:r>
          </a:p>
        </p:txBody>
      </p:sp>
      <p:grpSp>
        <p:nvGrpSpPr>
          <p:cNvPr id="3" name="Group 2">
            <a:extLst>
              <a:ext uri="{FF2B5EF4-FFF2-40B4-BE49-F238E27FC236}">
                <a16:creationId xmlns:a16="http://schemas.microsoft.com/office/drawing/2014/main" id="{82572B96-5375-154F-A91C-67F3CFF9C211}"/>
              </a:ext>
            </a:extLst>
          </p:cNvPr>
          <p:cNvGrpSpPr/>
          <p:nvPr/>
        </p:nvGrpSpPr>
        <p:grpSpPr>
          <a:xfrm>
            <a:off x="1894159" y="1467514"/>
            <a:ext cx="7878372" cy="5306455"/>
            <a:chOff x="1711279" y="1467514"/>
            <a:chExt cx="7878372" cy="5306455"/>
          </a:xfrm>
        </p:grpSpPr>
        <p:pic>
          <p:nvPicPr>
            <p:cNvPr id="6" name="Picture 5">
              <a:extLst>
                <a:ext uri="{FF2B5EF4-FFF2-40B4-BE49-F238E27FC236}">
                  <a16:creationId xmlns:a16="http://schemas.microsoft.com/office/drawing/2014/main" id="{B6B2F3A8-6DC8-461B-AF2C-57B286EF3463}"/>
                </a:ext>
              </a:extLst>
            </p:cNvPr>
            <p:cNvPicPr>
              <a:picLocks noChangeAspect="1"/>
            </p:cNvPicPr>
            <p:nvPr/>
          </p:nvPicPr>
          <p:blipFill rotWithShape="1">
            <a:blip r:embed="rId2">
              <a:extLst>
                <a:ext uri="{28A0092B-C50C-407E-A947-70E740481C1C}">
                  <a14:useLocalDpi xmlns:a14="http://schemas.microsoft.com/office/drawing/2010/main" val="0"/>
                </a:ext>
              </a:extLst>
            </a:blip>
            <a:srcRect b="18797"/>
            <a:stretch/>
          </p:blipFill>
          <p:spPr>
            <a:xfrm>
              <a:off x="1711279" y="1467514"/>
              <a:ext cx="7841795" cy="5306455"/>
            </a:xfrm>
            <a:prstGeom prst="rect">
              <a:avLst/>
            </a:prstGeom>
          </p:spPr>
        </p:pic>
        <p:sp>
          <p:nvSpPr>
            <p:cNvPr id="7" name="TextBox 6">
              <a:extLst>
                <a:ext uri="{FF2B5EF4-FFF2-40B4-BE49-F238E27FC236}">
                  <a16:creationId xmlns:a16="http://schemas.microsoft.com/office/drawing/2014/main" id="{01DA5D99-792E-BA4A-942F-07A82CF13F4B}"/>
                </a:ext>
              </a:extLst>
            </p:cNvPr>
            <p:cNvSpPr txBox="1"/>
            <p:nvPr/>
          </p:nvSpPr>
          <p:spPr>
            <a:xfrm rot="16200000">
              <a:off x="8463220" y="5140019"/>
              <a:ext cx="1991251" cy="261610"/>
            </a:xfrm>
            <a:prstGeom prst="rect">
              <a:avLst/>
            </a:prstGeom>
            <a:noFill/>
          </p:spPr>
          <p:txBody>
            <a:bodyPr wrap="none" rtlCol="0">
              <a:spAutoFit/>
            </a:bodyPr>
            <a:lstStyle/>
            <a:p>
              <a:r>
                <a:rPr lang="en-US" sz="1100" dirty="0">
                  <a:solidFill>
                    <a:schemeClr val="tx1">
                      <a:lumMod val="50000"/>
                      <a:lumOff val="50000"/>
                    </a:schemeClr>
                  </a:solidFill>
                </a:rPr>
                <a:t>Source: Tian et al. 2020, Nature</a:t>
              </a:r>
            </a:p>
          </p:txBody>
        </p:sp>
      </p:grpSp>
    </p:spTree>
    <p:extLst>
      <p:ext uri="{BB962C8B-B14F-4D97-AF65-F5344CB8AC3E}">
        <p14:creationId xmlns:p14="http://schemas.microsoft.com/office/powerpoint/2010/main" val="373808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5448" y="119647"/>
            <a:ext cx="7440472" cy="506849"/>
          </a:xfrm>
        </p:spPr>
        <p:txBody>
          <a:bodyPr>
            <a:noAutofit/>
          </a:bodyPr>
          <a:lstStyle/>
          <a:p>
            <a:r>
              <a:rPr lang="en-GB" noProof="0" dirty="0">
                <a:ea typeface="ＭＳ Ｐゴシック" charset="0"/>
              </a:rPr>
              <a:t>Contributors </a:t>
            </a:r>
            <a:r>
              <a:rPr lang="en-GB" noProof="0" dirty="0">
                <a:solidFill>
                  <a:srgbClr val="00CE63"/>
                </a:solidFill>
                <a:ea typeface="ＭＳ Ｐゴシック" charset="0"/>
              </a:rPr>
              <a:t>57 </a:t>
            </a:r>
            <a:r>
              <a:rPr lang="en-GB" noProof="0" dirty="0">
                <a:ea typeface="ＭＳ Ｐゴシック" charset="0"/>
              </a:rPr>
              <a:t>people | </a:t>
            </a:r>
            <a:r>
              <a:rPr lang="en-GB" dirty="0">
                <a:solidFill>
                  <a:srgbClr val="00CE63"/>
                </a:solidFill>
                <a:ea typeface="ＭＳ Ｐゴシック" charset="0"/>
              </a:rPr>
              <a:t>48</a:t>
            </a:r>
            <a:r>
              <a:rPr lang="en-GB" noProof="0" dirty="0">
                <a:ea typeface="ＭＳ Ｐゴシック" charset="0"/>
              </a:rPr>
              <a:t> organisations | </a:t>
            </a:r>
            <a:r>
              <a:rPr lang="en-GB" noProof="0" dirty="0">
                <a:solidFill>
                  <a:srgbClr val="00CE63"/>
                </a:solidFill>
                <a:ea typeface="ＭＳ Ｐゴシック" charset="0"/>
              </a:rPr>
              <a:t>14</a:t>
            </a:r>
            <a:r>
              <a:rPr lang="en-GB" noProof="0" dirty="0">
                <a:ea typeface="ＭＳ Ｐゴシック" charset="0"/>
              </a:rPr>
              <a:t> countries</a:t>
            </a:r>
            <a:endParaRPr lang="en-GB" noProof="0" dirty="0"/>
          </a:p>
        </p:txBody>
      </p:sp>
      <p:sp>
        <p:nvSpPr>
          <p:cNvPr id="5" name="Text Placeholder 3">
            <a:extLst>
              <a:ext uri="{FF2B5EF4-FFF2-40B4-BE49-F238E27FC236}">
                <a16:creationId xmlns:a16="http://schemas.microsoft.com/office/drawing/2014/main" id="{5D5F8C78-0265-4564-93C8-90BC47313AE3}"/>
              </a:ext>
            </a:extLst>
          </p:cNvPr>
          <p:cNvSpPr txBox="1">
            <a:spLocks/>
          </p:cNvSpPr>
          <p:nvPr/>
        </p:nvSpPr>
        <p:spPr bwMode="auto">
          <a:xfrm>
            <a:off x="1196502" y="1118937"/>
            <a:ext cx="10084770" cy="36954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59410" algn="l"/>
            <a:r>
              <a:rPr lang="en-GB" sz="1500" b="1" dirty="0">
                <a:solidFill>
                  <a:srgbClr val="4C9BDB"/>
                </a:solidFill>
              </a:rPr>
              <a:t>Global N</a:t>
            </a:r>
            <a:r>
              <a:rPr lang="en-GB" sz="1500" b="1" baseline="-25000" dirty="0">
                <a:solidFill>
                  <a:srgbClr val="4C9BDB"/>
                </a:solidFill>
              </a:rPr>
              <a:t>2</a:t>
            </a:r>
            <a:r>
              <a:rPr lang="en-GB" sz="1500" b="1" dirty="0">
                <a:solidFill>
                  <a:srgbClr val="4C9BDB"/>
                </a:solidFill>
              </a:rPr>
              <a:t>O Budget - Scientific Steering Committee:</a:t>
            </a:r>
          </a:p>
          <a:p>
            <a:pPr indent="-359410" algn="l"/>
            <a:endParaRPr lang="en-GB" sz="1500" b="1" dirty="0">
              <a:solidFill>
                <a:srgbClr val="4C9BDB"/>
              </a:solidFill>
            </a:endParaRPr>
          </a:p>
          <a:p>
            <a:pPr indent="-359410" algn="l"/>
            <a:r>
              <a:rPr lang="en-GB" sz="1500" b="1" dirty="0">
                <a:solidFill>
                  <a:srgbClr val="4C9BDB"/>
                </a:solidFill>
              </a:rPr>
              <a:t>H Tian </a:t>
            </a:r>
            <a:r>
              <a:rPr lang="en-GB" sz="1500" dirty="0">
                <a:solidFill>
                  <a:srgbClr val="4C9BDB"/>
                </a:solidFill>
              </a:rPr>
              <a:t>USA</a:t>
            </a:r>
            <a:r>
              <a:rPr lang="en-GB" sz="1500" b="1" dirty="0">
                <a:solidFill>
                  <a:srgbClr val="4C9BDB"/>
                </a:solidFill>
              </a:rPr>
              <a:t> </a:t>
            </a:r>
            <a:r>
              <a:rPr lang="en-GB" sz="1500" dirty="0">
                <a:solidFill>
                  <a:srgbClr val="4C9BDB"/>
                </a:solidFill>
              </a:rPr>
              <a:t>– Co-Chair |</a:t>
            </a:r>
            <a:r>
              <a:rPr lang="en-GB" sz="1500" b="1" dirty="0">
                <a:solidFill>
                  <a:srgbClr val="4C9BDB"/>
                </a:solidFill>
              </a:rPr>
              <a:t> RL Thompson </a:t>
            </a:r>
            <a:r>
              <a:rPr lang="en-GB" sz="1500" dirty="0">
                <a:solidFill>
                  <a:srgbClr val="4C9BDB"/>
                </a:solidFill>
              </a:rPr>
              <a:t>Norway</a:t>
            </a:r>
            <a:r>
              <a:rPr lang="en-GB" sz="1500" b="1" dirty="0">
                <a:solidFill>
                  <a:srgbClr val="4C9BDB"/>
                </a:solidFill>
              </a:rPr>
              <a:t> </a:t>
            </a:r>
            <a:r>
              <a:rPr lang="en-GB" sz="1500" dirty="0">
                <a:solidFill>
                  <a:srgbClr val="4C9BDB"/>
                </a:solidFill>
              </a:rPr>
              <a:t>– Co-Chair|</a:t>
            </a:r>
            <a:r>
              <a:rPr lang="en-GB" sz="1500" b="1" dirty="0">
                <a:solidFill>
                  <a:srgbClr val="4C9BDB"/>
                </a:solidFill>
              </a:rPr>
              <a:t> JG Canadell  </a:t>
            </a:r>
            <a:r>
              <a:rPr lang="en-GB" sz="1500" dirty="0">
                <a:solidFill>
                  <a:srgbClr val="4C9BDB"/>
                </a:solidFill>
              </a:rPr>
              <a:t>Australia|</a:t>
            </a:r>
            <a:r>
              <a:rPr lang="en-GB" sz="1500" b="1" dirty="0">
                <a:solidFill>
                  <a:srgbClr val="4C9BDB"/>
                </a:solidFill>
              </a:rPr>
              <a:t> W </a:t>
            </a:r>
            <a:r>
              <a:rPr lang="en-GB" sz="1500" b="1" dirty="0" err="1">
                <a:solidFill>
                  <a:srgbClr val="4C9BDB"/>
                </a:solidFill>
              </a:rPr>
              <a:t>Winiwarter</a:t>
            </a:r>
            <a:r>
              <a:rPr lang="en-GB" sz="1500" b="1" dirty="0">
                <a:solidFill>
                  <a:srgbClr val="4C9BDB"/>
                </a:solidFill>
              </a:rPr>
              <a:t> </a:t>
            </a:r>
            <a:r>
              <a:rPr lang="en-GB" sz="1500" dirty="0">
                <a:solidFill>
                  <a:srgbClr val="4C9BDB"/>
                </a:solidFill>
              </a:rPr>
              <a:t>Austria</a:t>
            </a:r>
            <a:r>
              <a:rPr lang="en-GB" sz="1500" b="1" dirty="0">
                <a:solidFill>
                  <a:srgbClr val="4C9BDB"/>
                </a:solidFill>
              </a:rPr>
              <a:t> </a:t>
            </a:r>
            <a:r>
              <a:rPr lang="en-GB" sz="1500" dirty="0">
                <a:solidFill>
                  <a:srgbClr val="4C9BDB"/>
                </a:solidFill>
              </a:rPr>
              <a:t>|</a:t>
            </a:r>
            <a:r>
              <a:rPr lang="en-GB" sz="1500" b="1" dirty="0">
                <a:solidFill>
                  <a:srgbClr val="4C9BDB"/>
                </a:solidFill>
              </a:rPr>
              <a:t> </a:t>
            </a:r>
            <a:r>
              <a:rPr lang="en-AU" sz="1500" b="1" dirty="0">
                <a:solidFill>
                  <a:srgbClr val="4C9BDB"/>
                </a:solidFill>
              </a:rPr>
              <a:t>P </a:t>
            </a:r>
            <a:r>
              <a:rPr lang="en-AU" sz="1500" b="1" dirty="0" err="1">
                <a:solidFill>
                  <a:srgbClr val="4C9BDB"/>
                </a:solidFill>
              </a:rPr>
              <a:t>Suntharalingam</a:t>
            </a:r>
            <a:r>
              <a:rPr lang="en-AU" sz="1500" dirty="0">
                <a:solidFill>
                  <a:srgbClr val="4C9BDB"/>
                </a:solidFill>
              </a:rPr>
              <a:t> UK </a:t>
            </a:r>
            <a:r>
              <a:rPr lang="en-GB" sz="1500" dirty="0">
                <a:solidFill>
                  <a:srgbClr val="4C9BDB"/>
                </a:solidFill>
              </a:rPr>
              <a:t>|</a:t>
            </a:r>
            <a:r>
              <a:rPr lang="en-GB" sz="1500" b="1" dirty="0">
                <a:solidFill>
                  <a:srgbClr val="4C9BDB"/>
                </a:solidFill>
              </a:rPr>
              <a:t> EA Davison </a:t>
            </a:r>
            <a:r>
              <a:rPr lang="en-GB" sz="1500" dirty="0">
                <a:solidFill>
                  <a:srgbClr val="4C9BDB"/>
                </a:solidFill>
              </a:rPr>
              <a:t>USA |</a:t>
            </a:r>
            <a:r>
              <a:rPr lang="en-GB" sz="1500" b="1" dirty="0">
                <a:solidFill>
                  <a:srgbClr val="4C9BDB"/>
                </a:solidFill>
              </a:rPr>
              <a:t> M Prather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P Ciais </a:t>
            </a:r>
            <a:r>
              <a:rPr lang="en-GB" sz="1500" dirty="0">
                <a:solidFill>
                  <a:srgbClr val="4C9BDB"/>
                </a:solidFill>
              </a:rPr>
              <a:t>France|</a:t>
            </a:r>
            <a:r>
              <a:rPr lang="en-GB" sz="1500" b="1" dirty="0">
                <a:solidFill>
                  <a:srgbClr val="4C9BDB"/>
                </a:solidFill>
              </a:rPr>
              <a:t> RB Jackson</a:t>
            </a:r>
            <a:r>
              <a:rPr lang="en-GB" sz="1500" dirty="0">
                <a:solidFill>
                  <a:srgbClr val="4C9BDB"/>
                </a:solidFill>
              </a:rPr>
              <a:t> USA |  </a:t>
            </a:r>
            <a:r>
              <a:rPr lang="en-GB" sz="1500" b="1" dirty="0">
                <a:solidFill>
                  <a:srgbClr val="4C9BDB"/>
                </a:solidFill>
              </a:rPr>
              <a:t>P </a:t>
            </a:r>
            <a:r>
              <a:rPr lang="en-GB" sz="1500" b="1" dirty="0" err="1">
                <a:solidFill>
                  <a:srgbClr val="4C9BDB"/>
                </a:solidFill>
              </a:rPr>
              <a:t>Raymonds</a:t>
            </a:r>
            <a:r>
              <a:rPr lang="en-GB" sz="1500" b="1" dirty="0">
                <a:solidFill>
                  <a:srgbClr val="4C9BDB"/>
                </a:solidFill>
              </a:rPr>
              <a:t> </a:t>
            </a:r>
            <a:r>
              <a:rPr lang="en-GB" sz="1500" dirty="0">
                <a:solidFill>
                  <a:srgbClr val="4C9BDB"/>
                </a:solidFill>
              </a:rPr>
              <a:t>USA | </a:t>
            </a:r>
            <a:r>
              <a:rPr lang="en-GB" sz="1500" b="1" dirty="0">
                <a:solidFill>
                  <a:srgbClr val="4C9BDB"/>
                </a:solidFill>
              </a:rPr>
              <a:t>P Regnier </a:t>
            </a:r>
            <a:r>
              <a:rPr lang="en-GB" sz="1500" dirty="0">
                <a:solidFill>
                  <a:srgbClr val="4C9BDB"/>
                </a:solidFill>
              </a:rPr>
              <a:t>Belgium |</a:t>
            </a:r>
            <a:r>
              <a:rPr lang="en-GB" sz="1500" b="1" dirty="0">
                <a:solidFill>
                  <a:srgbClr val="4C9BDB"/>
                </a:solidFill>
              </a:rPr>
              <a:t> G</a:t>
            </a:r>
            <a:r>
              <a:rPr lang="en-GB" sz="1500" dirty="0">
                <a:solidFill>
                  <a:srgbClr val="4C9BDB"/>
                </a:solidFill>
              </a:rPr>
              <a:t> </a:t>
            </a:r>
            <a:r>
              <a:rPr lang="en-GB" sz="1500" b="1" dirty="0" err="1">
                <a:solidFill>
                  <a:srgbClr val="4C9BDB"/>
                </a:solidFill>
              </a:rPr>
              <a:t>Maenhout</a:t>
            </a:r>
            <a:r>
              <a:rPr lang="en-GB" sz="1500" dirty="0">
                <a:solidFill>
                  <a:srgbClr val="4C9BDB"/>
                </a:solidFill>
              </a:rPr>
              <a:t> Italy | </a:t>
            </a:r>
            <a:r>
              <a:rPr lang="en-GB" sz="1500" b="1" dirty="0">
                <a:solidFill>
                  <a:srgbClr val="4C9BDB"/>
                </a:solidFill>
              </a:rPr>
              <a:t>F Zhou </a:t>
            </a:r>
            <a:r>
              <a:rPr lang="en-GB" sz="1500" dirty="0">
                <a:solidFill>
                  <a:srgbClr val="4C9BDB"/>
                </a:solidFill>
              </a:rPr>
              <a:t>China</a:t>
            </a:r>
          </a:p>
          <a:p>
            <a:pPr indent="-359410" algn="l"/>
            <a:endParaRPr lang="en-GB" sz="1500" b="1" dirty="0">
              <a:solidFill>
                <a:srgbClr val="4C9BDB"/>
              </a:solidFill>
            </a:endParaRPr>
          </a:p>
          <a:p>
            <a:pPr algn="l"/>
            <a:r>
              <a:rPr lang="en-AU" sz="1400" b="1" dirty="0">
                <a:latin typeface="Calibri" panose="020F0502020204030204" pitchFamily="34" charset="0"/>
                <a:cs typeface="Calibri" panose="020F0502020204030204" pitchFamily="34" charset="0"/>
              </a:rPr>
              <a:t>Contributors:</a:t>
            </a:r>
          </a:p>
          <a:p>
            <a:pPr algn="l"/>
            <a:endParaRPr lang="en-AU" sz="1400" b="1" dirty="0">
              <a:latin typeface="Calibri" panose="020F0502020204030204" pitchFamily="34" charset="0"/>
              <a:cs typeface="Calibri" panose="020F0502020204030204" pitchFamily="34" charset="0"/>
            </a:endParaRPr>
          </a:p>
          <a:p>
            <a:pPr algn="l"/>
            <a:r>
              <a:rPr lang="en-AU" sz="1400" b="1" dirty="0">
                <a:latin typeface="Calibri" panose="020F0502020204030204" pitchFamily="34" charset="0"/>
                <a:cs typeface="Calibri" panose="020F0502020204030204" pitchFamily="34" charset="0"/>
              </a:rPr>
              <a:t>Rongting Xu </a:t>
            </a:r>
            <a:r>
              <a:rPr lang="en-AU" sz="1400" dirty="0">
                <a:latin typeface="Calibri" panose="020F0502020204030204" pitchFamily="34" charset="0"/>
                <a:cs typeface="Calibri" panose="020F0502020204030204" pitchFamily="34" charset="0"/>
              </a:rPr>
              <a:t>USA|</a:t>
            </a:r>
            <a:r>
              <a:rPr lang="en-AU" sz="1400" b="1" dirty="0">
                <a:latin typeface="Calibri" panose="020F0502020204030204" pitchFamily="34" charset="0"/>
                <a:cs typeface="Calibri" panose="020F0502020204030204" pitchFamily="34" charset="0"/>
              </a:rPr>
              <a:t> Naiqing Pan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a:t>
            </a:r>
            <a:r>
              <a:rPr lang="en-AU" sz="1400" b="1" dirty="0" err="1">
                <a:latin typeface="Calibri" panose="020F0502020204030204" pitchFamily="34" charset="0"/>
                <a:cs typeface="Calibri" panose="020F0502020204030204" pitchFamily="34" charset="0"/>
              </a:rPr>
              <a:t>Shufen</a:t>
            </a:r>
            <a:r>
              <a:rPr lang="en-AU" sz="1400" b="1" dirty="0">
                <a:latin typeface="Calibri" panose="020F0502020204030204" pitchFamily="34" charset="0"/>
                <a:cs typeface="Calibri" panose="020F0502020204030204" pitchFamily="34" charset="0"/>
              </a:rPr>
              <a:t> Pan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Glen P. Peters </a:t>
            </a:r>
            <a:r>
              <a:rPr lang="en-AU" sz="1400" dirty="0"/>
              <a:t>Norway </a:t>
            </a:r>
            <a:r>
              <a:rPr lang="en-AU" sz="1400" dirty="0">
                <a:latin typeface="Calibri" panose="020F0502020204030204" pitchFamily="34" charset="0"/>
                <a:cs typeface="Calibri" panose="020F0502020204030204" pitchFamily="34" charset="0"/>
              </a:rPr>
              <a:t>|</a:t>
            </a:r>
            <a:r>
              <a:rPr lang="en-AU" sz="1400" b="1" dirty="0">
                <a:latin typeface="Calibri" panose="020F0502020204030204" pitchFamily="34" charset="0"/>
                <a:cs typeface="Calibri" panose="020F0502020204030204" pitchFamily="34" charset="0"/>
              </a:rPr>
              <a:t> Hao Shi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Francesco N. Tubiello </a:t>
            </a:r>
            <a:r>
              <a:rPr lang="en-AU" sz="1400" dirty="0">
                <a:latin typeface="Calibri" panose="020F0502020204030204" pitchFamily="34" charset="0"/>
                <a:cs typeface="Calibri" panose="020F0502020204030204" pitchFamily="34" charset="0"/>
              </a:rPr>
              <a:t>Italy|</a:t>
            </a:r>
            <a:r>
              <a:rPr lang="en-AU" sz="1400" b="1" dirty="0">
                <a:latin typeface="Calibri" panose="020F0502020204030204" pitchFamily="34" charset="0"/>
                <a:cs typeface="Calibri" panose="020F0502020204030204" pitchFamily="34" charset="0"/>
              </a:rPr>
              <a:t> Sönke Zaehle </a:t>
            </a:r>
            <a:r>
              <a:rPr lang="en-AU" sz="1400" dirty="0">
                <a:latin typeface="Calibri" panose="020F0502020204030204" pitchFamily="34" charset="0"/>
                <a:cs typeface="Calibri" panose="020F0502020204030204" pitchFamily="34" charset="0"/>
              </a:rPr>
              <a:t>Germany|</a:t>
            </a:r>
            <a:r>
              <a:rPr lang="en-AU" sz="1400" b="1" dirty="0">
                <a:latin typeface="Calibri" panose="020F0502020204030204" pitchFamily="34" charset="0"/>
                <a:cs typeface="Calibri" panose="020F0502020204030204" pitchFamily="34" charset="0"/>
              </a:rPr>
              <a:t> Gianna Battaglia </a:t>
            </a:r>
            <a:r>
              <a:rPr lang="en-AU" sz="1400" dirty="0">
                <a:latin typeface="Calibri" panose="020F0502020204030204" pitchFamily="34" charset="0"/>
                <a:cs typeface="Calibri" panose="020F0502020204030204" pitchFamily="34" charset="0"/>
              </a:rPr>
              <a:t>Switzerland|</a:t>
            </a:r>
            <a:r>
              <a:rPr lang="en-AU" sz="1400" b="1" dirty="0">
                <a:latin typeface="Calibri" panose="020F0502020204030204" pitchFamily="34" charset="0"/>
                <a:cs typeface="Calibri" panose="020F0502020204030204" pitchFamily="34" charset="0"/>
              </a:rPr>
              <a:t> Sarah </a:t>
            </a:r>
            <a:r>
              <a:rPr lang="en-AU" sz="1400" b="1" dirty="0" err="1">
                <a:latin typeface="Calibri" panose="020F0502020204030204" pitchFamily="34" charset="0"/>
                <a:cs typeface="Calibri" panose="020F0502020204030204" pitchFamily="34" charset="0"/>
              </a:rPr>
              <a:t>Berthet</a:t>
            </a:r>
            <a:r>
              <a:rPr lang="en-AU" sz="1400" b="1" dirty="0">
                <a:latin typeface="Calibri" panose="020F0502020204030204" pitchFamily="34" charset="0"/>
                <a:cs typeface="Calibri" panose="020F0502020204030204" pitchFamily="34" charset="0"/>
              </a:rPr>
              <a:t> </a:t>
            </a:r>
            <a:r>
              <a:rPr lang="en-AU" sz="1400" dirty="0">
                <a:latin typeface="Calibri" panose="020F0502020204030204" pitchFamily="34" charset="0"/>
                <a:cs typeface="Calibri" panose="020F0502020204030204" pitchFamily="34" charset="0"/>
              </a:rPr>
              <a:t>France |</a:t>
            </a:r>
            <a:r>
              <a:rPr lang="en-AU" sz="1400" b="1" dirty="0">
                <a:latin typeface="Calibri" panose="020F0502020204030204" pitchFamily="34" charset="0"/>
                <a:cs typeface="Calibri" panose="020F0502020204030204" pitchFamily="34" charset="0"/>
              </a:rPr>
              <a:t> Laurent Bopp </a:t>
            </a:r>
            <a:r>
              <a:rPr lang="en-AU" sz="1400" dirty="0">
                <a:latin typeface="Calibri" panose="020F0502020204030204" pitchFamily="34" charset="0"/>
                <a:cs typeface="Calibri" panose="020F0502020204030204" pitchFamily="34" charset="0"/>
              </a:rPr>
              <a:t>France|</a:t>
            </a:r>
            <a:r>
              <a:rPr lang="en-AU" sz="1400" b="1" dirty="0">
                <a:latin typeface="Calibri" panose="020F0502020204030204" pitchFamily="34" charset="0"/>
                <a:cs typeface="Calibri" panose="020F0502020204030204" pitchFamily="34" charset="0"/>
              </a:rPr>
              <a:t> Alexander F. Bouwman </a:t>
            </a:r>
            <a:r>
              <a:rPr lang="en-AU" sz="1400" dirty="0"/>
              <a:t>The Netherlands </a:t>
            </a:r>
            <a:r>
              <a:rPr lang="en-AU" sz="1400" dirty="0">
                <a:latin typeface="Calibri" panose="020F0502020204030204" pitchFamily="34" charset="0"/>
                <a:cs typeface="Calibri" panose="020F0502020204030204" pitchFamily="34" charset="0"/>
              </a:rPr>
              <a:t>|</a:t>
            </a:r>
            <a:r>
              <a:rPr lang="en-AU" sz="1400" b="1" dirty="0">
                <a:latin typeface="Calibri" panose="020F0502020204030204" pitchFamily="34" charset="0"/>
                <a:cs typeface="Calibri" panose="020F0502020204030204" pitchFamily="34" charset="0"/>
              </a:rPr>
              <a:t> </a:t>
            </a:r>
          </a:p>
          <a:p>
            <a:pPr algn="l"/>
            <a:r>
              <a:rPr lang="en-AU" sz="1400" b="1" dirty="0">
                <a:latin typeface="Calibri" panose="020F0502020204030204" pitchFamily="34" charset="0"/>
                <a:cs typeface="Calibri" panose="020F0502020204030204" pitchFamily="34" charset="0"/>
              </a:rPr>
              <a:t>Erik T. </a:t>
            </a:r>
            <a:r>
              <a:rPr lang="en-AU" sz="1400" b="1" dirty="0" err="1">
                <a:latin typeface="Calibri" panose="020F0502020204030204" pitchFamily="34" charset="0"/>
                <a:cs typeface="Calibri" panose="020F0502020204030204" pitchFamily="34" charset="0"/>
              </a:rPr>
              <a:t>Buitenhuis</a:t>
            </a:r>
            <a:r>
              <a:rPr lang="en-AU" sz="1400" b="1" dirty="0">
                <a:latin typeface="Calibri" panose="020F0502020204030204" pitchFamily="34" charset="0"/>
                <a:cs typeface="Calibri" panose="020F0502020204030204" pitchFamily="34" charset="0"/>
              </a:rPr>
              <a:t> </a:t>
            </a:r>
            <a:r>
              <a:rPr lang="en-AU" sz="1400" dirty="0">
                <a:latin typeface="Calibri" panose="020F0502020204030204" pitchFamily="34" charset="0"/>
                <a:cs typeface="Calibri" panose="020F0502020204030204" pitchFamily="34" charset="0"/>
              </a:rPr>
              <a:t>UK |</a:t>
            </a:r>
            <a:r>
              <a:rPr lang="en-AU" sz="1400" b="1" dirty="0">
                <a:latin typeface="Calibri" panose="020F0502020204030204" pitchFamily="34" charset="0"/>
                <a:cs typeface="Calibri" panose="020F0502020204030204" pitchFamily="34" charset="0"/>
              </a:rPr>
              <a:t> Jinfeng Chang </a:t>
            </a:r>
            <a:r>
              <a:rPr lang="en-AU" sz="1400" dirty="0">
                <a:latin typeface="Calibri" panose="020F0502020204030204" pitchFamily="34" charset="0"/>
                <a:cs typeface="Calibri" panose="020F0502020204030204" pitchFamily="34" charset="0"/>
              </a:rPr>
              <a:t>China |</a:t>
            </a:r>
            <a:r>
              <a:rPr lang="en-AU" sz="1400" b="1" dirty="0">
                <a:latin typeface="Calibri" panose="020F0502020204030204" pitchFamily="34" charset="0"/>
                <a:cs typeface="Calibri" panose="020F0502020204030204" pitchFamily="34" charset="0"/>
              </a:rPr>
              <a:t> Martyn P. Chipperfield </a:t>
            </a:r>
            <a:r>
              <a:rPr lang="en-AU" sz="1400" dirty="0">
                <a:latin typeface="Calibri" panose="020F0502020204030204" pitchFamily="34" charset="0"/>
                <a:cs typeface="Calibri" panose="020F0502020204030204" pitchFamily="34" charset="0"/>
              </a:rPr>
              <a:t>UK|</a:t>
            </a:r>
            <a:r>
              <a:rPr lang="en-AU" sz="1400" b="1" dirty="0">
                <a:latin typeface="Calibri" panose="020F0502020204030204" pitchFamily="34" charset="0"/>
                <a:cs typeface="Calibri" panose="020F0502020204030204" pitchFamily="34" charset="0"/>
              </a:rPr>
              <a:t> Shree R.S. Dangal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Edward Dlugokencky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a:t>
            </a:r>
          </a:p>
          <a:p>
            <a:pPr algn="l"/>
            <a:r>
              <a:rPr lang="en-AU" sz="1400" b="1" dirty="0">
                <a:latin typeface="Calibri" panose="020F0502020204030204" pitchFamily="34" charset="0"/>
                <a:cs typeface="Calibri" panose="020F0502020204030204" pitchFamily="34" charset="0"/>
              </a:rPr>
              <a:t>James Elkins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Bradley D. Eyre </a:t>
            </a:r>
            <a:r>
              <a:rPr lang="en-AU" sz="1400" dirty="0">
                <a:latin typeface="Calibri" panose="020F0502020204030204" pitchFamily="34" charset="0"/>
                <a:cs typeface="Calibri" panose="020F0502020204030204" pitchFamily="34" charset="0"/>
              </a:rPr>
              <a:t>Australia|</a:t>
            </a:r>
            <a:r>
              <a:rPr lang="en-AU" sz="1400" b="1" dirty="0">
                <a:latin typeface="Calibri" panose="020F0502020204030204" pitchFamily="34" charset="0"/>
                <a:cs typeface="Calibri" panose="020F0502020204030204" pitchFamily="34" charset="0"/>
              </a:rPr>
              <a:t> </a:t>
            </a:r>
            <a:r>
              <a:rPr lang="en-AU" sz="1400" b="1" dirty="0" err="1">
                <a:latin typeface="Calibri" panose="020F0502020204030204" pitchFamily="34" charset="0"/>
                <a:cs typeface="Calibri" panose="020F0502020204030204" pitchFamily="34" charset="0"/>
              </a:rPr>
              <a:t>Bojie</a:t>
            </a:r>
            <a:r>
              <a:rPr lang="en-AU" sz="1400" b="1" dirty="0">
                <a:latin typeface="Calibri" panose="020F0502020204030204" pitchFamily="34" charset="0"/>
                <a:cs typeface="Calibri" panose="020F0502020204030204" pitchFamily="34" charset="0"/>
              </a:rPr>
              <a:t> Fu </a:t>
            </a:r>
            <a:r>
              <a:rPr lang="en-AU" sz="1400" dirty="0">
                <a:latin typeface="Calibri" panose="020F0502020204030204" pitchFamily="34" charset="0"/>
                <a:cs typeface="Calibri" panose="020F0502020204030204" pitchFamily="34" charset="0"/>
              </a:rPr>
              <a:t>China |</a:t>
            </a:r>
            <a:r>
              <a:rPr lang="en-AU" sz="1400" b="1" dirty="0">
                <a:latin typeface="Calibri" panose="020F0502020204030204" pitchFamily="34" charset="0"/>
                <a:cs typeface="Calibri" panose="020F0502020204030204" pitchFamily="34" charset="0"/>
              </a:rPr>
              <a:t> Bradley Hall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Akihiko Ito </a:t>
            </a:r>
            <a:r>
              <a:rPr lang="en-AU" sz="1400" dirty="0">
                <a:latin typeface="Calibri" panose="020F0502020204030204" pitchFamily="34" charset="0"/>
                <a:cs typeface="Calibri" panose="020F0502020204030204" pitchFamily="34" charset="0"/>
              </a:rPr>
              <a:t>Japan|</a:t>
            </a:r>
            <a:r>
              <a:rPr lang="en-AU" sz="1400" b="1" dirty="0">
                <a:latin typeface="Calibri" panose="020F0502020204030204" pitchFamily="34" charset="0"/>
                <a:cs typeface="Calibri" panose="020F0502020204030204" pitchFamily="34" charset="0"/>
              </a:rPr>
              <a:t> </a:t>
            </a:r>
            <a:r>
              <a:rPr lang="en-AU" sz="1400" b="1" dirty="0" err="1">
                <a:latin typeface="Calibri" panose="020F0502020204030204" pitchFamily="34" charset="0"/>
                <a:cs typeface="Calibri" panose="020F0502020204030204" pitchFamily="34" charset="0"/>
              </a:rPr>
              <a:t>Fortunat</a:t>
            </a:r>
            <a:r>
              <a:rPr lang="en-AU" sz="1400" b="1" dirty="0">
                <a:latin typeface="Calibri" panose="020F0502020204030204" pitchFamily="34" charset="0"/>
                <a:cs typeface="Calibri" panose="020F0502020204030204" pitchFamily="34" charset="0"/>
              </a:rPr>
              <a:t> </a:t>
            </a:r>
            <a:r>
              <a:rPr lang="en-AU" sz="1400" b="1" dirty="0" err="1">
                <a:latin typeface="Calibri" panose="020F0502020204030204" pitchFamily="34" charset="0"/>
                <a:cs typeface="Calibri" panose="020F0502020204030204" pitchFamily="34" charset="0"/>
              </a:rPr>
              <a:t>Joos</a:t>
            </a:r>
            <a:r>
              <a:rPr lang="en-AU" sz="1400" b="1" dirty="0">
                <a:latin typeface="Calibri" panose="020F0502020204030204" pitchFamily="34" charset="0"/>
                <a:cs typeface="Calibri" panose="020F0502020204030204" pitchFamily="34" charset="0"/>
              </a:rPr>
              <a:t> </a:t>
            </a:r>
            <a:r>
              <a:rPr lang="en-AU" sz="1400" dirty="0">
                <a:latin typeface="Calibri" panose="020F0502020204030204" pitchFamily="34" charset="0"/>
                <a:cs typeface="Calibri" panose="020F0502020204030204" pitchFamily="34" charset="0"/>
              </a:rPr>
              <a:t>Switzerland|</a:t>
            </a:r>
            <a:r>
              <a:rPr lang="en-AU" sz="1400" b="1" dirty="0">
                <a:latin typeface="Calibri" panose="020F0502020204030204" pitchFamily="34" charset="0"/>
                <a:cs typeface="Calibri" panose="020F0502020204030204" pitchFamily="34" charset="0"/>
              </a:rPr>
              <a:t> </a:t>
            </a:r>
          </a:p>
          <a:p>
            <a:pPr algn="l"/>
            <a:r>
              <a:rPr lang="en-AU" sz="1400" b="1" dirty="0">
                <a:latin typeface="Calibri" panose="020F0502020204030204" pitchFamily="34" charset="0"/>
                <a:cs typeface="Calibri" panose="020F0502020204030204" pitchFamily="34" charset="0"/>
              </a:rPr>
              <a:t>Paul B. Krummel </a:t>
            </a:r>
            <a:r>
              <a:rPr lang="en-AU" sz="1400" dirty="0">
                <a:latin typeface="Calibri" panose="020F0502020204030204" pitchFamily="34" charset="0"/>
                <a:cs typeface="Calibri" panose="020F0502020204030204" pitchFamily="34" charset="0"/>
              </a:rPr>
              <a:t>Australia |</a:t>
            </a:r>
            <a:r>
              <a:rPr lang="en-AU" sz="1400" b="1" dirty="0">
                <a:latin typeface="Calibri" panose="020F0502020204030204" pitchFamily="34" charset="0"/>
                <a:cs typeface="Calibri" panose="020F0502020204030204" pitchFamily="34" charset="0"/>
              </a:rPr>
              <a:t> Angela </a:t>
            </a:r>
            <a:r>
              <a:rPr lang="en-AU" sz="1400" b="1" dirty="0" err="1">
                <a:latin typeface="Calibri" panose="020F0502020204030204" pitchFamily="34" charset="0"/>
                <a:cs typeface="Calibri" panose="020F0502020204030204" pitchFamily="34" charset="0"/>
              </a:rPr>
              <a:t>Landolfi</a:t>
            </a:r>
            <a:r>
              <a:rPr lang="en-AU" sz="1400" b="1" dirty="0">
                <a:latin typeface="Calibri" panose="020F0502020204030204" pitchFamily="34" charset="0"/>
                <a:cs typeface="Calibri" panose="020F0502020204030204" pitchFamily="34" charset="0"/>
              </a:rPr>
              <a:t> </a:t>
            </a:r>
            <a:r>
              <a:rPr lang="en-AU" sz="1400" dirty="0">
                <a:latin typeface="Calibri" panose="020F0502020204030204" pitchFamily="34" charset="0"/>
                <a:cs typeface="Calibri" panose="020F0502020204030204" pitchFamily="34" charset="0"/>
              </a:rPr>
              <a:t>Italy|</a:t>
            </a:r>
            <a:r>
              <a:rPr lang="en-AU" sz="1400" b="1" dirty="0">
                <a:latin typeface="Calibri" panose="020F0502020204030204" pitchFamily="34" charset="0"/>
                <a:cs typeface="Calibri" panose="020F0502020204030204" pitchFamily="34" charset="0"/>
              </a:rPr>
              <a:t> Goulven G. Laruelle </a:t>
            </a:r>
            <a:r>
              <a:rPr lang="en-AU" sz="1400" dirty="0">
                <a:latin typeface="Calibri" panose="020F0502020204030204" pitchFamily="34" charset="0"/>
                <a:cs typeface="Calibri" panose="020F0502020204030204" pitchFamily="34" charset="0"/>
              </a:rPr>
              <a:t>Belgium|</a:t>
            </a:r>
            <a:r>
              <a:rPr lang="en-AU" sz="1400" b="1" dirty="0">
                <a:latin typeface="Calibri" panose="020F0502020204030204" pitchFamily="34" charset="0"/>
                <a:cs typeface="Calibri" panose="020F0502020204030204" pitchFamily="34" charset="0"/>
              </a:rPr>
              <a:t> Ronny Lauerwald </a:t>
            </a:r>
            <a:r>
              <a:rPr lang="en-AU" sz="1400" dirty="0">
                <a:latin typeface="Calibri" panose="020F0502020204030204" pitchFamily="34" charset="0"/>
                <a:cs typeface="Calibri" panose="020F0502020204030204" pitchFamily="34" charset="0"/>
              </a:rPr>
              <a:t>France |</a:t>
            </a:r>
            <a:r>
              <a:rPr lang="en-AU" sz="1400" b="1" dirty="0">
                <a:latin typeface="Calibri" panose="020F0502020204030204" pitchFamily="34" charset="0"/>
                <a:cs typeface="Calibri" panose="020F0502020204030204" pitchFamily="34" charset="0"/>
              </a:rPr>
              <a:t> Wei Li </a:t>
            </a:r>
            <a:r>
              <a:rPr lang="en-AU" sz="1400" dirty="0">
                <a:latin typeface="Calibri" panose="020F0502020204030204" pitchFamily="34" charset="0"/>
                <a:cs typeface="Calibri" panose="020F0502020204030204" pitchFamily="34" charset="0"/>
              </a:rPr>
              <a:t>China |</a:t>
            </a:r>
            <a:r>
              <a:rPr lang="en-AU" sz="1400" b="1" dirty="0">
                <a:latin typeface="Calibri" panose="020F0502020204030204" pitchFamily="34" charset="0"/>
                <a:cs typeface="Calibri" panose="020F0502020204030204" pitchFamily="34" charset="0"/>
              </a:rPr>
              <a:t> </a:t>
            </a:r>
          </a:p>
          <a:p>
            <a:pPr algn="l"/>
            <a:r>
              <a:rPr lang="en-AU" sz="1400" b="1" dirty="0">
                <a:latin typeface="Calibri" panose="020F0502020204030204" pitchFamily="34" charset="0"/>
                <a:cs typeface="Calibri" panose="020F0502020204030204" pitchFamily="34" charset="0"/>
              </a:rPr>
              <a:t>Sebastian Lienert </a:t>
            </a:r>
            <a:r>
              <a:rPr lang="en-AU" sz="1400" dirty="0">
                <a:latin typeface="Calibri" panose="020F0502020204030204" pitchFamily="34" charset="0"/>
                <a:cs typeface="Calibri" panose="020F0502020204030204" pitchFamily="34" charset="0"/>
              </a:rPr>
              <a:t>Switzerland |</a:t>
            </a:r>
            <a:r>
              <a:rPr lang="en-AU" sz="1400" b="1" dirty="0">
                <a:latin typeface="Calibri" panose="020F0502020204030204" pitchFamily="34" charset="0"/>
                <a:cs typeface="Calibri" panose="020F0502020204030204" pitchFamily="34" charset="0"/>
              </a:rPr>
              <a:t> Taylor Maavara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Michael MacLeod </a:t>
            </a:r>
            <a:r>
              <a:rPr lang="en-AU" sz="1400" dirty="0">
                <a:latin typeface="Calibri" panose="020F0502020204030204" pitchFamily="34" charset="0"/>
                <a:cs typeface="Calibri" panose="020F0502020204030204" pitchFamily="34" charset="0"/>
              </a:rPr>
              <a:t>UK|</a:t>
            </a:r>
            <a:r>
              <a:rPr lang="en-AU" sz="1400" b="1" dirty="0">
                <a:latin typeface="Calibri" panose="020F0502020204030204" pitchFamily="34" charset="0"/>
                <a:cs typeface="Calibri" panose="020F0502020204030204" pitchFamily="34" charset="0"/>
              </a:rPr>
              <a:t> Dylan B. Millet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Stefan Olin </a:t>
            </a:r>
            <a:r>
              <a:rPr lang="en-AU" sz="1400" dirty="0">
                <a:latin typeface="Calibri" panose="020F0502020204030204" pitchFamily="34" charset="0"/>
                <a:cs typeface="Calibri" panose="020F0502020204030204" pitchFamily="34" charset="0"/>
              </a:rPr>
              <a:t>Sweden|</a:t>
            </a:r>
            <a:r>
              <a:rPr lang="en-AU" sz="1400" b="1" dirty="0">
                <a:latin typeface="Calibri" panose="020F0502020204030204" pitchFamily="34" charset="0"/>
                <a:cs typeface="Calibri" panose="020F0502020204030204" pitchFamily="34" charset="0"/>
              </a:rPr>
              <a:t> Prabir K. Patra </a:t>
            </a:r>
            <a:r>
              <a:rPr lang="en-AU" sz="1400" dirty="0">
                <a:latin typeface="Calibri" panose="020F0502020204030204" pitchFamily="34" charset="0"/>
                <a:cs typeface="Calibri" panose="020F0502020204030204" pitchFamily="34" charset="0"/>
              </a:rPr>
              <a:t>Japan |</a:t>
            </a:r>
            <a:r>
              <a:rPr lang="en-AU" sz="1400" b="1" dirty="0">
                <a:latin typeface="Calibri" panose="020F0502020204030204" pitchFamily="34" charset="0"/>
                <a:cs typeface="Calibri" panose="020F0502020204030204" pitchFamily="34" charset="0"/>
              </a:rPr>
              <a:t> Ronald G. Prinn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Daniel J. Ruiz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Guido R. van der </a:t>
            </a:r>
            <a:r>
              <a:rPr lang="en-AU" sz="1400" b="1" dirty="0" err="1">
                <a:latin typeface="Calibri" panose="020F0502020204030204" pitchFamily="34" charset="0"/>
                <a:cs typeface="Calibri" panose="020F0502020204030204" pitchFamily="34" charset="0"/>
              </a:rPr>
              <a:t>Werf</a:t>
            </a:r>
            <a:r>
              <a:rPr lang="en-AU" sz="1400" b="1" dirty="0">
                <a:latin typeface="Calibri" panose="020F0502020204030204" pitchFamily="34" charset="0"/>
                <a:cs typeface="Calibri" panose="020F0502020204030204" pitchFamily="34" charset="0"/>
              </a:rPr>
              <a:t> </a:t>
            </a:r>
            <a:r>
              <a:rPr lang="en-AU" sz="1400" dirty="0">
                <a:latin typeface="Calibri" panose="020F0502020204030204" pitchFamily="34" charset="0"/>
                <a:cs typeface="Calibri" panose="020F0502020204030204" pitchFamily="34" charset="0"/>
              </a:rPr>
              <a:t>The Netherlands |</a:t>
            </a:r>
            <a:r>
              <a:rPr lang="en-AU" sz="1400" b="1" dirty="0">
                <a:latin typeface="Calibri" panose="020F0502020204030204" pitchFamily="34" charset="0"/>
                <a:cs typeface="Calibri" panose="020F0502020204030204" pitchFamily="34" charset="0"/>
              </a:rPr>
              <a:t> Nicolas </a:t>
            </a:r>
            <a:r>
              <a:rPr lang="en-AU" sz="1400" b="1" dirty="0" err="1">
                <a:latin typeface="Calibri" panose="020F0502020204030204" pitchFamily="34" charset="0"/>
                <a:cs typeface="Calibri" panose="020F0502020204030204" pitchFamily="34" charset="0"/>
              </a:rPr>
              <a:t>Vuichard</a:t>
            </a:r>
            <a:r>
              <a:rPr lang="en-AU" sz="1400" b="1" dirty="0">
                <a:latin typeface="Calibri" panose="020F0502020204030204" pitchFamily="34" charset="0"/>
                <a:cs typeface="Calibri" panose="020F0502020204030204" pitchFamily="34" charset="0"/>
              </a:rPr>
              <a:t> </a:t>
            </a:r>
            <a:r>
              <a:rPr lang="en-AU" sz="1400" dirty="0">
                <a:latin typeface="Calibri" panose="020F0502020204030204" pitchFamily="34" charset="0"/>
                <a:cs typeface="Calibri" panose="020F0502020204030204" pitchFamily="34" charset="0"/>
              </a:rPr>
              <a:t>France |</a:t>
            </a:r>
            <a:r>
              <a:rPr lang="en-AU" sz="1400" b="1" dirty="0">
                <a:latin typeface="Calibri" panose="020F0502020204030204" pitchFamily="34" charset="0"/>
                <a:cs typeface="Calibri" panose="020F0502020204030204" pitchFamily="34" charset="0"/>
              </a:rPr>
              <a:t> </a:t>
            </a:r>
            <a:r>
              <a:rPr lang="en-AU" sz="1400" b="1" dirty="0" err="1">
                <a:latin typeface="Calibri" panose="020F0502020204030204" pitchFamily="34" charset="0"/>
                <a:cs typeface="Calibri" panose="020F0502020204030204" pitchFamily="34" charset="0"/>
              </a:rPr>
              <a:t>Junjie</a:t>
            </a:r>
            <a:r>
              <a:rPr lang="en-AU" sz="1400" b="1" dirty="0">
                <a:latin typeface="Calibri" panose="020F0502020204030204" pitchFamily="34" charset="0"/>
                <a:cs typeface="Calibri" panose="020F0502020204030204" pitchFamily="34" charset="0"/>
              </a:rPr>
              <a:t> Wang </a:t>
            </a:r>
            <a:r>
              <a:rPr lang="en-AU" sz="1400" dirty="0">
                <a:latin typeface="Calibri" panose="020F0502020204030204" pitchFamily="34" charset="0"/>
                <a:cs typeface="Calibri" panose="020F0502020204030204" pitchFamily="34" charset="0"/>
              </a:rPr>
              <a:t>China|</a:t>
            </a:r>
            <a:r>
              <a:rPr lang="en-AU" sz="1400" b="1" dirty="0">
                <a:latin typeface="Calibri" panose="020F0502020204030204" pitchFamily="34" charset="0"/>
                <a:cs typeface="Calibri" panose="020F0502020204030204" pitchFamily="34" charset="0"/>
              </a:rPr>
              <a:t> Ray Weiss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Kelley C. Wells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Chris Wilson </a:t>
            </a:r>
            <a:r>
              <a:rPr lang="en-AU" sz="1400" dirty="0">
                <a:latin typeface="Calibri" panose="020F0502020204030204" pitchFamily="34" charset="0"/>
                <a:cs typeface="Calibri" panose="020F0502020204030204" pitchFamily="34" charset="0"/>
              </a:rPr>
              <a:t>UK |</a:t>
            </a:r>
            <a:r>
              <a:rPr lang="en-AU" sz="1400" b="1" dirty="0">
                <a:latin typeface="Calibri" panose="020F0502020204030204" pitchFamily="34" charset="0"/>
                <a:cs typeface="Calibri" panose="020F0502020204030204" pitchFamily="34" charset="0"/>
              </a:rPr>
              <a:t> Jia Yang </a:t>
            </a:r>
            <a:r>
              <a:rPr lang="en-AU" sz="1400" dirty="0">
                <a:latin typeface="Calibri" panose="020F0502020204030204" pitchFamily="34" charset="0"/>
                <a:cs typeface="Calibri" panose="020F0502020204030204" pitchFamily="34" charset="0"/>
              </a:rPr>
              <a:t>USA |</a:t>
            </a:r>
            <a:r>
              <a:rPr lang="en-AU" sz="1400" b="1" dirty="0">
                <a:latin typeface="Calibri" panose="020F0502020204030204" pitchFamily="34" charset="0"/>
                <a:cs typeface="Calibri" panose="020F0502020204030204" pitchFamily="34" charset="0"/>
              </a:rPr>
              <a:t> </a:t>
            </a:r>
            <a:r>
              <a:rPr lang="en-AU" sz="1400" b="1" dirty="0" err="1">
                <a:latin typeface="Calibri" panose="020F0502020204030204" pitchFamily="34" charset="0"/>
                <a:cs typeface="Calibri" panose="020F0502020204030204" pitchFamily="34" charset="0"/>
              </a:rPr>
              <a:t>Yuanzhi</a:t>
            </a:r>
            <a:r>
              <a:rPr lang="en-AU" sz="1400" b="1" dirty="0">
                <a:latin typeface="Calibri" panose="020F0502020204030204" pitchFamily="34" charset="0"/>
                <a:cs typeface="Calibri" panose="020F0502020204030204" pitchFamily="34" charset="0"/>
              </a:rPr>
              <a:t> Yao</a:t>
            </a:r>
            <a:r>
              <a:rPr lang="en-AU" sz="1400" dirty="0">
                <a:latin typeface="Calibri" panose="020F0502020204030204" pitchFamily="34" charset="0"/>
                <a:cs typeface="Calibri" panose="020F0502020204030204" pitchFamily="34" charset="0"/>
              </a:rPr>
              <a:t> USA</a:t>
            </a:r>
            <a:endParaRPr lang="en-AU" sz="1400" b="1" dirty="0">
              <a:latin typeface="Calibri" panose="020F0502020204030204" pitchFamily="34" charset="0"/>
              <a:cs typeface="Calibri" panose="020F0502020204030204" pitchFamily="34" charset="0"/>
            </a:endParaRPr>
          </a:p>
          <a:p>
            <a:pPr algn="l"/>
            <a:endParaRPr lang="en-AU" sz="14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0EC2DD9-F818-478F-8859-7CE0AED70A4A}"/>
              </a:ext>
            </a:extLst>
          </p:cNvPr>
          <p:cNvSpPr txBox="1"/>
          <p:nvPr/>
        </p:nvSpPr>
        <p:spPr>
          <a:xfrm>
            <a:off x="1070582" y="5178969"/>
            <a:ext cx="10457235" cy="1384995"/>
          </a:xfrm>
          <a:prstGeom prst="rect">
            <a:avLst/>
          </a:prstGeom>
          <a:noFill/>
        </p:spPr>
        <p:txBody>
          <a:bodyPr wrap="square">
            <a:spAutoFit/>
          </a:bodyPr>
          <a:lstStyle/>
          <a:p>
            <a:r>
              <a:rPr lang="en-US" sz="1200" dirty="0" err="1">
                <a:solidFill>
                  <a:srgbClr val="4C9BDB"/>
                </a:solidFill>
              </a:rPr>
              <a:t>Hanqin</a:t>
            </a:r>
            <a:r>
              <a:rPr lang="en-US" sz="1200" dirty="0">
                <a:solidFill>
                  <a:srgbClr val="4C9BDB"/>
                </a:solidFill>
              </a:rPr>
              <a:t> Tian, </a:t>
            </a:r>
            <a:r>
              <a:rPr lang="en-US" sz="1200" dirty="0" err="1">
                <a:solidFill>
                  <a:srgbClr val="4C9BDB"/>
                </a:solidFill>
              </a:rPr>
              <a:t>Rongting</a:t>
            </a:r>
            <a:r>
              <a:rPr lang="en-US" sz="1200" dirty="0">
                <a:solidFill>
                  <a:srgbClr val="4C9BDB"/>
                </a:solidFill>
              </a:rPr>
              <a:t> Xu, </a:t>
            </a:r>
            <a:r>
              <a:rPr lang="en-US" sz="1200" dirty="0" err="1">
                <a:solidFill>
                  <a:srgbClr val="4C9BDB"/>
                </a:solidFill>
              </a:rPr>
              <a:t>Josep</a:t>
            </a:r>
            <a:r>
              <a:rPr lang="en-US" sz="1200" dirty="0">
                <a:solidFill>
                  <a:srgbClr val="4C9BDB"/>
                </a:solidFill>
              </a:rPr>
              <a:t> G. </a:t>
            </a:r>
            <a:r>
              <a:rPr lang="en-US" sz="1200" dirty="0" err="1">
                <a:solidFill>
                  <a:srgbClr val="4C9BDB"/>
                </a:solidFill>
              </a:rPr>
              <a:t>Canadell</a:t>
            </a:r>
            <a:r>
              <a:rPr lang="en-US" sz="1200" dirty="0">
                <a:solidFill>
                  <a:srgbClr val="4C9BDB"/>
                </a:solidFill>
              </a:rPr>
              <a:t>, Rona L. Thompson, Wilfried </a:t>
            </a:r>
            <a:r>
              <a:rPr lang="en-US" sz="1200" dirty="0" err="1">
                <a:solidFill>
                  <a:srgbClr val="4C9BDB"/>
                </a:solidFill>
              </a:rPr>
              <a:t>Winiwarter</a:t>
            </a:r>
            <a:r>
              <a:rPr lang="en-US" sz="1200" dirty="0">
                <a:solidFill>
                  <a:srgbClr val="4C9BDB"/>
                </a:solidFill>
              </a:rPr>
              <a:t>, </a:t>
            </a:r>
            <a:r>
              <a:rPr lang="en-US" sz="1200" dirty="0" err="1">
                <a:solidFill>
                  <a:srgbClr val="4C9BDB"/>
                </a:solidFill>
              </a:rPr>
              <a:t>Parvadha</a:t>
            </a:r>
            <a:r>
              <a:rPr lang="en-US" sz="1200" dirty="0">
                <a:solidFill>
                  <a:srgbClr val="4C9BDB"/>
                </a:solidFill>
              </a:rPr>
              <a:t> </a:t>
            </a:r>
            <a:r>
              <a:rPr lang="en-US" sz="1200" dirty="0" err="1">
                <a:solidFill>
                  <a:srgbClr val="4C9BDB"/>
                </a:solidFill>
              </a:rPr>
              <a:t>Suntharalingam</a:t>
            </a:r>
            <a:r>
              <a:rPr lang="en-US" sz="1200" dirty="0">
                <a:solidFill>
                  <a:srgbClr val="4C9BDB"/>
                </a:solidFill>
              </a:rPr>
              <a:t>, Eric A. Davidson, Philippe </a:t>
            </a:r>
            <a:r>
              <a:rPr lang="en-US" sz="1200" dirty="0" err="1">
                <a:solidFill>
                  <a:srgbClr val="4C9BDB"/>
                </a:solidFill>
              </a:rPr>
              <a:t>Ciais</a:t>
            </a:r>
            <a:r>
              <a:rPr lang="en-US" sz="1200" dirty="0">
                <a:solidFill>
                  <a:srgbClr val="4C9BDB"/>
                </a:solidFill>
              </a:rPr>
              <a:t>, Robert B. Jackson, Greet Janssens-</a:t>
            </a:r>
            <a:r>
              <a:rPr lang="en-US" sz="1200" dirty="0" err="1">
                <a:solidFill>
                  <a:srgbClr val="4C9BDB"/>
                </a:solidFill>
              </a:rPr>
              <a:t>Maenhout</a:t>
            </a:r>
            <a:r>
              <a:rPr lang="en-US" sz="1200" dirty="0">
                <a:solidFill>
                  <a:srgbClr val="4C9BDB"/>
                </a:solidFill>
              </a:rPr>
              <a:t>, Michael J. Prather, Pierre </a:t>
            </a:r>
            <a:r>
              <a:rPr lang="en-US" sz="1200" dirty="0" err="1">
                <a:solidFill>
                  <a:srgbClr val="4C9BDB"/>
                </a:solidFill>
              </a:rPr>
              <a:t>Regnier</a:t>
            </a:r>
            <a:r>
              <a:rPr lang="en-US" sz="1200" dirty="0">
                <a:solidFill>
                  <a:srgbClr val="4C9BDB"/>
                </a:solidFill>
              </a:rPr>
              <a:t>, </a:t>
            </a:r>
            <a:r>
              <a:rPr lang="en-US" sz="1200" dirty="0" err="1">
                <a:solidFill>
                  <a:srgbClr val="4C9BDB"/>
                </a:solidFill>
              </a:rPr>
              <a:t>Naiqing</a:t>
            </a:r>
            <a:r>
              <a:rPr lang="en-US" sz="1200" dirty="0">
                <a:solidFill>
                  <a:srgbClr val="4C9BDB"/>
                </a:solidFill>
              </a:rPr>
              <a:t> Pan, </a:t>
            </a:r>
            <a:r>
              <a:rPr lang="en-US" sz="1200" dirty="0" err="1">
                <a:solidFill>
                  <a:srgbClr val="4C9BDB"/>
                </a:solidFill>
              </a:rPr>
              <a:t>Shufen</a:t>
            </a:r>
            <a:r>
              <a:rPr lang="en-US" sz="1200" dirty="0">
                <a:solidFill>
                  <a:srgbClr val="4C9BDB"/>
                </a:solidFill>
              </a:rPr>
              <a:t> Pan, Glen P. Peters, Hao Shi, Francesco N. </a:t>
            </a:r>
            <a:r>
              <a:rPr lang="en-US" sz="1200" dirty="0" err="1">
                <a:solidFill>
                  <a:srgbClr val="4C9BDB"/>
                </a:solidFill>
              </a:rPr>
              <a:t>Tubiello</a:t>
            </a:r>
            <a:r>
              <a:rPr lang="en-US" sz="1200" dirty="0">
                <a:solidFill>
                  <a:srgbClr val="4C9BDB"/>
                </a:solidFill>
              </a:rPr>
              <a:t>, </a:t>
            </a:r>
            <a:r>
              <a:rPr lang="en-US" sz="1200" dirty="0" err="1">
                <a:solidFill>
                  <a:srgbClr val="4C9BDB"/>
                </a:solidFill>
              </a:rPr>
              <a:t>Sönke</a:t>
            </a:r>
            <a:r>
              <a:rPr lang="en-US" sz="1200" dirty="0">
                <a:solidFill>
                  <a:srgbClr val="4C9BDB"/>
                </a:solidFill>
              </a:rPr>
              <a:t> </a:t>
            </a:r>
            <a:r>
              <a:rPr lang="en-US" sz="1200" dirty="0" err="1">
                <a:solidFill>
                  <a:srgbClr val="4C9BDB"/>
                </a:solidFill>
              </a:rPr>
              <a:t>Zaehle</a:t>
            </a:r>
            <a:r>
              <a:rPr lang="en-US" sz="1200" dirty="0">
                <a:solidFill>
                  <a:srgbClr val="4C9BDB"/>
                </a:solidFill>
              </a:rPr>
              <a:t>, Feng Zhou, </a:t>
            </a:r>
            <a:r>
              <a:rPr lang="en-US" sz="1200" dirty="0" err="1">
                <a:solidFill>
                  <a:srgbClr val="4C9BDB"/>
                </a:solidFill>
              </a:rPr>
              <a:t>Almut</a:t>
            </a:r>
            <a:r>
              <a:rPr lang="en-US" sz="1200" dirty="0">
                <a:solidFill>
                  <a:srgbClr val="4C9BDB"/>
                </a:solidFill>
              </a:rPr>
              <a:t> </a:t>
            </a:r>
            <a:r>
              <a:rPr lang="en-US" sz="1200" dirty="0" err="1">
                <a:solidFill>
                  <a:srgbClr val="4C9BDB"/>
                </a:solidFill>
              </a:rPr>
              <a:t>Arneth</a:t>
            </a:r>
            <a:r>
              <a:rPr lang="en-US" sz="1200" dirty="0">
                <a:solidFill>
                  <a:srgbClr val="4C9BDB"/>
                </a:solidFill>
              </a:rPr>
              <a:t>, Gianna Battaglia, Sarah </a:t>
            </a:r>
            <a:r>
              <a:rPr lang="en-US" sz="1200" dirty="0" err="1">
                <a:solidFill>
                  <a:srgbClr val="4C9BDB"/>
                </a:solidFill>
              </a:rPr>
              <a:t>Berthet</a:t>
            </a:r>
            <a:r>
              <a:rPr lang="en-US" sz="1200" dirty="0">
                <a:solidFill>
                  <a:srgbClr val="4C9BDB"/>
                </a:solidFill>
              </a:rPr>
              <a:t>, Laurent Bopp, Alexander F. </a:t>
            </a:r>
            <a:r>
              <a:rPr lang="en-US" sz="1200" dirty="0" err="1">
                <a:solidFill>
                  <a:srgbClr val="4C9BDB"/>
                </a:solidFill>
              </a:rPr>
              <a:t>Bouwman</a:t>
            </a:r>
            <a:r>
              <a:rPr lang="en-US" sz="1200" dirty="0">
                <a:solidFill>
                  <a:srgbClr val="4C9BDB"/>
                </a:solidFill>
              </a:rPr>
              <a:t>, Erik T. </a:t>
            </a:r>
            <a:r>
              <a:rPr lang="en-US" sz="1200" dirty="0" err="1">
                <a:solidFill>
                  <a:srgbClr val="4C9BDB"/>
                </a:solidFill>
              </a:rPr>
              <a:t>Buitenhuis</a:t>
            </a:r>
            <a:r>
              <a:rPr lang="en-US" sz="1200" dirty="0">
                <a:solidFill>
                  <a:srgbClr val="4C9BDB"/>
                </a:solidFill>
              </a:rPr>
              <a:t>, </a:t>
            </a:r>
            <a:r>
              <a:rPr lang="en-US" sz="1200" dirty="0" err="1">
                <a:solidFill>
                  <a:srgbClr val="4C9BDB"/>
                </a:solidFill>
              </a:rPr>
              <a:t>Jinfeng</a:t>
            </a:r>
            <a:r>
              <a:rPr lang="en-US" sz="1200" dirty="0">
                <a:solidFill>
                  <a:srgbClr val="4C9BDB"/>
                </a:solidFill>
              </a:rPr>
              <a:t> Chang, Martyn P. Chipperfield, Shree R.S. Dangal, Edward </a:t>
            </a:r>
            <a:r>
              <a:rPr lang="en-US" sz="1200" dirty="0" err="1">
                <a:solidFill>
                  <a:srgbClr val="4C9BDB"/>
                </a:solidFill>
              </a:rPr>
              <a:t>Dlugokencky</a:t>
            </a:r>
            <a:r>
              <a:rPr lang="en-US" sz="1200" dirty="0">
                <a:solidFill>
                  <a:srgbClr val="4C9BDB"/>
                </a:solidFill>
              </a:rPr>
              <a:t>, James Elkins, Bradley D. Eyre, </a:t>
            </a:r>
            <a:r>
              <a:rPr lang="en-US" sz="1200" dirty="0" err="1">
                <a:solidFill>
                  <a:srgbClr val="4C9BDB"/>
                </a:solidFill>
              </a:rPr>
              <a:t>Bojie</a:t>
            </a:r>
            <a:r>
              <a:rPr lang="en-US" sz="1200" dirty="0">
                <a:solidFill>
                  <a:srgbClr val="4C9BDB"/>
                </a:solidFill>
              </a:rPr>
              <a:t> Fu, Bradley Hall, Akihiko Ito, </a:t>
            </a:r>
            <a:r>
              <a:rPr lang="en-US" sz="1200" dirty="0" err="1">
                <a:solidFill>
                  <a:srgbClr val="4C9BDB"/>
                </a:solidFill>
              </a:rPr>
              <a:t>Fortunat</a:t>
            </a:r>
            <a:r>
              <a:rPr lang="en-US" sz="1200" dirty="0">
                <a:solidFill>
                  <a:srgbClr val="4C9BDB"/>
                </a:solidFill>
              </a:rPr>
              <a:t> </a:t>
            </a:r>
            <a:r>
              <a:rPr lang="en-US" sz="1200" dirty="0" err="1">
                <a:solidFill>
                  <a:srgbClr val="4C9BDB"/>
                </a:solidFill>
              </a:rPr>
              <a:t>Joos</a:t>
            </a:r>
            <a:r>
              <a:rPr lang="en-US" sz="1200" dirty="0">
                <a:solidFill>
                  <a:srgbClr val="4C9BDB"/>
                </a:solidFill>
              </a:rPr>
              <a:t> , Paul B. </a:t>
            </a:r>
            <a:r>
              <a:rPr lang="en-US" sz="1200" dirty="0" err="1">
                <a:solidFill>
                  <a:srgbClr val="4C9BDB"/>
                </a:solidFill>
              </a:rPr>
              <a:t>Krummel</a:t>
            </a:r>
            <a:r>
              <a:rPr lang="en-US" sz="1200" dirty="0">
                <a:solidFill>
                  <a:srgbClr val="4C9BDB"/>
                </a:solidFill>
              </a:rPr>
              <a:t>, Angela </a:t>
            </a:r>
            <a:r>
              <a:rPr lang="en-US" sz="1200" dirty="0" err="1">
                <a:solidFill>
                  <a:srgbClr val="4C9BDB"/>
                </a:solidFill>
              </a:rPr>
              <a:t>Landolfi</a:t>
            </a:r>
            <a:r>
              <a:rPr lang="en-US" sz="1200" dirty="0">
                <a:solidFill>
                  <a:srgbClr val="4C9BDB"/>
                </a:solidFill>
              </a:rPr>
              <a:t>, </a:t>
            </a:r>
            <a:r>
              <a:rPr lang="en-US" sz="1200" dirty="0" err="1">
                <a:solidFill>
                  <a:srgbClr val="4C9BDB"/>
                </a:solidFill>
              </a:rPr>
              <a:t>Goulven</a:t>
            </a:r>
            <a:r>
              <a:rPr lang="en-US" sz="1200" dirty="0">
                <a:solidFill>
                  <a:srgbClr val="4C9BDB"/>
                </a:solidFill>
              </a:rPr>
              <a:t> G. </a:t>
            </a:r>
            <a:r>
              <a:rPr lang="en-US" sz="1200" dirty="0" err="1">
                <a:solidFill>
                  <a:srgbClr val="4C9BDB"/>
                </a:solidFill>
              </a:rPr>
              <a:t>Laruelle</a:t>
            </a:r>
            <a:r>
              <a:rPr lang="en-US" sz="1200" dirty="0">
                <a:solidFill>
                  <a:srgbClr val="4C9BDB"/>
                </a:solidFill>
              </a:rPr>
              <a:t>, Ronny </a:t>
            </a:r>
            <a:r>
              <a:rPr lang="en-US" sz="1200" dirty="0" err="1">
                <a:solidFill>
                  <a:srgbClr val="4C9BDB"/>
                </a:solidFill>
              </a:rPr>
              <a:t>Lauerwald</a:t>
            </a:r>
            <a:r>
              <a:rPr lang="en-US" sz="1200" dirty="0">
                <a:solidFill>
                  <a:srgbClr val="4C9BDB"/>
                </a:solidFill>
              </a:rPr>
              <a:t>, Wei Li, Sebastian </a:t>
            </a:r>
            <a:r>
              <a:rPr lang="en-US" sz="1200" dirty="0" err="1">
                <a:solidFill>
                  <a:srgbClr val="4C9BDB"/>
                </a:solidFill>
              </a:rPr>
              <a:t>Lienert</a:t>
            </a:r>
            <a:r>
              <a:rPr lang="en-US" sz="1200" dirty="0">
                <a:solidFill>
                  <a:srgbClr val="4C9BDB"/>
                </a:solidFill>
              </a:rPr>
              <a:t>, Taylor </a:t>
            </a:r>
            <a:r>
              <a:rPr lang="en-US" sz="1200" dirty="0" err="1">
                <a:solidFill>
                  <a:srgbClr val="4C9BDB"/>
                </a:solidFill>
              </a:rPr>
              <a:t>Maavara</a:t>
            </a:r>
            <a:r>
              <a:rPr lang="en-US" sz="1200" dirty="0">
                <a:solidFill>
                  <a:srgbClr val="4C9BDB"/>
                </a:solidFill>
              </a:rPr>
              <a:t>, Michael MacLeod, Dylan B. Millet, Stefan Olin, Prabir K. Patra, Ronald G. </a:t>
            </a:r>
            <a:r>
              <a:rPr lang="en-US" sz="1200" dirty="0" err="1">
                <a:solidFill>
                  <a:srgbClr val="4C9BDB"/>
                </a:solidFill>
              </a:rPr>
              <a:t>Prinn</a:t>
            </a:r>
            <a:r>
              <a:rPr lang="en-US" sz="1200" dirty="0">
                <a:solidFill>
                  <a:srgbClr val="4C9BDB"/>
                </a:solidFill>
              </a:rPr>
              <a:t>, Peter A. Raymond, Daniel J. Ruiz, Guido R. van der </a:t>
            </a:r>
            <a:r>
              <a:rPr lang="en-US" sz="1200" dirty="0" err="1">
                <a:solidFill>
                  <a:srgbClr val="4C9BDB"/>
                </a:solidFill>
              </a:rPr>
              <a:t>Werf</a:t>
            </a:r>
            <a:r>
              <a:rPr lang="en-US" sz="1200" dirty="0">
                <a:solidFill>
                  <a:srgbClr val="4C9BDB"/>
                </a:solidFill>
              </a:rPr>
              <a:t>, Nicolas </a:t>
            </a:r>
            <a:r>
              <a:rPr lang="en-US" sz="1200" dirty="0" err="1">
                <a:solidFill>
                  <a:srgbClr val="4C9BDB"/>
                </a:solidFill>
              </a:rPr>
              <a:t>Vuichard</a:t>
            </a:r>
            <a:r>
              <a:rPr lang="en-US" sz="1200" dirty="0">
                <a:solidFill>
                  <a:srgbClr val="4C9BDB"/>
                </a:solidFill>
              </a:rPr>
              <a:t>, </a:t>
            </a:r>
            <a:r>
              <a:rPr lang="en-US" sz="1200" dirty="0" err="1">
                <a:solidFill>
                  <a:srgbClr val="4C9BDB"/>
                </a:solidFill>
              </a:rPr>
              <a:t>Junjie</a:t>
            </a:r>
            <a:r>
              <a:rPr lang="en-US" sz="1200" dirty="0">
                <a:solidFill>
                  <a:srgbClr val="4C9BDB"/>
                </a:solidFill>
              </a:rPr>
              <a:t> Wang, Ray Weiss, Kelley C. Wells, Chris Wilson, Jia Yang, </a:t>
            </a:r>
            <a:r>
              <a:rPr lang="en-US" sz="1200" dirty="0" err="1">
                <a:solidFill>
                  <a:srgbClr val="4C9BDB"/>
                </a:solidFill>
              </a:rPr>
              <a:t>Yuanzhi</a:t>
            </a:r>
            <a:r>
              <a:rPr lang="en-US" sz="1200" dirty="0">
                <a:solidFill>
                  <a:srgbClr val="4C9BDB"/>
                </a:solidFill>
              </a:rPr>
              <a:t> Yao (2020) </a:t>
            </a:r>
            <a:r>
              <a:rPr lang="en-US" sz="1200" b="1" dirty="0">
                <a:solidFill>
                  <a:srgbClr val="4C9BDB"/>
                </a:solidFill>
              </a:rPr>
              <a:t>A comprehensive quantification of global nitrous oxide sources and sinks</a:t>
            </a:r>
            <a:r>
              <a:rPr lang="en-US" sz="1200" dirty="0">
                <a:solidFill>
                  <a:srgbClr val="4C9BDB"/>
                </a:solidFill>
              </a:rPr>
              <a:t>, Nature, 7 October 2020</a:t>
            </a:r>
            <a:endParaRPr lang="en-US" sz="1200" dirty="0">
              <a:solidFill>
                <a:srgbClr val="4C9BDB"/>
              </a:solidFill>
              <a:highlight>
                <a:srgbClr val="FFFF00"/>
              </a:highlight>
            </a:endParaRPr>
          </a:p>
        </p:txBody>
      </p:sp>
    </p:spTree>
    <p:extLst>
      <p:ext uri="{BB962C8B-B14F-4D97-AF65-F5344CB8AC3E}">
        <p14:creationId xmlns:p14="http://schemas.microsoft.com/office/powerpoint/2010/main" val="2710022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1229-65F7-4610-81D5-9E0BDF9EFA11}"/>
              </a:ext>
            </a:extLst>
          </p:cNvPr>
          <p:cNvSpPr>
            <a:spLocks noGrp="1"/>
          </p:cNvSpPr>
          <p:nvPr>
            <p:ph type="title"/>
          </p:nvPr>
        </p:nvSpPr>
        <p:spPr/>
        <p:txBody>
          <a:bodyPr/>
          <a:lstStyle/>
          <a:p>
            <a:r>
              <a:rPr lang="en-US" dirty="0"/>
              <a:t>Regional N</a:t>
            </a:r>
            <a:r>
              <a:rPr lang="en-US" baseline="-25000" dirty="0"/>
              <a:t>2</a:t>
            </a:r>
            <a:r>
              <a:rPr lang="en-US" dirty="0"/>
              <a:t>O Budgets for 2007-2016</a:t>
            </a:r>
          </a:p>
        </p:txBody>
      </p:sp>
      <p:sp>
        <p:nvSpPr>
          <p:cNvPr id="19" name="TextBox 18">
            <a:extLst>
              <a:ext uri="{FF2B5EF4-FFF2-40B4-BE49-F238E27FC236}">
                <a16:creationId xmlns:a16="http://schemas.microsoft.com/office/drawing/2014/main" id="{2A4185A0-F0F1-4A2B-A768-9EEC3E8FF86E}"/>
              </a:ext>
            </a:extLst>
          </p:cNvPr>
          <p:cNvSpPr txBox="1"/>
          <p:nvPr/>
        </p:nvSpPr>
        <p:spPr>
          <a:xfrm>
            <a:off x="661012" y="769903"/>
            <a:ext cx="11127036" cy="646331"/>
          </a:xfrm>
          <a:prstGeom prst="rect">
            <a:avLst/>
          </a:prstGeom>
          <a:noFill/>
        </p:spPr>
        <p:txBody>
          <a:bodyPr wrap="square">
            <a:spAutoFit/>
          </a:bodyPr>
          <a:lstStyle/>
          <a:p>
            <a:pPr algn="ctr"/>
            <a:r>
              <a:rPr lang="en-US" dirty="0">
                <a:solidFill>
                  <a:srgbClr val="4C9BDB"/>
                </a:solidFill>
                <a:effectLst/>
                <a:ea typeface="SimSun" panose="02010600030101010101" pitchFamily="2" charset="-122"/>
              </a:rPr>
              <a:t>Bottom-up and </a:t>
            </a:r>
            <a:r>
              <a:rPr lang="en-US" dirty="0">
                <a:solidFill>
                  <a:srgbClr val="4C9BDB"/>
                </a:solidFill>
                <a:ea typeface="SimSun" panose="02010600030101010101" pitchFamily="2" charset="-122"/>
              </a:rPr>
              <a:t>t</a:t>
            </a:r>
            <a:r>
              <a:rPr lang="en-US" dirty="0">
                <a:solidFill>
                  <a:srgbClr val="4C9BDB"/>
                </a:solidFill>
                <a:effectLst/>
                <a:ea typeface="SimSun" panose="02010600030101010101" pitchFamily="2" charset="-122"/>
              </a:rPr>
              <a:t>op-down approaches indicate that Africa was the largest N</a:t>
            </a:r>
            <a:r>
              <a:rPr lang="en-US" baseline="-25000" dirty="0">
                <a:solidFill>
                  <a:srgbClr val="4C9BDB"/>
                </a:solidFill>
                <a:effectLst/>
                <a:ea typeface="SimSun" panose="02010600030101010101" pitchFamily="2" charset="-122"/>
              </a:rPr>
              <a:t>2</a:t>
            </a:r>
            <a:r>
              <a:rPr lang="en-US" dirty="0">
                <a:solidFill>
                  <a:srgbClr val="4C9BDB"/>
                </a:solidFill>
                <a:effectLst/>
                <a:ea typeface="SimSun" panose="02010600030101010101" pitchFamily="2" charset="-122"/>
              </a:rPr>
              <a:t>O land source in the last decade, followed by South America. The tropical oceans contribute over 50% to the global oceanic source.  </a:t>
            </a:r>
            <a:endParaRPr lang="en-US" dirty="0">
              <a:solidFill>
                <a:srgbClr val="4C9BDB"/>
              </a:solidFill>
            </a:endParaRPr>
          </a:p>
        </p:txBody>
      </p:sp>
      <p:grpSp>
        <p:nvGrpSpPr>
          <p:cNvPr id="3" name="Group 2">
            <a:extLst>
              <a:ext uri="{FF2B5EF4-FFF2-40B4-BE49-F238E27FC236}">
                <a16:creationId xmlns:a16="http://schemas.microsoft.com/office/drawing/2014/main" id="{B42D76FD-F03E-E147-B593-48675C5C4084}"/>
              </a:ext>
            </a:extLst>
          </p:cNvPr>
          <p:cNvGrpSpPr/>
          <p:nvPr/>
        </p:nvGrpSpPr>
        <p:grpSpPr>
          <a:xfrm>
            <a:off x="2474811" y="1394200"/>
            <a:ext cx="7385285" cy="5441766"/>
            <a:chOff x="2871950" y="1563625"/>
            <a:chExt cx="6578903" cy="5017376"/>
          </a:xfrm>
        </p:grpSpPr>
        <p:pic>
          <p:nvPicPr>
            <p:cNvPr id="4" name="Picture 3">
              <a:extLst>
                <a:ext uri="{FF2B5EF4-FFF2-40B4-BE49-F238E27FC236}">
                  <a16:creationId xmlns:a16="http://schemas.microsoft.com/office/drawing/2014/main" id="{7B2A211A-B82A-414F-A709-71BD07204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950" y="1563625"/>
              <a:ext cx="6448097" cy="5017376"/>
            </a:xfrm>
            <a:prstGeom prst="rect">
              <a:avLst/>
            </a:prstGeom>
          </p:spPr>
        </p:pic>
        <p:sp>
          <p:nvSpPr>
            <p:cNvPr id="6" name="TextBox 5">
              <a:extLst>
                <a:ext uri="{FF2B5EF4-FFF2-40B4-BE49-F238E27FC236}">
                  <a16:creationId xmlns:a16="http://schemas.microsoft.com/office/drawing/2014/main" id="{37067E3F-C8FA-EE42-9C49-C7E71819DF57}"/>
                </a:ext>
              </a:extLst>
            </p:cNvPr>
            <p:cNvSpPr txBox="1"/>
            <p:nvPr/>
          </p:nvSpPr>
          <p:spPr>
            <a:xfrm rot="16200000">
              <a:off x="8324422" y="4937134"/>
              <a:ext cx="1991251" cy="261610"/>
            </a:xfrm>
            <a:prstGeom prst="rect">
              <a:avLst/>
            </a:prstGeom>
            <a:noFill/>
          </p:spPr>
          <p:txBody>
            <a:bodyPr wrap="none" rtlCol="0">
              <a:spAutoFit/>
            </a:bodyPr>
            <a:lstStyle/>
            <a:p>
              <a:r>
                <a:rPr lang="en-US" sz="1100" dirty="0">
                  <a:solidFill>
                    <a:schemeClr val="tx1">
                      <a:lumMod val="50000"/>
                      <a:lumOff val="50000"/>
                    </a:schemeClr>
                  </a:solidFill>
                </a:rPr>
                <a:t>Source: Tian et al. 2020, Nature</a:t>
              </a:r>
            </a:p>
          </p:txBody>
        </p:sp>
      </p:grpSp>
    </p:spTree>
    <p:extLst>
      <p:ext uri="{BB962C8B-B14F-4D97-AF65-F5344CB8AC3E}">
        <p14:creationId xmlns:p14="http://schemas.microsoft.com/office/powerpoint/2010/main" val="438833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8052-9B99-4E6A-9BC4-CFE52795539E}"/>
              </a:ext>
            </a:extLst>
          </p:cNvPr>
          <p:cNvSpPr>
            <a:spLocks noGrp="1"/>
          </p:cNvSpPr>
          <p:nvPr>
            <p:ph type="title"/>
          </p:nvPr>
        </p:nvSpPr>
        <p:spPr/>
        <p:txBody>
          <a:bodyPr/>
          <a:lstStyle/>
          <a:p>
            <a:r>
              <a:rPr lang="en-US" dirty="0"/>
              <a:t>Regional trends in anthropogenic N</a:t>
            </a:r>
            <a:r>
              <a:rPr lang="en-US" baseline="-25000" dirty="0"/>
              <a:t>2</a:t>
            </a:r>
            <a:r>
              <a:rPr lang="en-US" dirty="0"/>
              <a:t>O emissions </a:t>
            </a:r>
          </a:p>
        </p:txBody>
      </p:sp>
      <p:grpSp>
        <p:nvGrpSpPr>
          <p:cNvPr id="18" name="Group 17">
            <a:extLst>
              <a:ext uri="{FF2B5EF4-FFF2-40B4-BE49-F238E27FC236}">
                <a16:creationId xmlns:a16="http://schemas.microsoft.com/office/drawing/2014/main" id="{873BDD3B-E8B9-4940-9595-CFD3006F10DA}"/>
              </a:ext>
            </a:extLst>
          </p:cNvPr>
          <p:cNvGrpSpPr/>
          <p:nvPr/>
        </p:nvGrpSpPr>
        <p:grpSpPr>
          <a:xfrm>
            <a:off x="1989247" y="895317"/>
            <a:ext cx="7470842" cy="5894953"/>
            <a:chOff x="1989247" y="895317"/>
            <a:chExt cx="7470842" cy="5894953"/>
          </a:xfrm>
        </p:grpSpPr>
        <p:grpSp>
          <p:nvGrpSpPr>
            <p:cNvPr id="15" name="Group 14">
              <a:extLst>
                <a:ext uri="{FF2B5EF4-FFF2-40B4-BE49-F238E27FC236}">
                  <a16:creationId xmlns:a16="http://schemas.microsoft.com/office/drawing/2014/main" id="{96D95D72-A4A2-49E2-82EE-1D0FA61C22FF}"/>
                </a:ext>
              </a:extLst>
            </p:cNvPr>
            <p:cNvGrpSpPr/>
            <p:nvPr/>
          </p:nvGrpSpPr>
          <p:grpSpPr>
            <a:xfrm>
              <a:off x="1989247" y="895317"/>
              <a:ext cx="7470842" cy="5894953"/>
              <a:chOff x="550718" y="73066"/>
              <a:chExt cx="8141919" cy="6523923"/>
            </a:xfrm>
          </p:grpSpPr>
          <p:pic>
            <p:nvPicPr>
              <p:cNvPr id="3" name="Picture 2">
                <a:extLst>
                  <a:ext uri="{FF2B5EF4-FFF2-40B4-BE49-F238E27FC236}">
                    <a16:creationId xmlns:a16="http://schemas.microsoft.com/office/drawing/2014/main" id="{BF56199E-A709-4037-8705-CC4DF2DE72E1}"/>
                  </a:ext>
                </a:extLst>
              </p:cNvPr>
              <p:cNvPicPr>
                <a:picLocks noChangeAspect="1"/>
              </p:cNvPicPr>
              <p:nvPr/>
            </p:nvPicPr>
            <p:blipFill rotWithShape="1">
              <a:blip r:embed="rId2">
                <a:extLst>
                  <a:ext uri="{28A0092B-C50C-407E-A947-70E740481C1C}">
                    <a14:useLocalDpi xmlns:a14="http://schemas.microsoft.com/office/drawing/2010/main" val="0"/>
                  </a:ext>
                </a:extLst>
              </a:blip>
              <a:srcRect b="3847"/>
              <a:stretch/>
            </p:blipFill>
            <p:spPr>
              <a:xfrm>
                <a:off x="550718" y="73066"/>
                <a:ext cx="8141919" cy="6523923"/>
              </a:xfrm>
              <a:prstGeom prst="rect">
                <a:avLst/>
              </a:prstGeom>
            </p:spPr>
          </p:pic>
          <p:grpSp>
            <p:nvGrpSpPr>
              <p:cNvPr id="4" name="Group 3">
                <a:extLst>
                  <a:ext uri="{FF2B5EF4-FFF2-40B4-BE49-F238E27FC236}">
                    <a16:creationId xmlns:a16="http://schemas.microsoft.com/office/drawing/2014/main" id="{529F9FD7-9C68-4B5B-941B-F8E0CE26C248}"/>
                  </a:ext>
                </a:extLst>
              </p:cNvPr>
              <p:cNvGrpSpPr/>
              <p:nvPr/>
            </p:nvGrpSpPr>
            <p:grpSpPr>
              <a:xfrm>
                <a:off x="1418932" y="242638"/>
                <a:ext cx="6873388" cy="4680936"/>
                <a:chOff x="1457483" y="212047"/>
                <a:chExt cx="5922178" cy="4426692"/>
              </a:xfrm>
            </p:grpSpPr>
            <p:sp>
              <p:nvSpPr>
                <p:cNvPr id="5" name="Rectangle 4">
                  <a:extLst>
                    <a:ext uri="{FF2B5EF4-FFF2-40B4-BE49-F238E27FC236}">
                      <a16:creationId xmlns:a16="http://schemas.microsoft.com/office/drawing/2014/main" id="{797194A2-B908-42D7-BE79-3753F7FFFE82}"/>
                    </a:ext>
                  </a:extLst>
                </p:cNvPr>
                <p:cNvSpPr/>
                <p:nvPr/>
              </p:nvSpPr>
              <p:spPr>
                <a:xfrm>
                  <a:off x="1457483" y="1617555"/>
                  <a:ext cx="925776" cy="248489"/>
                </a:xfrm>
                <a:prstGeom prst="rect">
                  <a:avLst/>
                </a:prstGeom>
                <a:solidFill>
                  <a:schemeClr val="bg1"/>
                </a:solidFill>
              </p:spPr>
              <p:txBody>
                <a:bodyPr wrap="square">
                  <a:spAutoFit/>
                </a:bodyPr>
                <a:lstStyle/>
                <a:p>
                  <a:pPr algn="ctr"/>
                  <a:r>
                    <a:rPr lang="en-US" sz="800" dirty="0">
                      <a:latin typeface="Arial" panose="020B0604020202020204" pitchFamily="34" charset="0"/>
                      <a:cs typeface="Arial" panose="020B0604020202020204" pitchFamily="34" charset="0"/>
                    </a:rPr>
                    <a:t>North America</a:t>
                  </a:r>
                </a:p>
              </p:txBody>
            </p:sp>
            <p:sp>
              <p:nvSpPr>
                <p:cNvPr id="6" name="Rectangle 5">
                  <a:extLst>
                    <a:ext uri="{FF2B5EF4-FFF2-40B4-BE49-F238E27FC236}">
                      <a16:creationId xmlns:a16="http://schemas.microsoft.com/office/drawing/2014/main" id="{1D63A9B7-F053-4713-83E8-0FA12FFF15A4}"/>
                    </a:ext>
                  </a:extLst>
                </p:cNvPr>
                <p:cNvSpPr/>
                <p:nvPr/>
              </p:nvSpPr>
              <p:spPr>
                <a:xfrm>
                  <a:off x="2476422" y="212047"/>
                  <a:ext cx="581607" cy="248489"/>
                </a:xfrm>
                <a:prstGeom prst="rect">
                  <a:avLst/>
                </a:prstGeom>
                <a:solidFill>
                  <a:schemeClr val="bg1"/>
                </a:solidFill>
              </p:spPr>
              <p:txBody>
                <a:bodyPr wrap="square">
                  <a:spAutoFit/>
                </a:bodyPr>
                <a:lstStyle/>
                <a:p>
                  <a:r>
                    <a:rPr lang="en-US" sz="800" dirty="0">
                      <a:latin typeface="Arial" panose="020B0604020202020204" pitchFamily="34" charset="0"/>
                      <a:cs typeface="Arial" panose="020B0604020202020204" pitchFamily="34" charset="0"/>
                    </a:rPr>
                    <a:t>Europe</a:t>
                  </a:r>
                </a:p>
              </p:txBody>
            </p:sp>
            <p:sp>
              <p:nvSpPr>
                <p:cNvPr id="7" name="Rectangle 6">
                  <a:extLst>
                    <a:ext uri="{FF2B5EF4-FFF2-40B4-BE49-F238E27FC236}">
                      <a16:creationId xmlns:a16="http://schemas.microsoft.com/office/drawing/2014/main" id="{D46B683D-250E-4CC2-9E88-A6F4984A0536}"/>
                    </a:ext>
                  </a:extLst>
                </p:cNvPr>
                <p:cNvSpPr/>
                <p:nvPr/>
              </p:nvSpPr>
              <p:spPr>
                <a:xfrm>
                  <a:off x="4041128" y="212047"/>
                  <a:ext cx="783901" cy="248489"/>
                </a:xfrm>
                <a:prstGeom prst="rect">
                  <a:avLst/>
                </a:prstGeom>
                <a:solidFill>
                  <a:schemeClr val="bg1"/>
                </a:solidFill>
              </p:spPr>
              <p:txBody>
                <a:bodyPr wrap="square">
                  <a:spAutoFit/>
                </a:bodyPr>
                <a:lstStyle/>
                <a:p>
                  <a:r>
                    <a:rPr lang="en-US" sz="800" dirty="0">
                      <a:latin typeface="Arial" panose="020B0604020202020204" pitchFamily="34" charset="0"/>
                      <a:cs typeface="Arial" panose="020B0604020202020204" pitchFamily="34" charset="0"/>
                    </a:rPr>
                    <a:t>Middle East</a:t>
                  </a:r>
                </a:p>
              </p:txBody>
            </p:sp>
            <p:sp>
              <p:nvSpPr>
                <p:cNvPr id="8" name="Rectangle 7">
                  <a:extLst>
                    <a:ext uri="{FF2B5EF4-FFF2-40B4-BE49-F238E27FC236}">
                      <a16:creationId xmlns:a16="http://schemas.microsoft.com/office/drawing/2014/main" id="{B2BBB893-77DE-4CE4-807B-0540F857CB36}"/>
                    </a:ext>
                  </a:extLst>
                </p:cNvPr>
                <p:cNvSpPr/>
                <p:nvPr/>
              </p:nvSpPr>
              <p:spPr>
                <a:xfrm>
                  <a:off x="5808129" y="212047"/>
                  <a:ext cx="532968" cy="248489"/>
                </a:xfrm>
                <a:prstGeom prst="rect">
                  <a:avLst/>
                </a:prstGeom>
                <a:solidFill>
                  <a:schemeClr val="bg1"/>
                </a:solidFill>
              </p:spPr>
              <p:txBody>
                <a:bodyPr wrap="square">
                  <a:spAutoFit/>
                </a:bodyPr>
                <a:lstStyle/>
                <a:p>
                  <a:r>
                    <a:rPr lang="en-US" sz="800" dirty="0">
                      <a:latin typeface="Arial" panose="020B0604020202020204" pitchFamily="34" charset="0"/>
                      <a:cs typeface="Arial" panose="020B0604020202020204" pitchFamily="34" charset="0"/>
                    </a:rPr>
                    <a:t>Russia</a:t>
                  </a:r>
                </a:p>
              </p:txBody>
            </p:sp>
            <p:sp>
              <p:nvSpPr>
                <p:cNvPr id="9" name="Rectangle 8">
                  <a:extLst>
                    <a:ext uri="{FF2B5EF4-FFF2-40B4-BE49-F238E27FC236}">
                      <a16:creationId xmlns:a16="http://schemas.microsoft.com/office/drawing/2014/main" id="{B2491114-C174-4945-8E8F-5AC3BA21970D}"/>
                    </a:ext>
                  </a:extLst>
                </p:cNvPr>
                <p:cNvSpPr/>
                <p:nvPr/>
              </p:nvSpPr>
              <p:spPr>
                <a:xfrm>
                  <a:off x="1457483" y="3032384"/>
                  <a:ext cx="925776" cy="248489"/>
                </a:xfrm>
                <a:prstGeom prst="rect">
                  <a:avLst/>
                </a:prstGeom>
                <a:solidFill>
                  <a:schemeClr val="bg1"/>
                </a:solidFill>
              </p:spPr>
              <p:txBody>
                <a:bodyPr wrap="square">
                  <a:spAutoFit/>
                </a:bodyPr>
                <a:lstStyle/>
                <a:p>
                  <a:pPr algn="ctr"/>
                  <a:r>
                    <a:rPr lang="en-US" sz="800" dirty="0">
                      <a:latin typeface="Arial" panose="020B0604020202020204" pitchFamily="34" charset="0"/>
                      <a:cs typeface="Arial" panose="020B0604020202020204" pitchFamily="34" charset="0"/>
                    </a:rPr>
                    <a:t>South America</a:t>
                  </a:r>
                </a:p>
              </p:txBody>
            </p:sp>
            <p:sp>
              <p:nvSpPr>
                <p:cNvPr id="10" name="Rectangle 9">
                  <a:extLst>
                    <a:ext uri="{FF2B5EF4-FFF2-40B4-BE49-F238E27FC236}">
                      <a16:creationId xmlns:a16="http://schemas.microsoft.com/office/drawing/2014/main" id="{39ADBFA8-D958-42C0-A81B-5D9D0A285B61}"/>
                    </a:ext>
                  </a:extLst>
                </p:cNvPr>
                <p:cNvSpPr/>
                <p:nvPr/>
              </p:nvSpPr>
              <p:spPr>
                <a:xfrm>
                  <a:off x="2290096" y="4390250"/>
                  <a:ext cx="783901" cy="248489"/>
                </a:xfrm>
                <a:prstGeom prst="rect">
                  <a:avLst/>
                </a:prstGeom>
                <a:solidFill>
                  <a:schemeClr val="bg1"/>
                </a:solidFill>
              </p:spPr>
              <p:txBody>
                <a:bodyPr wrap="square">
                  <a:spAutoFit/>
                </a:bodyPr>
                <a:lstStyle/>
                <a:p>
                  <a:pPr algn="ctr"/>
                  <a:r>
                    <a:rPr lang="en-US" sz="800" dirty="0">
                      <a:latin typeface="Arial" panose="020B0604020202020204" pitchFamily="34" charset="0"/>
                      <a:cs typeface="Arial" panose="020B0604020202020204" pitchFamily="34" charset="0"/>
                    </a:rPr>
                    <a:t>Africa</a:t>
                  </a:r>
                </a:p>
              </p:txBody>
            </p:sp>
            <p:sp>
              <p:nvSpPr>
                <p:cNvPr id="11" name="Rectangle 10">
                  <a:extLst>
                    <a:ext uri="{FF2B5EF4-FFF2-40B4-BE49-F238E27FC236}">
                      <a16:creationId xmlns:a16="http://schemas.microsoft.com/office/drawing/2014/main" id="{E6063F4B-7C7D-42F3-B9EF-CCD84654B7CB}"/>
                    </a:ext>
                  </a:extLst>
                </p:cNvPr>
                <p:cNvSpPr/>
                <p:nvPr/>
              </p:nvSpPr>
              <p:spPr>
                <a:xfrm>
                  <a:off x="3964273" y="4390250"/>
                  <a:ext cx="811798" cy="248489"/>
                </a:xfrm>
                <a:prstGeom prst="rect">
                  <a:avLst/>
                </a:prstGeom>
                <a:solidFill>
                  <a:schemeClr val="bg1"/>
                </a:solidFill>
              </p:spPr>
              <p:txBody>
                <a:bodyPr wrap="square">
                  <a:spAutoFit/>
                </a:bodyPr>
                <a:lstStyle/>
                <a:p>
                  <a:pPr algn="ctr"/>
                  <a:r>
                    <a:rPr lang="en-US" sz="800" dirty="0">
                      <a:latin typeface="Arial" panose="020B0604020202020204" pitchFamily="34" charset="0"/>
                      <a:cs typeface="Arial" panose="020B0604020202020204" pitchFamily="34" charset="0"/>
                    </a:rPr>
                    <a:t>South Asia</a:t>
                  </a:r>
                </a:p>
              </p:txBody>
            </p:sp>
            <p:sp>
              <p:nvSpPr>
                <p:cNvPr id="12" name="Rectangle 11">
                  <a:extLst>
                    <a:ext uri="{FF2B5EF4-FFF2-40B4-BE49-F238E27FC236}">
                      <a16:creationId xmlns:a16="http://schemas.microsoft.com/office/drawing/2014/main" id="{ACD22CF6-2516-43A5-A630-DD47A35A570A}"/>
                    </a:ext>
                  </a:extLst>
                </p:cNvPr>
                <p:cNvSpPr/>
                <p:nvPr/>
              </p:nvSpPr>
              <p:spPr>
                <a:xfrm>
                  <a:off x="6436077" y="1617555"/>
                  <a:ext cx="661131" cy="248489"/>
                </a:xfrm>
                <a:prstGeom prst="rect">
                  <a:avLst/>
                </a:prstGeom>
                <a:solidFill>
                  <a:schemeClr val="bg1"/>
                </a:solidFill>
              </p:spPr>
              <p:txBody>
                <a:bodyPr wrap="square">
                  <a:spAutoFit/>
                </a:bodyPr>
                <a:lstStyle/>
                <a:p>
                  <a:r>
                    <a:rPr lang="en-US" sz="800" dirty="0">
                      <a:latin typeface="Arial" panose="020B0604020202020204" pitchFamily="34" charset="0"/>
                      <a:cs typeface="Arial" panose="020B0604020202020204" pitchFamily="34" charset="0"/>
                    </a:rPr>
                    <a:t>East Asia</a:t>
                  </a:r>
                </a:p>
              </p:txBody>
            </p:sp>
            <p:sp>
              <p:nvSpPr>
                <p:cNvPr id="13" name="Rectangle 12">
                  <a:extLst>
                    <a:ext uri="{FF2B5EF4-FFF2-40B4-BE49-F238E27FC236}">
                      <a16:creationId xmlns:a16="http://schemas.microsoft.com/office/drawing/2014/main" id="{3065715A-8D66-4CC1-9D9E-EF0EB49CBD4A}"/>
                    </a:ext>
                  </a:extLst>
                </p:cNvPr>
                <p:cNvSpPr/>
                <p:nvPr/>
              </p:nvSpPr>
              <p:spPr>
                <a:xfrm>
                  <a:off x="6436077" y="3032385"/>
                  <a:ext cx="943584" cy="248489"/>
                </a:xfrm>
                <a:prstGeom prst="rect">
                  <a:avLst/>
                </a:prstGeom>
                <a:solidFill>
                  <a:schemeClr val="bg1"/>
                </a:solidFill>
              </p:spPr>
              <p:txBody>
                <a:bodyPr wrap="square">
                  <a:spAutoFit/>
                </a:bodyPr>
                <a:lstStyle/>
                <a:p>
                  <a:pPr algn="ctr"/>
                  <a:r>
                    <a:rPr lang="en-US" sz="800" dirty="0">
                      <a:latin typeface="Arial" panose="020B0604020202020204" pitchFamily="34" charset="0"/>
                      <a:cs typeface="Arial" panose="020B0604020202020204" pitchFamily="34" charset="0"/>
                    </a:rPr>
                    <a:t>Southeast Asia</a:t>
                  </a:r>
                </a:p>
              </p:txBody>
            </p:sp>
            <p:sp>
              <p:nvSpPr>
                <p:cNvPr id="14" name="Rectangle 13">
                  <a:extLst>
                    <a:ext uri="{FF2B5EF4-FFF2-40B4-BE49-F238E27FC236}">
                      <a16:creationId xmlns:a16="http://schemas.microsoft.com/office/drawing/2014/main" id="{F57DCB0F-8273-48D9-99C4-30220C161E4D}"/>
                    </a:ext>
                  </a:extLst>
                </p:cNvPr>
                <p:cNvSpPr/>
                <p:nvPr/>
              </p:nvSpPr>
              <p:spPr>
                <a:xfrm>
                  <a:off x="5553319" y="4390250"/>
                  <a:ext cx="925776" cy="248489"/>
                </a:xfrm>
                <a:prstGeom prst="rect">
                  <a:avLst/>
                </a:prstGeom>
                <a:solidFill>
                  <a:schemeClr val="bg1"/>
                </a:solidFill>
              </p:spPr>
              <p:txBody>
                <a:bodyPr wrap="square">
                  <a:spAutoFit/>
                </a:bodyPr>
                <a:lstStyle/>
                <a:p>
                  <a:pPr algn="ctr"/>
                  <a:r>
                    <a:rPr lang="en-US" sz="800" dirty="0">
                      <a:latin typeface="Arial" panose="020B0604020202020204" pitchFamily="34" charset="0"/>
                      <a:cs typeface="Arial" panose="020B0604020202020204" pitchFamily="34" charset="0"/>
                    </a:rPr>
                    <a:t>Oceania</a:t>
                  </a:r>
                </a:p>
              </p:txBody>
            </p:sp>
          </p:grpSp>
        </p:grpSp>
        <p:sp>
          <p:nvSpPr>
            <p:cNvPr id="17" name="TextBox 16">
              <a:extLst>
                <a:ext uri="{FF2B5EF4-FFF2-40B4-BE49-F238E27FC236}">
                  <a16:creationId xmlns:a16="http://schemas.microsoft.com/office/drawing/2014/main" id="{99D729B7-36E1-D246-A8F8-B14BB72D4A07}"/>
                </a:ext>
              </a:extLst>
            </p:cNvPr>
            <p:cNvSpPr txBox="1"/>
            <p:nvPr/>
          </p:nvSpPr>
          <p:spPr>
            <a:xfrm rot="16200000">
              <a:off x="1175147" y="5663839"/>
              <a:ext cx="1991251" cy="261610"/>
            </a:xfrm>
            <a:prstGeom prst="rect">
              <a:avLst/>
            </a:prstGeom>
            <a:noFill/>
          </p:spPr>
          <p:txBody>
            <a:bodyPr wrap="none" rtlCol="0">
              <a:spAutoFit/>
            </a:bodyPr>
            <a:lstStyle/>
            <a:p>
              <a:r>
                <a:rPr lang="en-US" sz="1100" dirty="0">
                  <a:solidFill>
                    <a:schemeClr val="tx1">
                      <a:lumMod val="50000"/>
                      <a:lumOff val="50000"/>
                    </a:schemeClr>
                  </a:solidFill>
                </a:rPr>
                <a:t>Source: Tian et al. 2020, Nature</a:t>
              </a:r>
            </a:p>
          </p:txBody>
        </p:sp>
      </p:grpSp>
    </p:spTree>
    <p:extLst>
      <p:ext uri="{BB962C8B-B14F-4D97-AF65-F5344CB8AC3E}">
        <p14:creationId xmlns:p14="http://schemas.microsoft.com/office/powerpoint/2010/main" val="3071122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12CF-1EDA-4338-80AD-B7CE281FDDDD}"/>
              </a:ext>
            </a:extLst>
          </p:cNvPr>
          <p:cNvSpPr>
            <a:spLocks noGrp="1"/>
          </p:cNvSpPr>
          <p:nvPr>
            <p:ph type="title"/>
          </p:nvPr>
        </p:nvSpPr>
        <p:spPr/>
        <p:txBody>
          <a:bodyPr>
            <a:normAutofit/>
          </a:bodyPr>
          <a:lstStyle/>
          <a:p>
            <a:r>
              <a:rPr lang="en-US" dirty="0"/>
              <a:t>Estimates of CO</a:t>
            </a:r>
            <a:r>
              <a:rPr lang="en-US" baseline="-25000" dirty="0"/>
              <a:t>2</a:t>
            </a:r>
            <a:r>
              <a:rPr lang="en-US" dirty="0"/>
              <a:t>, climate, &amp; soil effects</a:t>
            </a:r>
          </a:p>
        </p:txBody>
      </p:sp>
      <p:sp>
        <p:nvSpPr>
          <p:cNvPr id="10" name="TextBox 9">
            <a:extLst>
              <a:ext uri="{FF2B5EF4-FFF2-40B4-BE49-F238E27FC236}">
                <a16:creationId xmlns:a16="http://schemas.microsoft.com/office/drawing/2014/main" id="{4C3C59E5-9690-4A77-A36F-8E14426C9072}"/>
              </a:ext>
            </a:extLst>
          </p:cNvPr>
          <p:cNvSpPr txBox="1"/>
          <p:nvPr/>
        </p:nvSpPr>
        <p:spPr>
          <a:xfrm>
            <a:off x="661482" y="5651603"/>
            <a:ext cx="11093516" cy="1077218"/>
          </a:xfrm>
          <a:prstGeom prst="rect">
            <a:avLst/>
          </a:prstGeom>
          <a:noFill/>
        </p:spPr>
        <p:txBody>
          <a:bodyPr wrap="square">
            <a:spAutoFit/>
          </a:bodyPr>
          <a:lstStyle/>
          <a:p>
            <a:pPr algn="ctr"/>
            <a:r>
              <a:rPr lang="en-US" sz="1600" kern="1200" dirty="0">
                <a:solidFill>
                  <a:srgbClr val="4C9BDB"/>
                </a:solidFill>
                <a:effectLst/>
                <a:latin typeface="+mn-lt"/>
                <a:ea typeface="+mn-ea"/>
                <a:cs typeface="+mn-cs"/>
              </a:rPr>
              <a:t>Results from six terrestrial biosphere models (Global N</a:t>
            </a:r>
            <a:r>
              <a:rPr lang="en-US" sz="1600" kern="1200" baseline="-25000" dirty="0">
                <a:solidFill>
                  <a:srgbClr val="4C9BDB"/>
                </a:solidFill>
                <a:effectLst/>
                <a:latin typeface="+mn-lt"/>
                <a:ea typeface="+mn-ea"/>
                <a:cs typeface="+mn-cs"/>
              </a:rPr>
              <a:t>2</a:t>
            </a:r>
            <a:r>
              <a:rPr lang="en-US" sz="1600" kern="1200" dirty="0">
                <a:solidFill>
                  <a:srgbClr val="4C9BDB"/>
                </a:solidFill>
                <a:effectLst/>
                <a:latin typeface="+mn-lt"/>
                <a:ea typeface="+mn-ea"/>
                <a:cs typeface="+mn-cs"/>
              </a:rPr>
              <a:t>O Model Intercomparison Project, NMIP)</a:t>
            </a:r>
          </a:p>
          <a:p>
            <a:pPr algn="ctr"/>
            <a:r>
              <a:rPr lang="en-US" sz="1600" b="1" dirty="0">
                <a:solidFill>
                  <a:srgbClr val="4C9BDB"/>
                </a:solidFill>
              </a:rPr>
              <a:t>a</a:t>
            </a:r>
            <a:r>
              <a:rPr lang="en-US" sz="1600" dirty="0">
                <a:solidFill>
                  <a:srgbClr val="4C9BDB"/>
                </a:solidFill>
              </a:rPr>
              <a:t>) change in global land N</a:t>
            </a:r>
            <a:r>
              <a:rPr lang="en-US" sz="1600" baseline="-25000" dirty="0">
                <a:solidFill>
                  <a:srgbClr val="4C9BDB"/>
                </a:solidFill>
              </a:rPr>
              <a:t>2</a:t>
            </a:r>
            <a:r>
              <a:rPr lang="en-US" sz="1600" dirty="0">
                <a:solidFill>
                  <a:srgbClr val="4C9BDB"/>
                </a:solidFill>
              </a:rPr>
              <a:t>O emissions due to CO</a:t>
            </a:r>
            <a:r>
              <a:rPr lang="en-US" sz="1600" baseline="-25000" dirty="0">
                <a:solidFill>
                  <a:srgbClr val="4C9BDB"/>
                </a:solidFill>
              </a:rPr>
              <a:t>2 </a:t>
            </a:r>
            <a:r>
              <a:rPr lang="en-US" sz="1600" dirty="0">
                <a:solidFill>
                  <a:srgbClr val="4C9BDB"/>
                </a:solidFill>
              </a:rPr>
              <a:t>and climate effects, </a:t>
            </a:r>
            <a:r>
              <a:rPr lang="en-US" sz="1600" b="1" dirty="0">
                <a:solidFill>
                  <a:srgbClr val="4C9BDB"/>
                </a:solidFill>
              </a:rPr>
              <a:t>b</a:t>
            </a:r>
            <a:r>
              <a:rPr lang="en-US" sz="1600" dirty="0">
                <a:solidFill>
                  <a:srgbClr val="4C9BDB"/>
                </a:solidFill>
              </a:rPr>
              <a:t>) variability in global natural soil N</a:t>
            </a:r>
            <a:r>
              <a:rPr lang="en-US" sz="1600" baseline="-25000" dirty="0">
                <a:solidFill>
                  <a:srgbClr val="4C9BDB"/>
                </a:solidFill>
              </a:rPr>
              <a:t>2</a:t>
            </a:r>
            <a:r>
              <a:rPr lang="en-US" sz="1600" dirty="0">
                <a:solidFill>
                  <a:srgbClr val="4C9BDB"/>
                </a:solidFill>
              </a:rPr>
              <a:t>O emissions.</a:t>
            </a:r>
            <a:br>
              <a:rPr lang="en-US" sz="1600" kern="1200" dirty="0">
                <a:solidFill>
                  <a:srgbClr val="4C9BDB"/>
                </a:solidFill>
                <a:effectLst/>
                <a:latin typeface="+mn-lt"/>
                <a:ea typeface="+mn-ea"/>
                <a:cs typeface="+mn-cs"/>
              </a:rPr>
            </a:br>
            <a:r>
              <a:rPr lang="en-US" sz="1600" kern="1200" dirty="0">
                <a:solidFill>
                  <a:srgbClr val="4C9BDB"/>
                </a:solidFill>
                <a:effectLst/>
                <a:latin typeface="+mn-lt"/>
                <a:ea typeface="+mn-ea"/>
                <a:cs typeface="+mn-cs"/>
              </a:rPr>
              <a:t>(Note: global natural soil N</a:t>
            </a:r>
            <a:r>
              <a:rPr lang="en-US" sz="1600" kern="1200" baseline="-25000" dirty="0">
                <a:solidFill>
                  <a:srgbClr val="4C9BDB"/>
                </a:solidFill>
                <a:effectLst/>
                <a:latin typeface="+mn-lt"/>
                <a:ea typeface="+mn-ea"/>
                <a:cs typeface="+mn-cs"/>
              </a:rPr>
              <a:t>2</a:t>
            </a:r>
            <a:r>
              <a:rPr lang="en-US" sz="1600" kern="1200" dirty="0">
                <a:solidFill>
                  <a:srgbClr val="4C9BDB"/>
                </a:solidFill>
                <a:effectLst/>
                <a:latin typeface="+mn-lt"/>
                <a:ea typeface="+mn-ea"/>
                <a:cs typeface="+mn-cs"/>
              </a:rPr>
              <a:t>O emissions were defined as without</a:t>
            </a:r>
            <a:r>
              <a:rPr lang="en-US" sz="1600" b="1" kern="1200" dirty="0">
                <a:solidFill>
                  <a:srgbClr val="4C9BDB"/>
                </a:solidFill>
                <a:effectLst/>
                <a:latin typeface="+mn-lt"/>
                <a:ea typeface="+mn-ea"/>
                <a:cs typeface="+mn-cs"/>
              </a:rPr>
              <a:t> </a:t>
            </a:r>
            <a:r>
              <a:rPr lang="en-US" sz="1600" kern="1200" dirty="0">
                <a:solidFill>
                  <a:srgbClr val="4C9BDB"/>
                </a:solidFill>
                <a:effectLst/>
                <a:latin typeface="+mn-lt"/>
                <a:ea typeface="+mn-ea"/>
                <a:cs typeface="+mn-cs"/>
              </a:rPr>
              <a:t>consideration of land use change (e.g., deforestation) and without consideration of indirect anthropogenic effects via global change (i.e., climate, elevated CO</a:t>
            </a:r>
            <a:r>
              <a:rPr lang="en-US" sz="1600" kern="1200" baseline="-25000" dirty="0">
                <a:solidFill>
                  <a:srgbClr val="4C9BDB"/>
                </a:solidFill>
                <a:effectLst/>
                <a:latin typeface="+mn-lt"/>
                <a:ea typeface="+mn-ea"/>
                <a:cs typeface="+mn-cs"/>
              </a:rPr>
              <a:t>2</a:t>
            </a:r>
            <a:r>
              <a:rPr lang="en-US" sz="1600" kern="1200" dirty="0">
                <a:solidFill>
                  <a:srgbClr val="4C9BDB"/>
                </a:solidFill>
                <a:effectLst/>
              </a:rPr>
              <a:t>, and atmospheric N deposition)</a:t>
            </a:r>
            <a:endParaRPr lang="en-US" sz="1600" dirty="0">
              <a:solidFill>
                <a:srgbClr val="4C9BDB"/>
              </a:solidFill>
            </a:endParaRPr>
          </a:p>
        </p:txBody>
      </p:sp>
      <p:sp>
        <p:nvSpPr>
          <p:cNvPr id="6" name="TextBox 5">
            <a:extLst>
              <a:ext uri="{FF2B5EF4-FFF2-40B4-BE49-F238E27FC236}">
                <a16:creationId xmlns:a16="http://schemas.microsoft.com/office/drawing/2014/main" id="{BBEF2571-AF2A-489E-9202-85741A5BA62E}"/>
              </a:ext>
            </a:extLst>
          </p:cNvPr>
          <p:cNvSpPr txBox="1"/>
          <p:nvPr/>
        </p:nvSpPr>
        <p:spPr>
          <a:xfrm>
            <a:off x="1577806" y="949822"/>
            <a:ext cx="10716638" cy="369332"/>
          </a:xfrm>
          <a:prstGeom prst="rect">
            <a:avLst/>
          </a:prstGeom>
          <a:noFill/>
        </p:spPr>
        <p:txBody>
          <a:bodyPr wrap="square">
            <a:spAutoFit/>
          </a:bodyPr>
          <a:lstStyle/>
          <a:p>
            <a:r>
              <a:rPr lang="en-US" sz="1800" kern="1200" dirty="0">
                <a:solidFill>
                  <a:srgbClr val="4C9BDB"/>
                </a:solidFill>
                <a:effectLst/>
                <a:latin typeface="+mn-lt"/>
                <a:ea typeface="+mn-ea"/>
                <a:cs typeface="+mn-cs"/>
              </a:rPr>
              <a:t>A large inter-annual N</a:t>
            </a:r>
            <a:r>
              <a:rPr lang="en-US" sz="1800" kern="1200" baseline="-25000" dirty="0">
                <a:solidFill>
                  <a:srgbClr val="4C9BDB"/>
                </a:solidFill>
                <a:effectLst/>
                <a:latin typeface="+mn-lt"/>
                <a:ea typeface="+mn-ea"/>
                <a:cs typeface="+mn-cs"/>
              </a:rPr>
              <a:t>2</a:t>
            </a:r>
            <a:r>
              <a:rPr lang="en-US" sz="1800" kern="1200" dirty="0">
                <a:solidFill>
                  <a:srgbClr val="4C9BDB"/>
                </a:solidFill>
                <a:effectLst/>
                <a:latin typeface="+mn-lt"/>
                <a:ea typeface="+mn-ea"/>
                <a:cs typeface="+mn-cs"/>
              </a:rPr>
              <a:t>O variability is attributable to the effect of environmental factors (i.e., climate). </a:t>
            </a:r>
            <a:endParaRPr lang="en-US" dirty="0">
              <a:solidFill>
                <a:srgbClr val="4C9BDB"/>
              </a:solidFill>
            </a:endParaRPr>
          </a:p>
        </p:txBody>
      </p:sp>
      <p:grpSp>
        <p:nvGrpSpPr>
          <p:cNvPr id="8" name="Group 7">
            <a:extLst>
              <a:ext uri="{FF2B5EF4-FFF2-40B4-BE49-F238E27FC236}">
                <a16:creationId xmlns:a16="http://schemas.microsoft.com/office/drawing/2014/main" id="{817D18E5-58D5-6340-8651-B66126CFA5D6}"/>
              </a:ext>
            </a:extLst>
          </p:cNvPr>
          <p:cNvGrpSpPr/>
          <p:nvPr/>
        </p:nvGrpSpPr>
        <p:grpSpPr>
          <a:xfrm>
            <a:off x="1535822" y="1330769"/>
            <a:ext cx="9203500" cy="4303942"/>
            <a:chOff x="1535822" y="1330769"/>
            <a:chExt cx="9203500" cy="4303942"/>
          </a:xfrm>
        </p:grpSpPr>
        <p:grpSp>
          <p:nvGrpSpPr>
            <p:cNvPr id="4" name="Group 3">
              <a:extLst>
                <a:ext uri="{FF2B5EF4-FFF2-40B4-BE49-F238E27FC236}">
                  <a16:creationId xmlns:a16="http://schemas.microsoft.com/office/drawing/2014/main" id="{096B3245-63E3-490F-A82E-55BC583AC79F}"/>
                </a:ext>
              </a:extLst>
            </p:cNvPr>
            <p:cNvGrpSpPr/>
            <p:nvPr/>
          </p:nvGrpSpPr>
          <p:grpSpPr>
            <a:xfrm>
              <a:off x="1535822" y="1330769"/>
              <a:ext cx="9083410" cy="4185978"/>
              <a:chOff x="698449" y="15616"/>
              <a:chExt cx="5031002" cy="2062335"/>
            </a:xfrm>
          </p:grpSpPr>
          <p:grpSp>
            <p:nvGrpSpPr>
              <p:cNvPr id="20" name="Group 19">
                <a:extLst>
                  <a:ext uri="{FF2B5EF4-FFF2-40B4-BE49-F238E27FC236}">
                    <a16:creationId xmlns:a16="http://schemas.microsoft.com/office/drawing/2014/main" id="{F3D0DA5B-2382-4760-9E48-230E240F7EC6}"/>
                  </a:ext>
                </a:extLst>
              </p:cNvPr>
              <p:cNvGrpSpPr/>
              <p:nvPr/>
            </p:nvGrpSpPr>
            <p:grpSpPr>
              <a:xfrm>
                <a:off x="3291682" y="105891"/>
                <a:ext cx="2437769" cy="1972060"/>
                <a:chOff x="828193" y="4778918"/>
                <a:chExt cx="2437769" cy="1972060"/>
              </a:xfrm>
            </p:grpSpPr>
            <p:pic>
              <p:nvPicPr>
                <p:cNvPr id="21" name="Picture 20">
                  <a:extLst>
                    <a:ext uri="{FF2B5EF4-FFF2-40B4-BE49-F238E27FC236}">
                      <a16:creationId xmlns:a16="http://schemas.microsoft.com/office/drawing/2014/main" id="{6C0EA74C-9AF3-47EB-97CA-3FB1BDFB83FA}"/>
                    </a:ext>
                  </a:extLst>
                </p:cNvPr>
                <p:cNvPicPr>
                  <a:picLocks noChangeAspect="1"/>
                </p:cNvPicPr>
                <p:nvPr/>
              </p:nvPicPr>
              <p:blipFill rotWithShape="1">
                <a:blip r:embed="rId3">
                  <a:extLst>
                    <a:ext uri="{28A0092B-C50C-407E-A947-70E740481C1C}">
                      <a14:useLocalDpi xmlns:a14="http://schemas.microsoft.com/office/drawing/2010/main" val="0"/>
                    </a:ext>
                  </a:extLst>
                </a:blip>
                <a:srcRect r="18305"/>
                <a:stretch/>
              </p:blipFill>
              <p:spPr>
                <a:xfrm>
                  <a:off x="828193" y="4778918"/>
                  <a:ext cx="2437769" cy="1972060"/>
                </a:xfrm>
                <a:prstGeom prst="rect">
                  <a:avLst/>
                </a:prstGeom>
              </p:spPr>
            </p:pic>
            <p:pic>
              <p:nvPicPr>
                <p:cNvPr id="22" name="Picture 21">
                  <a:extLst>
                    <a:ext uri="{FF2B5EF4-FFF2-40B4-BE49-F238E27FC236}">
                      <a16:creationId xmlns:a16="http://schemas.microsoft.com/office/drawing/2014/main" id="{DB0A4FCE-14C5-4FE7-9CB0-4D7EA73DAC21}"/>
                    </a:ext>
                  </a:extLst>
                </p:cNvPr>
                <p:cNvPicPr>
                  <a:picLocks noChangeAspect="1"/>
                </p:cNvPicPr>
                <p:nvPr/>
              </p:nvPicPr>
              <p:blipFill rotWithShape="1">
                <a:blip r:embed="rId3">
                  <a:extLst>
                    <a:ext uri="{28A0092B-C50C-407E-A947-70E740481C1C}">
                      <a14:useLocalDpi xmlns:a14="http://schemas.microsoft.com/office/drawing/2010/main" val="0"/>
                    </a:ext>
                  </a:extLst>
                </a:blip>
                <a:srcRect l="82147" t="41647" b="49080"/>
                <a:stretch/>
              </p:blipFill>
              <p:spPr>
                <a:xfrm>
                  <a:off x="2733233" y="6268640"/>
                  <a:ext cx="532729" cy="182881"/>
                </a:xfrm>
                <a:prstGeom prst="rect">
                  <a:avLst/>
                </a:prstGeom>
              </p:spPr>
            </p:pic>
          </p:grpSp>
          <p:grpSp>
            <p:nvGrpSpPr>
              <p:cNvPr id="23" name="Group 22">
                <a:extLst>
                  <a:ext uri="{FF2B5EF4-FFF2-40B4-BE49-F238E27FC236}">
                    <a16:creationId xmlns:a16="http://schemas.microsoft.com/office/drawing/2014/main" id="{B5E4329E-4E08-4C87-979E-8C2809ACE66B}"/>
                  </a:ext>
                </a:extLst>
              </p:cNvPr>
              <p:cNvGrpSpPr/>
              <p:nvPr/>
            </p:nvGrpSpPr>
            <p:grpSpPr>
              <a:xfrm>
                <a:off x="853912" y="105891"/>
                <a:ext cx="2437769" cy="1972060"/>
                <a:chOff x="828193" y="2900776"/>
                <a:chExt cx="2437769" cy="1972060"/>
              </a:xfrm>
            </p:grpSpPr>
            <p:grpSp>
              <p:nvGrpSpPr>
                <p:cNvPr id="24" name="Group 23">
                  <a:extLst>
                    <a:ext uri="{FF2B5EF4-FFF2-40B4-BE49-F238E27FC236}">
                      <a16:creationId xmlns:a16="http://schemas.microsoft.com/office/drawing/2014/main" id="{F9B6B865-B422-4E3C-8743-A9F89319E460}"/>
                    </a:ext>
                  </a:extLst>
                </p:cNvPr>
                <p:cNvGrpSpPr/>
                <p:nvPr/>
              </p:nvGrpSpPr>
              <p:grpSpPr>
                <a:xfrm>
                  <a:off x="828193" y="2900776"/>
                  <a:ext cx="2437769" cy="1972060"/>
                  <a:chOff x="828193" y="2900776"/>
                  <a:chExt cx="2437769" cy="1972060"/>
                </a:xfrm>
              </p:grpSpPr>
              <p:pic>
                <p:nvPicPr>
                  <p:cNvPr id="26" name="Picture 25">
                    <a:extLst>
                      <a:ext uri="{FF2B5EF4-FFF2-40B4-BE49-F238E27FC236}">
                        <a16:creationId xmlns:a16="http://schemas.microsoft.com/office/drawing/2014/main" id="{CA893C5C-7D31-442A-BF95-BADD29AC4323}"/>
                      </a:ext>
                    </a:extLst>
                  </p:cNvPr>
                  <p:cNvPicPr>
                    <a:picLocks noChangeAspect="1"/>
                  </p:cNvPicPr>
                  <p:nvPr/>
                </p:nvPicPr>
                <p:blipFill rotWithShape="1">
                  <a:blip r:embed="rId4">
                    <a:extLst>
                      <a:ext uri="{28A0092B-C50C-407E-A947-70E740481C1C}">
                        <a14:useLocalDpi xmlns:a14="http://schemas.microsoft.com/office/drawing/2010/main" val="0"/>
                      </a:ext>
                    </a:extLst>
                  </a:blip>
                  <a:srcRect r="18306"/>
                  <a:stretch/>
                </p:blipFill>
                <p:spPr>
                  <a:xfrm>
                    <a:off x="828193" y="2900776"/>
                    <a:ext cx="2437769" cy="1972060"/>
                  </a:xfrm>
                  <a:prstGeom prst="rect">
                    <a:avLst/>
                  </a:prstGeom>
                </p:spPr>
              </p:pic>
              <p:pic>
                <p:nvPicPr>
                  <p:cNvPr id="27" name="Picture 26">
                    <a:extLst>
                      <a:ext uri="{FF2B5EF4-FFF2-40B4-BE49-F238E27FC236}">
                        <a16:creationId xmlns:a16="http://schemas.microsoft.com/office/drawing/2014/main" id="{4E0AB97A-8EF9-466F-8BEA-4F7095AC63DE}"/>
                      </a:ext>
                    </a:extLst>
                  </p:cNvPr>
                  <p:cNvPicPr>
                    <a:picLocks noChangeAspect="1"/>
                  </p:cNvPicPr>
                  <p:nvPr/>
                </p:nvPicPr>
                <p:blipFill rotWithShape="1">
                  <a:blip r:embed="rId4">
                    <a:extLst>
                      <a:ext uri="{28A0092B-C50C-407E-A947-70E740481C1C}">
                        <a14:useLocalDpi xmlns:a14="http://schemas.microsoft.com/office/drawing/2010/main" val="0"/>
                      </a:ext>
                    </a:extLst>
                  </a:blip>
                  <a:srcRect l="82147" t="40201" b="46942"/>
                  <a:stretch/>
                </p:blipFill>
                <p:spPr>
                  <a:xfrm>
                    <a:off x="2733234" y="4344077"/>
                    <a:ext cx="532728" cy="253555"/>
                  </a:xfrm>
                  <a:prstGeom prst="rect">
                    <a:avLst/>
                  </a:prstGeom>
                </p:spPr>
              </p:pic>
            </p:grpSp>
            <p:cxnSp>
              <p:nvCxnSpPr>
                <p:cNvPr id="25" name="Straight Connector 24">
                  <a:extLst>
                    <a:ext uri="{FF2B5EF4-FFF2-40B4-BE49-F238E27FC236}">
                      <a16:creationId xmlns:a16="http://schemas.microsoft.com/office/drawing/2014/main" id="{C75E2E3F-89BE-452F-908F-72E50C5A612B}"/>
                    </a:ext>
                  </a:extLst>
                </p:cNvPr>
                <p:cNvCxnSpPr>
                  <a:cxnSpLocks/>
                </p:cNvCxnSpPr>
                <p:nvPr/>
              </p:nvCxnSpPr>
              <p:spPr>
                <a:xfrm>
                  <a:off x="1129167" y="3972694"/>
                  <a:ext cx="2103120" cy="0"/>
                </a:xfrm>
                <a:prstGeom prst="line">
                  <a:avLst/>
                </a:prstGeom>
                <a:ln w="12700">
                  <a:prstDash val="dash"/>
                </a:ln>
              </p:spPr>
              <p:style>
                <a:lnRef idx="1">
                  <a:schemeClr val="dk1"/>
                </a:lnRef>
                <a:fillRef idx="0">
                  <a:schemeClr val="dk1"/>
                </a:fillRef>
                <a:effectRef idx="0">
                  <a:schemeClr val="dk1"/>
                </a:effectRef>
                <a:fontRef idx="minor">
                  <a:schemeClr val="tx1"/>
                </a:fontRef>
              </p:style>
            </p:cxnSp>
          </p:grpSp>
          <p:sp>
            <p:nvSpPr>
              <p:cNvPr id="28" name="TextBox 27">
                <a:extLst>
                  <a:ext uri="{FF2B5EF4-FFF2-40B4-BE49-F238E27FC236}">
                    <a16:creationId xmlns:a16="http://schemas.microsoft.com/office/drawing/2014/main" id="{8C1F680A-26C1-4E39-983F-F7AA55D3908F}"/>
                  </a:ext>
                </a:extLst>
              </p:cNvPr>
              <p:cNvSpPr txBox="1"/>
              <p:nvPr/>
            </p:nvSpPr>
            <p:spPr>
              <a:xfrm rot="16200000">
                <a:off x="419528" y="856460"/>
                <a:ext cx="713305" cy="1554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N</a:t>
                </a:r>
                <a:r>
                  <a:rPr lang="en-US" sz="1100" baseline="-25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O (</a:t>
                </a:r>
                <a:r>
                  <a:rPr lang="en-US" sz="1100" dirty="0" err="1">
                    <a:latin typeface="Arial" panose="020B0604020202020204" pitchFamily="34" charset="0"/>
                    <a:cs typeface="Arial" panose="020B0604020202020204" pitchFamily="34" charset="0"/>
                  </a:rPr>
                  <a:t>Tg</a:t>
                </a:r>
                <a:r>
                  <a:rPr lang="en-US" sz="1100" dirty="0">
                    <a:latin typeface="Arial" panose="020B0604020202020204" pitchFamily="34" charset="0"/>
                    <a:cs typeface="Arial" panose="020B0604020202020204" pitchFamily="34" charset="0"/>
                  </a:rPr>
                  <a:t> N yr</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a:t>
                </a:r>
              </a:p>
            </p:txBody>
          </p:sp>
          <p:sp>
            <p:nvSpPr>
              <p:cNvPr id="29" name="TextBox 28">
                <a:extLst>
                  <a:ext uri="{FF2B5EF4-FFF2-40B4-BE49-F238E27FC236}">
                    <a16:creationId xmlns:a16="http://schemas.microsoft.com/office/drawing/2014/main" id="{8F7356A5-DFD3-4A2C-AF34-7FF7A9CC79CF}"/>
                  </a:ext>
                </a:extLst>
              </p:cNvPr>
              <p:cNvSpPr txBox="1"/>
              <p:nvPr/>
            </p:nvSpPr>
            <p:spPr>
              <a:xfrm>
                <a:off x="832601" y="15616"/>
                <a:ext cx="597159" cy="16460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a:t>
                </a:r>
              </a:p>
            </p:txBody>
          </p:sp>
          <p:sp>
            <p:nvSpPr>
              <p:cNvPr id="30" name="TextBox 29">
                <a:extLst>
                  <a:ext uri="{FF2B5EF4-FFF2-40B4-BE49-F238E27FC236}">
                    <a16:creationId xmlns:a16="http://schemas.microsoft.com/office/drawing/2014/main" id="{1D15C13A-2A5F-42F9-9DA1-517B93E85AF5}"/>
                  </a:ext>
                </a:extLst>
              </p:cNvPr>
              <p:cNvSpPr txBox="1"/>
              <p:nvPr/>
            </p:nvSpPr>
            <p:spPr>
              <a:xfrm>
                <a:off x="3287488" y="15616"/>
                <a:ext cx="597159" cy="16460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t>
                </a:r>
              </a:p>
            </p:txBody>
          </p:sp>
        </p:grpSp>
        <p:grpSp>
          <p:nvGrpSpPr>
            <p:cNvPr id="7" name="Group 6">
              <a:extLst>
                <a:ext uri="{FF2B5EF4-FFF2-40B4-BE49-F238E27FC236}">
                  <a16:creationId xmlns:a16="http://schemas.microsoft.com/office/drawing/2014/main" id="{1BDA43F1-E769-1043-8AF1-0C3BE206313B}"/>
                </a:ext>
              </a:extLst>
            </p:cNvPr>
            <p:cNvGrpSpPr/>
            <p:nvPr/>
          </p:nvGrpSpPr>
          <p:grpSpPr>
            <a:xfrm>
              <a:off x="4783766" y="4236651"/>
              <a:ext cx="1516849" cy="721507"/>
              <a:chOff x="4429223" y="3726825"/>
              <a:chExt cx="1413752" cy="598175"/>
            </a:xfrm>
          </p:grpSpPr>
          <p:sp>
            <p:nvSpPr>
              <p:cNvPr id="41" name="Rectangle 40">
                <a:extLst>
                  <a:ext uri="{FF2B5EF4-FFF2-40B4-BE49-F238E27FC236}">
                    <a16:creationId xmlns:a16="http://schemas.microsoft.com/office/drawing/2014/main" id="{641DD7B5-9AEE-4410-839D-DAB354FD41A5}"/>
                  </a:ext>
                </a:extLst>
              </p:cNvPr>
              <p:cNvSpPr/>
              <p:nvPr/>
            </p:nvSpPr>
            <p:spPr>
              <a:xfrm>
                <a:off x="4876799" y="3969607"/>
                <a:ext cx="849087" cy="261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4CB6F75C-AF40-47C0-9D49-017D99C9059C}"/>
                  </a:ext>
                </a:extLst>
              </p:cNvPr>
              <p:cNvGrpSpPr/>
              <p:nvPr/>
            </p:nvGrpSpPr>
            <p:grpSpPr>
              <a:xfrm>
                <a:off x="4429223" y="3726825"/>
                <a:ext cx="1413752" cy="598175"/>
                <a:chOff x="10778247" y="1559930"/>
                <a:chExt cx="1413752" cy="598175"/>
              </a:xfrm>
            </p:grpSpPr>
            <p:cxnSp>
              <p:nvCxnSpPr>
                <p:cNvPr id="31" name="Straight Connector 30">
                  <a:extLst>
                    <a:ext uri="{FF2B5EF4-FFF2-40B4-BE49-F238E27FC236}">
                      <a16:creationId xmlns:a16="http://schemas.microsoft.com/office/drawing/2014/main" id="{4E0D75D7-4B3B-464B-A5FE-6813E9CEC76B}"/>
                    </a:ext>
                  </a:extLst>
                </p:cNvPr>
                <p:cNvCxnSpPr>
                  <a:cxnSpLocks/>
                </p:cNvCxnSpPr>
                <p:nvPr/>
              </p:nvCxnSpPr>
              <p:spPr>
                <a:xfrm>
                  <a:off x="10778247" y="1692613"/>
                  <a:ext cx="42286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CBD1A9A-C2B4-4339-8BE1-A4E45F681681}"/>
                    </a:ext>
                  </a:extLst>
                </p:cNvPr>
                <p:cNvCxnSpPr>
                  <a:cxnSpLocks/>
                </p:cNvCxnSpPr>
                <p:nvPr/>
              </p:nvCxnSpPr>
              <p:spPr>
                <a:xfrm>
                  <a:off x="10778247" y="1845013"/>
                  <a:ext cx="422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EDD531-350B-4958-83D8-90088CF4FA11}"/>
                    </a:ext>
                  </a:extLst>
                </p:cNvPr>
                <p:cNvCxnSpPr>
                  <a:cxnSpLocks/>
                </p:cNvCxnSpPr>
                <p:nvPr/>
              </p:nvCxnSpPr>
              <p:spPr>
                <a:xfrm>
                  <a:off x="10778247" y="2008299"/>
                  <a:ext cx="422860" cy="0"/>
                </a:xfrm>
                <a:prstGeom prst="line">
                  <a:avLst/>
                </a:prstGeom>
                <a:ln w="28575">
                  <a:solidFill>
                    <a:srgbClr val="F39A9A"/>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8A11246-2D38-48F4-9776-C3E775CD3292}"/>
                    </a:ext>
                  </a:extLst>
                </p:cNvPr>
                <p:cNvSpPr txBox="1"/>
                <p:nvPr/>
              </p:nvSpPr>
              <p:spPr>
                <a:xfrm>
                  <a:off x="11144007" y="1559930"/>
                  <a:ext cx="104799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NMIP-Max</a:t>
                  </a:r>
                </a:p>
              </p:txBody>
            </p:sp>
            <p:sp>
              <p:nvSpPr>
                <p:cNvPr id="35" name="TextBox 34">
                  <a:extLst>
                    <a:ext uri="{FF2B5EF4-FFF2-40B4-BE49-F238E27FC236}">
                      <a16:creationId xmlns:a16="http://schemas.microsoft.com/office/drawing/2014/main" id="{A3814111-8471-4324-9BB7-CB7F00A8A7F8}"/>
                    </a:ext>
                  </a:extLst>
                </p:cNvPr>
                <p:cNvSpPr txBox="1"/>
                <p:nvPr/>
              </p:nvSpPr>
              <p:spPr>
                <a:xfrm>
                  <a:off x="11144007" y="1742217"/>
                  <a:ext cx="104799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NMIP-Mean</a:t>
                  </a:r>
                </a:p>
              </p:txBody>
            </p:sp>
            <p:sp>
              <p:nvSpPr>
                <p:cNvPr id="36" name="TextBox 35">
                  <a:extLst>
                    <a:ext uri="{FF2B5EF4-FFF2-40B4-BE49-F238E27FC236}">
                      <a16:creationId xmlns:a16="http://schemas.microsoft.com/office/drawing/2014/main" id="{C20673E5-A48D-446E-8EF8-1F5A6EB9DBD6}"/>
                    </a:ext>
                  </a:extLst>
                </p:cNvPr>
                <p:cNvSpPr txBox="1"/>
                <p:nvPr/>
              </p:nvSpPr>
              <p:spPr>
                <a:xfrm>
                  <a:off x="11144007" y="1896495"/>
                  <a:ext cx="104799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NMIP-Min</a:t>
                  </a:r>
                </a:p>
              </p:txBody>
            </p:sp>
          </p:grpSp>
        </p:grpSp>
        <p:grpSp>
          <p:nvGrpSpPr>
            <p:cNvPr id="5" name="Group 4">
              <a:extLst>
                <a:ext uri="{FF2B5EF4-FFF2-40B4-BE49-F238E27FC236}">
                  <a16:creationId xmlns:a16="http://schemas.microsoft.com/office/drawing/2014/main" id="{46F08E01-6501-3B45-BEE8-35FF26024AA7}"/>
                </a:ext>
              </a:extLst>
            </p:cNvPr>
            <p:cNvGrpSpPr/>
            <p:nvPr/>
          </p:nvGrpSpPr>
          <p:grpSpPr>
            <a:xfrm>
              <a:off x="9085641" y="4219759"/>
              <a:ext cx="1516849" cy="721507"/>
              <a:chOff x="8588102" y="3715939"/>
              <a:chExt cx="1413752" cy="598175"/>
            </a:xfrm>
          </p:grpSpPr>
          <p:sp>
            <p:nvSpPr>
              <p:cNvPr id="49" name="Rectangle 48">
                <a:extLst>
                  <a:ext uri="{FF2B5EF4-FFF2-40B4-BE49-F238E27FC236}">
                    <a16:creationId xmlns:a16="http://schemas.microsoft.com/office/drawing/2014/main" id="{22F777EB-0B64-413E-8C3F-F2A627E41D78}"/>
                  </a:ext>
                </a:extLst>
              </p:cNvPr>
              <p:cNvSpPr/>
              <p:nvPr/>
            </p:nvSpPr>
            <p:spPr>
              <a:xfrm>
                <a:off x="9105391" y="3911429"/>
                <a:ext cx="735295" cy="307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ACD32D52-9544-4491-BC31-5FB1611EFA15}"/>
                  </a:ext>
                </a:extLst>
              </p:cNvPr>
              <p:cNvGrpSpPr/>
              <p:nvPr/>
            </p:nvGrpSpPr>
            <p:grpSpPr>
              <a:xfrm>
                <a:off x="8588102" y="3715939"/>
                <a:ext cx="1413752" cy="598175"/>
                <a:chOff x="10778247" y="1559930"/>
                <a:chExt cx="1413752" cy="598175"/>
              </a:xfrm>
            </p:grpSpPr>
            <p:cxnSp>
              <p:nvCxnSpPr>
                <p:cNvPr id="43" name="Straight Connector 42">
                  <a:extLst>
                    <a:ext uri="{FF2B5EF4-FFF2-40B4-BE49-F238E27FC236}">
                      <a16:creationId xmlns:a16="http://schemas.microsoft.com/office/drawing/2014/main" id="{C2C3D433-25A5-4F45-9F2E-AC6889797FDE}"/>
                    </a:ext>
                  </a:extLst>
                </p:cNvPr>
                <p:cNvCxnSpPr>
                  <a:cxnSpLocks/>
                </p:cNvCxnSpPr>
                <p:nvPr/>
              </p:nvCxnSpPr>
              <p:spPr>
                <a:xfrm>
                  <a:off x="10778247" y="1692613"/>
                  <a:ext cx="422860" cy="0"/>
                </a:xfrm>
                <a:prstGeom prst="line">
                  <a:avLst/>
                </a:prstGeom>
                <a:ln w="28575">
                  <a:solidFill>
                    <a:srgbClr val="000084"/>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261361-2AD9-4EDE-927B-0DEB0FE4E85A}"/>
                    </a:ext>
                  </a:extLst>
                </p:cNvPr>
                <p:cNvCxnSpPr>
                  <a:cxnSpLocks/>
                </p:cNvCxnSpPr>
                <p:nvPr/>
              </p:nvCxnSpPr>
              <p:spPr>
                <a:xfrm>
                  <a:off x="10778247" y="1845013"/>
                  <a:ext cx="422860" cy="0"/>
                </a:xfrm>
                <a:prstGeom prst="line">
                  <a:avLst/>
                </a:prstGeom>
                <a:ln w="28575">
                  <a:solidFill>
                    <a:srgbClr val="478FC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E713F44-1AFF-4119-9110-45C4B3D7163A}"/>
                    </a:ext>
                  </a:extLst>
                </p:cNvPr>
                <p:cNvCxnSpPr>
                  <a:cxnSpLocks/>
                </p:cNvCxnSpPr>
                <p:nvPr/>
              </p:nvCxnSpPr>
              <p:spPr>
                <a:xfrm>
                  <a:off x="10778247" y="2008299"/>
                  <a:ext cx="422860" cy="0"/>
                </a:xfrm>
                <a:prstGeom prst="line">
                  <a:avLst/>
                </a:prstGeom>
                <a:ln w="28575">
                  <a:solidFill>
                    <a:srgbClr val="7FA7F0"/>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0AC0A1A-333F-4244-971C-57D99C38F588}"/>
                    </a:ext>
                  </a:extLst>
                </p:cNvPr>
                <p:cNvSpPr txBox="1"/>
                <p:nvPr/>
              </p:nvSpPr>
              <p:spPr>
                <a:xfrm>
                  <a:off x="11144007" y="1559930"/>
                  <a:ext cx="104799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NMIP-Max</a:t>
                  </a:r>
                </a:p>
              </p:txBody>
            </p:sp>
            <p:sp>
              <p:nvSpPr>
                <p:cNvPr id="47" name="TextBox 46">
                  <a:extLst>
                    <a:ext uri="{FF2B5EF4-FFF2-40B4-BE49-F238E27FC236}">
                      <a16:creationId xmlns:a16="http://schemas.microsoft.com/office/drawing/2014/main" id="{BE52CD4E-3987-4D18-BF00-6ED1AC059886}"/>
                    </a:ext>
                  </a:extLst>
                </p:cNvPr>
                <p:cNvSpPr txBox="1"/>
                <p:nvPr/>
              </p:nvSpPr>
              <p:spPr>
                <a:xfrm>
                  <a:off x="11144007" y="1742217"/>
                  <a:ext cx="104799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NMIP-Mean</a:t>
                  </a:r>
                </a:p>
              </p:txBody>
            </p:sp>
            <p:sp>
              <p:nvSpPr>
                <p:cNvPr id="48" name="TextBox 47">
                  <a:extLst>
                    <a:ext uri="{FF2B5EF4-FFF2-40B4-BE49-F238E27FC236}">
                      <a16:creationId xmlns:a16="http://schemas.microsoft.com/office/drawing/2014/main" id="{ABEAFFA7-D0F9-4E72-9A01-2A40CE3D2AB9}"/>
                    </a:ext>
                  </a:extLst>
                </p:cNvPr>
                <p:cNvSpPr txBox="1"/>
                <p:nvPr/>
              </p:nvSpPr>
              <p:spPr>
                <a:xfrm>
                  <a:off x="11144007" y="1896495"/>
                  <a:ext cx="104799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NMIP-Min</a:t>
                  </a:r>
                </a:p>
              </p:txBody>
            </p:sp>
          </p:grpSp>
        </p:grpSp>
        <p:sp>
          <p:nvSpPr>
            <p:cNvPr id="37" name="TextBox 36">
              <a:extLst>
                <a:ext uri="{FF2B5EF4-FFF2-40B4-BE49-F238E27FC236}">
                  <a16:creationId xmlns:a16="http://schemas.microsoft.com/office/drawing/2014/main" id="{C7DE9CB4-4B46-CE4E-8B20-61AC12F012AB}"/>
                </a:ext>
              </a:extLst>
            </p:cNvPr>
            <p:cNvSpPr txBox="1"/>
            <p:nvPr/>
          </p:nvSpPr>
          <p:spPr>
            <a:xfrm>
              <a:off x="7885656" y="5373101"/>
              <a:ext cx="2853666" cy="261610"/>
            </a:xfrm>
            <a:prstGeom prst="rect">
              <a:avLst/>
            </a:prstGeom>
            <a:noFill/>
          </p:spPr>
          <p:txBody>
            <a:bodyPr wrap="none" rtlCol="0">
              <a:spAutoFit/>
            </a:bodyPr>
            <a:lstStyle/>
            <a:p>
              <a:r>
                <a:rPr lang="en-US" sz="1100" dirty="0">
                  <a:solidFill>
                    <a:schemeClr val="tx1">
                      <a:lumMod val="50000"/>
                      <a:lumOff val="50000"/>
                    </a:schemeClr>
                  </a:solidFill>
                </a:rPr>
                <a:t>Source: Modified from Tian et al. 2020, Nature</a:t>
              </a:r>
            </a:p>
          </p:txBody>
        </p:sp>
      </p:grpSp>
    </p:spTree>
    <p:extLst>
      <p:ext uri="{BB962C8B-B14F-4D97-AF65-F5344CB8AC3E}">
        <p14:creationId xmlns:p14="http://schemas.microsoft.com/office/powerpoint/2010/main" val="3095468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BBCAA-DA7B-49C6-B123-9A342D4A73D9}"/>
              </a:ext>
            </a:extLst>
          </p:cNvPr>
          <p:cNvSpPr>
            <a:spLocks noGrp="1"/>
          </p:cNvSpPr>
          <p:nvPr>
            <p:ph type="title"/>
          </p:nvPr>
        </p:nvSpPr>
        <p:spPr/>
        <p:txBody>
          <a:bodyPr>
            <a:normAutofit/>
          </a:bodyPr>
          <a:lstStyle/>
          <a:p>
            <a:r>
              <a:rPr lang="en-US" dirty="0"/>
              <a:t>Climate effects based on terrestrial biosphere model simulations</a:t>
            </a:r>
          </a:p>
        </p:txBody>
      </p:sp>
      <p:sp>
        <p:nvSpPr>
          <p:cNvPr id="12" name="TextBox 11">
            <a:extLst>
              <a:ext uri="{FF2B5EF4-FFF2-40B4-BE49-F238E27FC236}">
                <a16:creationId xmlns:a16="http://schemas.microsoft.com/office/drawing/2014/main" id="{DFD38015-D983-479C-B785-CFA0FA96C116}"/>
              </a:ext>
            </a:extLst>
          </p:cNvPr>
          <p:cNvSpPr txBox="1"/>
          <p:nvPr/>
        </p:nvSpPr>
        <p:spPr>
          <a:xfrm>
            <a:off x="1202126" y="864923"/>
            <a:ext cx="9558291" cy="707886"/>
          </a:xfrm>
          <a:prstGeom prst="rect">
            <a:avLst/>
          </a:prstGeom>
          <a:noFill/>
        </p:spPr>
        <p:txBody>
          <a:bodyPr wrap="square">
            <a:spAutoFit/>
          </a:bodyPr>
          <a:lstStyle/>
          <a:p>
            <a:pPr algn="ctr"/>
            <a:r>
              <a:rPr lang="en-US" sz="2000" dirty="0">
                <a:solidFill>
                  <a:srgbClr val="4C9BDB"/>
                </a:solidFill>
              </a:rPr>
              <a:t>Process-based model estimates show that soil N</a:t>
            </a:r>
            <a:r>
              <a:rPr lang="en-US" sz="2000" baseline="-25000" dirty="0">
                <a:solidFill>
                  <a:srgbClr val="4C9BDB"/>
                </a:solidFill>
              </a:rPr>
              <a:t>2</a:t>
            </a:r>
            <a:r>
              <a:rPr lang="en-US" sz="2000" dirty="0">
                <a:solidFill>
                  <a:srgbClr val="4C9BDB"/>
                </a:solidFill>
              </a:rPr>
              <a:t>O emissions increased substantially due to climate change since the early 1980s constituting a positive nitrogen-climate feedback.</a:t>
            </a:r>
          </a:p>
        </p:txBody>
      </p:sp>
      <p:grpSp>
        <p:nvGrpSpPr>
          <p:cNvPr id="4" name="Group 3">
            <a:extLst>
              <a:ext uri="{FF2B5EF4-FFF2-40B4-BE49-F238E27FC236}">
                <a16:creationId xmlns:a16="http://schemas.microsoft.com/office/drawing/2014/main" id="{5DF1DE24-298C-6044-9EC6-659B95DF1CA2}"/>
              </a:ext>
            </a:extLst>
          </p:cNvPr>
          <p:cNvGrpSpPr/>
          <p:nvPr/>
        </p:nvGrpSpPr>
        <p:grpSpPr>
          <a:xfrm>
            <a:off x="1464532" y="1811236"/>
            <a:ext cx="8872204" cy="4698450"/>
            <a:chOff x="1464532" y="1811236"/>
            <a:chExt cx="8872204" cy="4698450"/>
          </a:xfrm>
        </p:grpSpPr>
        <p:grpSp>
          <p:nvGrpSpPr>
            <p:cNvPr id="6" name="Group 5">
              <a:extLst>
                <a:ext uri="{FF2B5EF4-FFF2-40B4-BE49-F238E27FC236}">
                  <a16:creationId xmlns:a16="http://schemas.microsoft.com/office/drawing/2014/main" id="{3EF1CD4B-76A3-4FD1-9CBD-643C3B4F5ACA}"/>
                </a:ext>
              </a:extLst>
            </p:cNvPr>
            <p:cNvGrpSpPr/>
            <p:nvPr/>
          </p:nvGrpSpPr>
          <p:grpSpPr>
            <a:xfrm>
              <a:off x="1464532" y="1811236"/>
              <a:ext cx="5451196" cy="4632554"/>
              <a:chOff x="550132" y="1811236"/>
              <a:chExt cx="5451196" cy="4632554"/>
            </a:xfrm>
          </p:grpSpPr>
          <p:graphicFrame>
            <p:nvGraphicFramePr>
              <p:cNvPr id="15" name="Chart 14">
                <a:extLst>
                  <a:ext uri="{FF2B5EF4-FFF2-40B4-BE49-F238E27FC236}">
                    <a16:creationId xmlns:a16="http://schemas.microsoft.com/office/drawing/2014/main" id="{A1762265-1F82-4450-A30D-FC717940AE8F}"/>
                  </a:ext>
                </a:extLst>
              </p:cNvPr>
              <p:cNvGraphicFramePr>
                <a:graphicFrameLocks/>
              </p:cNvGraphicFramePr>
              <p:nvPr>
                <p:extLst>
                  <p:ext uri="{D42A27DB-BD31-4B8C-83A1-F6EECF244321}">
                    <p14:modId xmlns:p14="http://schemas.microsoft.com/office/powerpoint/2010/main" val="1792691610"/>
                  </p:ext>
                </p:extLst>
              </p:nvPr>
            </p:nvGraphicFramePr>
            <p:xfrm>
              <a:off x="573240" y="1811236"/>
              <a:ext cx="5354322" cy="463255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A2B411A5-564D-4B9F-93CB-064D3E6BC780}"/>
                  </a:ext>
                </a:extLst>
              </p:cNvPr>
              <p:cNvGrpSpPr/>
              <p:nvPr/>
            </p:nvGrpSpPr>
            <p:grpSpPr>
              <a:xfrm>
                <a:off x="550132" y="2450970"/>
                <a:ext cx="5451196" cy="2578264"/>
                <a:chOff x="550132" y="2450970"/>
                <a:chExt cx="5451196" cy="2578264"/>
              </a:xfrm>
            </p:grpSpPr>
            <p:sp>
              <p:nvSpPr>
                <p:cNvPr id="16" name="TextBox 15">
                  <a:extLst>
                    <a:ext uri="{FF2B5EF4-FFF2-40B4-BE49-F238E27FC236}">
                      <a16:creationId xmlns:a16="http://schemas.microsoft.com/office/drawing/2014/main" id="{CE59982E-48CE-40F9-A851-12EF63F6E9D2}"/>
                    </a:ext>
                  </a:extLst>
                </p:cNvPr>
                <p:cNvSpPr txBox="1"/>
                <p:nvPr/>
              </p:nvSpPr>
              <p:spPr>
                <a:xfrm rot="16200000">
                  <a:off x="-615889" y="3616991"/>
                  <a:ext cx="2578264" cy="246221"/>
                </a:xfrm>
                <a:prstGeom prst="rect">
                  <a:avLst/>
                </a:prstGeom>
                <a:noFill/>
              </p:spPr>
              <p:txBody>
                <a:bodyPr wrap="square" rtlCol="0">
                  <a:spAutoFit/>
                </a:bodyPr>
                <a:lstStyle/>
                <a:p>
                  <a:pPr algn="ctr"/>
                  <a:r>
                    <a:rPr lang="en-US" sz="1000" dirty="0">
                      <a:solidFill>
                        <a:prstClr val="black"/>
                      </a:solidFill>
                      <a:latin typeface="Arial" panose="020B0604020202020204" pitchFamily="34" charset="0"/>
                      <a:cs typeface="Arial" panose="020B0604020202020204" pitchFamily="34" charset="0"/>
                    </a:rPr>
                    <a:t>N</a:t>
                  </a:r>
                  <a:r>
                    <a:rPr lang="en-US" sz="1000" baseline="-25000" dirty="0">
                      <a:solidFill>
                        <a:prstClr val="black"/>
                      </a:solidFill>
                      <a:latin typeface="Arial" panose="020B0604020202020204" pitchFamily="34" charset="0"/>
                      <a:cs typeface="Arial" panose="020B0604020202020204" pitchFamily="34" charset="0"/>
                    </a:rPr>
                    <a:t>2</a:t>
                  </a:r>
                  <a:r>
                    <a:rPr lang="en-US" sz="1000" dirty="0">
                      <a:solidFill>
                        <a:prstClr val="black"/>
                      </a:solidFill>
                      <a:latin typeface="Arial" panose="020B0604020202020204" pitchFamily="34" charset="0"/>
                      <a:cs typeface="Arial" panose="020B0604020202020204" pitchFamily="34" charset="0"/>
                    </a:rPr>
                    <a:t>O emission anomaly (</a:t>
                  </a:r>
                  <a:r>
                    <a:rPr lang="en-US" sz="1000" dirty="0" err="1">
                      <a:solidFill>
                        <a:prstClr val="black"/>
                      </a:solidFill>
                      <a:latin typeface="Arial" panose="020B0604020202020204" pitchFamily="34" charset="0"/>
                      <a:cs typeface="Arial" panose="020B0604020202020204" pitchFamily="34" charset="0"/>
                    </a:rPr>
                    <a:t>Tg</a:t>
                  </a:r>
                  <a:r>
                    <a:rPr lang="en-US" sz="1000" dirty="0">
                      <a:solidFill>
                        <a:prstClr val="black"/>
                      </a:solidFill>
                      <a:latin typeface="Arial" panose="020B0604020202020204" pitchFamily="34" charset="0"/>
                      <a:cs typeface="Arial" panose="020B0604020202020204" pitchFamily="34" charset="0"/>
                    </a:rPr>
                    <a:t> N yr</a:t>
                  </a:r>
                  <a:r>
                    <a:rPr lang="en-US" sz="1000" baseline="30000" dirty="0">
                      <a:solidFill>
                        <a:prstClr val="black"/>
                      </a:solidFill>
                      <a:latin typeface="Arial" panose="020B0604020202020204" pitchFamily="34" charset="0"/>
                      <a:cs typeface="Arial" panose="020B0604020202020204" pitchFamily="34" charset="0"/>
                    </a:rPr>
                    <a:t>-1</a:t>
                  </a:r>
                  <a:r>
                    <a:rPr lang="en-US" sz="1000" dirty="0">
                      <a:solidFill>
                        <a:prstClr val="black"/>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A221B7F7-538D-4478-9DD7-9921F4EC0ACF}"/>
                    </a:ext>
                  </a:extLst>
                </p:cNvPr>
                <p:cNvSpPr txBox="1"/>
                <p:nvPr/>
              </p:nvSpPr>
              <p:spPr>
                <a:xfrm rot="16200000">
                  <a:off x="4972063" y="3778651"/>
                  <a:ext cx="1812310" cy="246221"/>
                </a:xfrm>
                <a:prstGeom prst="rect">
                  <a:avLst/>
                </a:prstGeom>
                <a:noFill/>
              </p:spPr>
              <p:txBody>
                <a:bodyPr wrap="square" rtlCol="0">
                  <a:spAutoFit/>
                </a:bodyPr>
                <a:lstStyle/>
                <a:p>
                  <a:pPr algn="ctr"/>
                  <a:r>
                    <a:rPr lang="en-US" sz="1000" dirty="0">
                      <a:solidFill>
                        <a:prstClr val="black"/>
                      </a:solidFill>
                      <a:latin typeface="Arial" panose="020B0604020202020204" pitchFamily="34" charset="0"/>
                      <a:cs typeface="Arial" panose="020B0604020202020204" pitchFamily="34" charset="0"/>
                    </a:rPr>
                    <a:t>Temperature anomaly (°C)</a:t>
                  </a:r>
                </a:p>
              </p:txBody>
            </p:sp>
          </p:grpSp>
        </p:grpSp>
        <p:grpSp>
          <p:nvGrpSpPr>
            <p:cNvPr id="2" name="Group 1">
              <a:extLst>
                <a:ext uri="{FF2B5EF4-FFF2-40B4-BE49-F238E27FC236}">
                  <a16:creationId xmlns:a16="http://schemas.microsoft.com/office/drawing/2014/main" id="{EE6C39C1-1502-B142-9BDC-1666C5D96216}"/>
                </a:ext>
              </a:extLst>
            </p:cNvPr>
            <p:cNvGrpSpPr/>
            <p:nvPr/>
          </p:nvGrpSpPr>
          <p:grpSpPr>
            <a:xfrm>
              <a:off x="7178839" y="1865111"/>
              <a:ext cx="3157897" cy="4306782"/>
              <a:chOff x="7178839" y="1865111"/>
              <a:chExt cx="3157897" cy="4306782"/>
            </a:xfrm>
          </p:grpSpPr>
          <p:graphicFrame>
            <p:nvGraphicFramePr>
              <p:cNvPr id="19" name="Chart 18">
                <a:extLst>
                  <a:ext uri="{FF2B5EF4-FFF2-40B4-BE49-F238E27FC236}">
                    <a16:creationId xmlns:a16="http://schemas.microsoft.com/office/drawing/2014/main" id="{2B01F33E-AF6F-4C3D-96CC-182C3D492041}"/>
                  </a:ext>
                </a:extLst>
              </p:cNvPr>
              <p:cNvGraphicFramePr>
                <a:graphicFrameLocks/>
              </p:cNvGraphicFramePr>
              <p:nvPr>
                <p:extLst>
                  <p:ext uri="{D42A27DB-BD31-4B8C-83A1-F6EECF244321}">
                    <p14:modId xmlns:p14="http://schemas.microsoft.com/office/powerpoint/2010/main" val="808052333"/>
                  </p:ext>
                </p:extLst>
              </p:nvPr>
            </p:nvGraphicFramePr>
            <p:xfrm>
              <a:off x="7305797" y="1865111"/>
              <a:ext cx="3030939" cy="206573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1CD30C3-68F2-4462-AF08-781214F019BA}"/>
                  </a:ext>
                </a:extLst>
              </p:cNvPr>
              <p:cNvSpPr txBox="1"/>
              <p:nvPr/>
            </p:nvSpPr>
            <p:spPr>
              <a:xfrm>
                <a:off x="8274674" y="1976605"/>
                <a:ext cx="1093184" cy="307777"/>
              </a:xfrm>
              <a:prstGeom prst="rect">
                <a:avLst/>
              </a:prstGeom>
            </p:spPr>
            <p:txBody>
              <a:bodyPr wrap="none">
                <a:spAutoFit/>
              </a:bodyPr>
              <a:lstStyle>
                <a:defPPr>
                  <a:defRPr lang="en-US"/>
                </a:defPPr>
              </a:lstStyle>
              <a:p>
                <a:pPr>
                  <a:defRPr/>
                </a:pPr>
                <a:r>
                  <a:rPr lang="en-US" altLang="zh-CN" sz="1400" dirty="0">
                    <a:solidFill>
                      <a:prstClr val="black"/>
                    </a:solidFill>
                    <a:latin typeface="Calibri" panose="020F0502020204030204"/>
                    <a:ea typeface="等线" panose="02010600030101010101" pitchFamily="2" charset="-122"/>
                  </a:rPr>
                  <a:t>Climate only</a:t>
                </a:r>
                <a:endParaRPr lang="en-US" sz="1400"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2D611F4F-0C8E-4229-850D-11109452DA2C}"/>
                  </a:ext>
                </a:extLst>
              </p:cNvPr>
              <p:cNvSpPr txBox="1"/>
              <p:nvPr/>
            </p:nvSpPr>
            <p:spPr>
              <a:xfrm>
                <a:off x="8247805" y="4151016"/>
                <a:ext cx="1575752" cy="307777"/>
              </a:xfrm>
              <a:prstGeom prst="rect">
                <a:avLst/>
              </a:prstGeom>
            </p:spPr>
            <p:txBody>
              <a:bodyPr wrap="none">
                <a:spAutoFit/>
              </a:bodyPr>
              <a:lstStyle>
                <a:defPPr>
                  <a:defRPr lang="en-US"/>
                </a:defPPr>
              </a:lstStyle>
              <a:p>
                <a:pPr>
                  <a:defRPr/>
                </a:pPr>
                <a:r>
                  <a:rPr lang="en-US" altLang="zh-CN" sz="1400" dirty="0">
                    <a:solidFill>
                      <a:prstClr val="black"/>
                    </a:solidFill>
                    <a:latin typeface="Calibri" panose="020F0502020204030204"/>
                    <a:ea typeface="等线" panose="02010600030101010101" pitchFamily="2" charset="-122"/>
                  </a:rPr>
                  <a:t>All factors included</a:t>
                </a:r>
                <a:endParaRPr lang="en-US" sz="1400" dirty="0">
                  <a:solidFill>
                    <a:prstClr val="black"/>
                  </a:solidFill>
                  <a:latin typeface="Calibri" panose="020F0502020204030204"/>
                </a:endParaRPr>
              </a:p>
            </p:txBody>
          </p:sp>
          <p:graphicFrame>
            <p:nvGraphicFramePr>
              <p:cNvPr id="20" name="Chart 19">
                <a:extLst>
                  <a:ext uri="{FF2B5EF4-FFF2-40B4-BE49-F238E27FC236}">
                    <a16:creationId xmlns:a16="http://schemas.microsoft.com/office/drawing/2014/main" id="{4F9ECF81-E080-400E-81A6-55068D7A89CC}"/>
                  </a:ext>
                </a:extLst>
              </p:cNvPr>
              <p:cNvGraphicFramePr>
                <a:graphicFrameLocks/>
              </p:cNvGraphicFramePr>
              <p:nvPr>
                <p:extLst>
                  <p:ext uri="{D42A27DB-BD31-4B8C-83A1-F6EECF244321}">
                    <p14:modId xmlns:p14="http://schemas.microsoft.com/office/powerpoint/2010/main" val="4054708706"/>
                  </p:ext>
                </p:extLst>
              </p:nvPr>
            </p:nvGraphicFramePr>
            <p:xfrm>
              <a:off x="7305797" y="4106154"/>
              <a:ext cx="3030939" cy="2065739"/>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BF223176-0E68-470A-9DAB-4D5B7A442CAF}"/>
                  </a:ext>
                </a:extLst>
              </p:cNvPr>
              <p:cNvSpPr txBox="1"/>
              <p:nvPr/>
            </p:nvSpPr>
            <p:spPr>
              <a:xfrm rot="16200000">
                <a:off x="6736552" y="3783485"/>
                <a:ext cx="1138490" cy="253916"/>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N</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O (</a:t>
                </a:r>
                <a:r>
                  <a:rPr lang="en-US" sz="1050" dirty="0" err="1">
                    <a:latin typeface="Arial" panose="020B0604020202020204" pitchFamily="34" charset="0"/>
                    <a:cs typeface="Arial" panose="020B0604020202020204" pitchFamily="34" charset="0"/>
                  </a:rPr>
                  <a:t>Tg</a:t>
                </a:r>
                <a:r>
                  <a:rPr lang="en-US" sz="1050" dirty="0">
                    <a:latin typeface="Arial" panose="020B0604020202020204" pitchFamily="34" charset="0"/>
                    <a:cs typeface="Arial" panose="020B0604020202020204" pitchFamily="34" charset="0"/>
                  </a:rPr>
                  <a:t> N yr</a:t>
                </a:r>
                <a:r>
                  <a:rPr lang="en-US" sz="1050" baseline="30000" dirty="0">
                    <a:latin typeface="Arial" panose="020B0604020202020204" pitchFamily="34" charset="0"/>
                    <a:cs typeface="Arial" panose="020B0604020202020204" pitchFamily="34" charset="0"/>
                  </a:rPr>
                  <a:t>-1</a:t>
                </a:r>
                <a:r>
                  <a:rPr lang="en-US" sz="1050" dirty="0">
                    <a:latin typeface="Arial" panose="020B0604020202020204" pitchFamily="34" charset="0"/>
                    <a:cs typeface="Arial" panose="020B0604020202020204" pitchFamily="34" charset="0"/>
                  </a:rPr>
                  <a:t>)</a:t>
                </a:r>
              </a:p>
            </p:txBody>
          </p:sp>
        </p:grpSp>
        <p:sp>
          <p:nvSpPr>
            <p:cNvPr id="18" name="TextBox 17">
              <a:extLst>
                <a:ext uri="{FF2B5EF4-FFF2-40B4-BE49-F238E27FC236}">
                  <a16:creationId xmlns:a16="http://schemas.microsoft.com/office/drawing/2014/main" id="{BF657428-C681-2249-AE9C-F6EF20CE9C0C}"/>
                </a:ext>
              </a:extLst>
            </p:cNvPr>
            <p:cNvSpPr txBox="1"/>
            <p:nvPr/>
          </p:nvSpPr>
          <p:spPr>
            <a:xfrm>
              <a:off x="7394433" y="6248076"/>
              <a:ext cx="2853666" cy="261610"/>
            </a:xfrm>
            <a:prstGeom prst="rect">
              <a:avLst/>
            </a:prstGeom>
            <a:noFill/>
          </p:spPr>
          <p:txBody>
            <a:bodyPr wrap="none" rtlCol="0">
              <a:spAutoFit/>
            </a:bodyPr>
            <a:lstStyle/>
            <a:p>
              <a:r>
                <a:rPr lang="en-US" sz="1100" dirty="0">
                  <a:solidFill>
                    <a:schemeClr val="tx1">
                      <a:lumMod val="50000"/>
                      <a:lumOff val="50000"/>
                    </a:schemeClr>
                  </a:solidFill>
                </a:rPr>
                <a:t>Source: Modified from Tian et al. 2020, Nature</a:t>
              </a:r>
            </a:p>
          </p:txBody>
        </p:sp>
      </p:grpSp>
    </p:spTree>
    <p:extLst>
      <p:ext uri="{BB962C8B-B14F-4D97-AF65-F5344CB8AC3E}">
        <p14:creationId xmlns:p14="http://schemas.microsoft.com/office/powerpoint/2010/main" val="2929613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7772CA-8D25-4E66-A3D9-6AB941B29B81}"/>
              </a:ext>
            </a:extLst>
          </p:cNvPr>
          <p:cNvSpPr/>
          <p:nvPr/>
        </p:nvSpPr>
        <p:spPr>
          <a:xfrm>
            <a:off x="1922834" y="195722"/>
            <a:ext cx="8346332" cy="369332"/>
          </a:xfrm>
          <a:prstGeom prst="rect">
            <a:avLst/>
          </a:prstGeom>
        </p:spPr>
        <p:txBody>
          <a:bodyPr wrap="square">
            <a:spAutoFit/>
          </a:bodyPr>
          <a:lstStyle/>
          <a:p>
            <a:pPr>
              <a:defRPr/>
            </a:pPr>
            <a:endParaRPr lang="en-US" dirty="0">
              <a:solidFill>
                <a:prstClr val="black"/>
              </a:solidFill>
              <a:latin typeface="Calibri" panose="020F0502020204030204"/>
            </a:endParaRPr>
          </a:p>
        </p:txBody>
      </p:sp>
      <p:sp>
        <p:nvSpPr>
          <p:cNvPr id="2" name="Title 1">
            <a:extLst>
              <a:ext uri="{FF2B5EF4-FFF2-40B4-BE49-F238E27FC236}">
                <a16:creationId xmlns:a16="http://schemas.microsoft.com/office/drawing/2014/main" id="{AE7FF1A7-4E76-4F86-BF05-85F47502D5A5}"/>
              </a:ext>
            </a:extLst>
          </p:cNvPr>
          <p:cNvSpPr>
            <a:spLocks noGrp="1"/>
          </p:cNvSpPr>
          <p:nvPr>
            <p:ph type="title"/>
          </p:nvPr>
        </p:nvSpPr>
        <p:spPr>
          <a:xfrm>
            <a:off x="1994170" y="119647"/>
            <a:ext cx="10197829" cy="506849"/>
          </a:xfrm>
        </p:spPr>
        <p:txBody>
          <a:bodyPr>
            <a:normAutofit/>
          </a:bodyPr>
          <a:lstStyle/>
          <a:p>
            <a:r>
              <a:rPr lang="en-US" dirty="0"/>
              <a:t>Changes in natural N</a:t>
            </a:r>
            <a:r>
              <a:rPr lang="en-US" baseline="-25000" dirty="0"/>
              <a:t>2</a:t>
            </a:r>
            <a:r>
              <a:rPr lang="en-US" dirty="0"/>
              <a:t>O emissions from global deforestation</a:t>
            </a:r>
          </a:p>
        </p:txBody>
      </p:sp>
      <p:sp>
        <p:nvSpPr>
          <p:cNvPr id="6" name="TextBox 5">
            <a:extLst>
              <a:ext uri="{FF2B5EF4-FFF2-40B4-BE49-F238E27FC236}">
                <a16:creationId xmlns:a16="http://schemas.microsoft.com/office/drawing/2014/main" id="{BF7C4825-1553-48DE-BCC6-977790D1EA85}"/>
              </a:ext>
            </a:extLst>
          </p:cNvPr>
          <p:cNvSpPr txBox="1"/>
          <p:nvPr/>
        </p:nvSpPr>
        <p:spPr>
          <a:xfrm>
            <a:off x="1694985" y="915566"/>
            <a:ext cx="898788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rgbClr val="4C9BDB"/>
                </a:solidFill>
                <a:effectLst/>
                <a:latin typeface="+mn-lt"/>
                <a:ea typeface="+mn-ea"/>
                <a:cs typeface="+mn-cs"/>
              </a:rPr>
              <a:t>The global net effect of deforestation is first an increase and then gradually a reduction of N</a:t>
            </a:r>
            <a:r>
              <a:rPr lang="en-US" sz="1600" kern="1200" baseline="-25000" dirty="0">
                <a:solidFill>
                  <a:srgbClr val="4C9BDB"/>
                </a:solidFill>
                <a:effectLst/>
                <a:latin typeface="+mn-lt"/>
                <a:ea typeface="+mn-ea"/>
                <a:cs typeface="+mn-cs"/>
              </a:rPr>
              <a:t>2</a:t>
            </a:r>
            <a:r>
              <a:rPr lang="en-US" sz="1600" kern="1200" dirty="0">
                <a:solidFill>
                  <a:srgbClr val="4C9BDB"/>
                </a:solidFill>
                <a:effectLst/>
                <a:latin typeface="+mn-lt"/>
                <a:ea typeface="+mn-ea"/>
                <a:cs typeface="+mn-cs"/>
              </a:rPr>
              <a:t>O emissions, reaching -0.34 ± 0.11 </a:t>
            </a:r>
            <a:r>
              <a:rPr lang="en-US" sz="1600" kern="1200" dirty="0" err="1">
                <a:solidFill>
                  <a:srgbClr val="4C9BDB"/>
                </a:solidFill>
                <a:effectLst/>
                <a:latin typeface="+mn-lt"/>
                <a:ea typeface="+mn-ea"/>
                <a:cs typeface="+mn-cs"/>
              </a:rPr>
              <a:t>TgN</a:t>
            </a:r>
            <a:r>
              <a:rPr lang="en-US" sz="1600" kern="1200" dirty="0">
                <a:solidFill>
                  <a:srgbClr val="4C9BDB"/>
                </a:solidFill>
                <a:effectLst/>
                <a:latin typeface="+mn-lt"/>
                <a:ea typeface="+mn-ea"/>
                <a:cs typeface="+mn-cs"/>
              </a:rPr>
              <a:t>/</a:t>
            </a:r>
            <a:r>
              <a:rPr lang="en-US" sz="1600" kern="1200" dirty="0" err="1">
                <a:solidFill>
                  <a:srgbClr val="4C9BDB"/>
                </a:solidFill>
                <a:effectLst/>
                <a:latin typeface="+mn-lt"/>
                <a:ea typeface="+mn-ea"/>
                <a:cs typeface="+mn-cs"/>
              </a:rPr>
              <a:t>yr</a:t>
            </a:r>
            <a:r>
              <a:rPr lang="en-US" sz="1600" kern="1200" dirty="0">
                <a:solidFill>
                  <a:srgbClr val="4C9BDB"/>
                </a:solidFill>
                <a:effectLst/>
                <a:latin typeface="+mn-lt"/>
                <a:ea typeface="+mn-ea"/>
                <a:cs typeface="+mn-cs"/>
              </a:rPr>
              <a:t> in 2016. </a:t>
            </a:r>
            <a:endParaRPr lang="en-US" sz="1600" dirty="0">
              <a:solidFill>
                <a:srgbClr val="4C9BDB"/>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rgbClr val="4C9BDB"/>
                </a:solidFill>
                <a:effectLst/>
                <a:latin typeface="+mn-lt"/>
                <a:ea typeface="+mn-ea"/>
                <a:cs typeface="+mn-cs"/>
              </a:rPr>
              <a:t>(Note: changes in crop/pasture emissions are calculated </a:t>
            </a:r>
            <a:r>
              <a:rPr lang="en-US" sz="1400" dirty="0">
                <a:solidFill>
                  <a:srgbClr val="4C9BDB"/>
                </a:solidFill>
              </a:rPr>
              <a:t>in the absence of </a:t>
            </a:r>
            <a:r>
              <a:rPr lang="en-US" sz="1400" kern="1200" dirty="0">
                <a:solidFill>
                  <a:srgbClr val="4C9BDB"/>
                </a:solidFill>
                <a:effectLst/>
                <a:latin typeface="+mn-lt"/>
                <a:ea typeface="+mn-ea"/>
                <a:cs typeface="+mn-cs"/>
              </a:rPr>
              <a:t>N-fertilizer and manure use, when this is considered the crop/pasture emissions are significantly higher and the net N</a:t>
            </a:r>
            <a:r>
              <a:rPr lang="en-US" sz="1400" kern="1200" baseline="-25000" dirty="0">
                <a:solidFill>
                  <a:srgbClr val="4C9BDB"/>
                </a:solidFill>
                <a:effectLst/>
                <a:latin typeface="+mn-lt"/>
                <a:ea typeface="+mn-ea"/>
                <a:cs typeface="+mn-cs"/>
              </a:rPr>
              <a:t>2</a:t>
            </a:r>
            <a:r>
              <a:rPr lang="en-US" sz="1400" kern="1200" dirty="0">
                <a:solidFill>
                  <a:srgbClr val="4C9BDB"/>
                </a:solidFill>
                <a:effectLst/>
                <a:latin typeface="+mn-lt"/>
                <a:ea typeface="+mn-ea"/>
                <a:cs typeface="+mn-cs"/>
              </a:rPr>
              <a:t>O change is positive)</a:t>
            </a:r>
          </a:p>
        </p:txBody>
      </p:sp>
      <p:grpSp>
        <p:nvGrpSpPr>
          <p:cNvPr id="4" name="Group 3">
            <a:extLst>
              <a:ext uri="{FF2B5EF4-FFF2-40B4-BE49-F238E27FC236}">
                <a16:creationId xmlns:a16="http://schemas.microsoft.com/office/drawing/2014/main" id="{44D4F17C-A9B4-B64F-AC1F-A3CD765050A6}"/>
              </a:ext>
            </a:extLst>
          </p:cNvPr>
          <p:cNvGrpSpPr/>
          <p:nvPr/>
        </p:nvGrpSpPr>
        <p:grpSpPr>
          <a:xfrm>
            <a:off x="2900576" y="1871935"/>
            <a:ext cx="6014935" cy="4986065"/>
            <a:chOff x="2900576" y="1871935"/>
            <a:chExt cx="6014935" cy="4986065"/>
          </a:xfrm>
        </p:grpSpPr>
        <p:pic>
          <p:nvPicPr>
            <p:cNvPr id="5" name="Picture 4">
              <a:extLst>
                <a:ext uri="{FF2B5EF4-FFF2-40B4-BE49-F238E27FC236}">
                  <a16:creationId xmlns:a16="http://schemas.microsoft.com/office/drawing/2014/main" id="{B1446728-CDAE-4D63-A897-3E9939DEA417}"/>
                </a:ext>
              </a:extLst>
            </p:cNvPr>
            <p:cNvPicPr>
              <a:picLocks noChangeAspect="1"/>
            </p:cNvPicPr>
            <p:nvPr/>
          </p:nvPicPr>
          <p:blipFill rotWithShape="1">
            <a:blip r:embed="rId3">
              <a:extLst>
                <a:ext uri="{28A0092B-C50C-407E-A947-70E740481C1C}">
                  <a14:useLocalDpi xmlns:a14="http://schemas.microsoft.com/office/drawing/2010/main" val="0"/>
                </a:ext>
              </a:extLst>
            </a:blip>
            <a:srcRect l="14095" t="2569" r="18527" b="30408"/>
            <a:stretch/>
          </p:blipFill>
          <p:spPr>
            <a:xfrm>
              <a:off x="2900576" y="1871935"/>
              <a:ext cx="6014935" cy="4986065"/>
            </a:xfrm>
            <a:prstGeom prst="rect">
              <a:avLst/>
            </a:prstGeom>
          </p:spPr>
        </p:pic>
        <p:sp>
          <p:nvSpPr>
            <p:cNvPr id="7" name="TextBox 6">
              <a:extLst>
                <a:ext uri="{FF2B5EF4-FFF2-40B4-BE49-F238E27FC236}">
                  <a16:creationId xmlns:a16="http://schemas.microsoft.com/office/drawing/2014/main" id="{2FE22299-31C9-4A4E-A4BD-0E6B0BE12AF1}"/>
                </a:ext>
              </a:extLst>
            </p:cNvPr>
            <p:cNvSpPr txBox="1"/>
            <p:nvPr/>
          </p:nvSpPr>
          <p:spPr>
            <a:xfrm>
              <a:off x="3554239" y="6098269"/>
              <a:ext cx="2151423" cy="276999"/>
            </a:xfrm>
            <a:prstGeom prst="rect">
              <a:avLst/>
            </a:prstGeom>
            <a:noFill/>
          </p:spPr>
          <p:txBody>
            <a:bodyPr wrap="none" rtlCol="0">
              <a:spAutoFit/>
            </a:bodyPr>
            <a:lstStyle/>
            <a:p>
              <a:r>
                <a:rPr lang="en-US" sz="1200" dirty="0">
                  <a:solidFill>
                    <a:schemeClr val="tx1">
                      <a:lumMod val="50000"/>
                      <a:lumOff val="50000"/>
                    </a:schemeClr>
                  </a:solidFill>
                </a:rPr>
                <a:t>Source: Tian et al. 2020, Nature</a:t>
              </a:r>
            </a:p>
          </p:txBody>
        </p:sp>
      </p:grpSp>
    </p:spTree>
    <p:extLst>
      <p:ext uri="{BB962C8B-B14F-4D97-AF65-F5344CB8AC3E}">
        <p14:creationId xmlns:p14="http://schemas.microsoft.com/office/powerpoint/2010/main" val="164295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69AC6-D10F-48C0-95FF-485E922369B6}"/>
              </a:ext>
            </a:extLst>
          </p:cNvPr>
          <p:cNvSpPr>
            <a:spLocks noGrp="1"/>
          </p:cNvSpPr>
          <p:nvPr>
            <p:ph type="title"/>
          </p:nvPr>
        </p:nvSpPr>
        <p:spPr/>
        <p:txBody>
          <a:bodyPr>
            <a:normAutofit/>
          </a:bodyPr>
          <a:lstStyle/>
          <a:p>
            <a:r>
              <a:rPr lang="en-US" dirty="0"/>
              <a:t>Direct soil emissions and agricultural product trades in Brazil</a:t>
            </a:r>
          </a:p>
        </p:txBody>
      </p:sp>
      <p:sp>
        <p:nvSpPr>
          <p:cNvPr id="8" name="TextBox 7">
            <a:extLst>
              <a:ext uri="{FF2B5EF4-FFF2-40B4-BE49-F238E27FC236}">
                <a16:creationId xmlns:a16="http://schemas.microsoft.com/office/drawing/2014/main" id="{0E61E665-ADDD-4181-93B2-53646BE1B635}"/>
              </a:ext>
            </a:extLst>
          </p:cNvPr>
          <p:cNvSpPr txBox="1"/>
          <p:nvPr/>
        </p:nvSpPr>
        <p:spPr>
          <a:xfrm>
            <a:off x="561828" y="5492838"/>
            <a:ext cx="11293813" cy="738664"/>
          </a:xfrm>
          <a:prstGeom prst="rect">
            <a:avLst/>
          </a:prstGeom>
          <a:noFill/>
        </p:spPr>
        <p:txBody>
          <a:bodyPr wrap="square">
            <a:spAutoFit/>
          </a:bodyPr>
          <a:lstStyle/>
          <a:p>
            <a:r>
              <a:rPr lang="en-US" sz="1400" kern="1200" dirty="0">
                <a:solidFill>
                  <a:srgbClr val="4C9BDB"/>
                </a:solidFill>
                <a:effectLst/>
                <a:latin typeface="+mn-lt"/>
                <a:ea typeface="+mn-ea"/>
                <a:cs typeface="+mn-cs"/>
              </a:rPr>
              <a:t>In (a), the red line shows the direct N</a:t>
            </a:r>
            <a:r>
              <a:rPr lang="en-US" sz="1400" kern="1200" baseline="-25000" dirty="0">
                <a:solidFill>
                  <a:srgbClr val="4C9BDB"/>
                </a:solidFill>
                <a:effectLst/>
                <a:latin typeface="+mn-lt"/>
                <a:ea typeface="+mn-ea"/>
                <a:cs typeface="+mn-cs"/>
              </a:rPr>
              <a:t>2</a:t>
            </a:r>
            <a:r>
              <a:rPr lang="en-US" sz="1400" kern="1200" dirty="0">
                <a:solidFill>
                  <a:srgbClr val="4C9BDB"/>
                </a:solidFill>
                <a:effectLst/>
              </a:rPr>
              <a:t>O emissions from livestock manure based on EDGARv4.3.2, GAINS, and FAOSTAT (the sum of ‘manure left on pasture’ and ‘manure management’). The gray columns show the amount of beef exported by Brazil. In (b), the orange line shows the direct N</a:t>
            </a:r>
            <a:r>
              <a:rPr lang="en-US" sz="1400" kern="1200" baseline="-25000" dirty="0">
                <a:solidFill>
                  <a:srgbClr val="4C9BDB"/>
                </a:solidFill>
                <a:effectLst/>
                <a:latin typeface="+mn-lt"/>
                <a:ea typeface="+mn-ea"/>
                <a:cs typeface="+mn-cs"/>
              </a:rPr>
              <a:t>2</a:t>
            </a:r>
            <a:r>
              <a:rPr lang="en-US" sz="1400" kern="1200" dirty="0">
                <a:solidFill>
                  <a:srgbClr val="4C9BDB"/>
                </a:solidFill>
                <a:effectLst/>
              </a:rPr>
              <a:t>O emissions from croplands due to N-fertilization based on NMIP and SRNM. The gray columns show the amount of soybean and corn exported by Brazil. </a:t>
            </a:r>
            <a:endParaRPr lang="en-US" sz="1400" dirty="0">
              <a:solidFill>
                <a:srgbClr val="4C9BDB"/>
              </a:solidFill>
            </a:endParaRPr>
          </a:p>
        </p:txBody>
      </p:sp>
      <p:sp>
        <p:nvSpPr>
          <p:cNvPr id="12" name="TextBox 11">
            <a:extLst>
              <a:ext uri="{FF2B5EF4-FFF2-40B4-BE49-F238E27FC236}">
                <a16:creationId xmlns:a16="http://schemas.microsoft.com/office/drawing/2014/main" id="{4FFB42A0-3B99-4461-91E4-438E6B10F43E}"/>
              </a:ext>
            </a:extLst>
          </p:cNvPr>
          <p:cNvSpPr txBox="1"/>
          <p:nvPr/>
        </p:nvSpPr>
        <p:spPr>
          <a:xfrm>
            <a:off x="1132983" y="991412"/>
            <a:ext cx="9388879" cy="707886"/>
          </a:xfrm>
          <a:prstGeom prst="rect">
            <a:avLst/>
          </a:prstGeom>
          <a:noFill/>
        </p:spPr>
        <p:txBody>
          <a:bodyPr wrap="square">
            <a:spAutoFit/>
          </a:bodyPr>
          <a:lstStyle/>
          <a:p>
            <a:pPr algn="ctr"/>
            <a:r>
              <a:rPr lang="en-US" sz="2000" dirty="0">
                <a:solidFill>
                  <a:srgbClr val="4C9BDB"/>
                </a:solidFill>
              </a:rPr>
              <a:t>Agricultural N</a:t>
            </a:r>
            <a:r>
              <a:rPr lang="en-US" sz="2000" baseline="-25000" dirty="0">
                <a:solidFill>
                  <a:srgbClr val="4C9BDB"/>
                </a:solidFill>
              </a:rPr>
              <a:t>2</a:t>
            </a:r>
            <a:r>
              <a:rPr lang="en-US" sz="2000" dirty="0">
                <a:solidFill>
                  <a:srgbClr val="4C9BDB"/>
                </a:solidFill>
              </a:rPr>
              <a:t>O emissions for Brazil increased by 120% from 1980 to 2016 due to increases in livestock and N-fertilizer use</a:t>
            </a:r>
          </a:p>
        </p:txBody>
      </p:sp>
      <p:grpSp>
        <p:nvGrpSpPr>
          <p:cNvPr id="4" name="Group 3">
            <a:extLst>
              <a:ext uri="{FF2B5EF4-FFF2-40B4-BE49-F238E27FC236}">
                <a16:creationId xmlns:a16="http://schemas.microsoft.com/office/drawing/2014/main" id="{4F72A294-D088-AE4C-A7DB-B02EF5F7DB9A}"/>
              </a:ext>
            </a:extLst>
          </p:cNvPr>
          <p:cNvGrpSpPr/>
          <p:nvPr/>
        </p:nvGrpSpPr>
        <p:grpSpPr>
          <a:xfrm>
            <a:off x="1523999" y="1659782"/>
            <a:ext cx="9144000" cy="3746852"/>
            <a:chOff x="1523999" y="1659782"/>
            <a:chExt cx="9144000" cy="3746852"/>
          </a:xfrm>
        </p:grpSpPr>
        <p:grpSp>
          <p:nvGrpSpPr>
            <p:cNvPr id="6" name="Group 5">
              <a:extLst>
                <a:ext uri="{FF2B5EF4-FFF2-40B4-BE49-F238E27FC236}">
                  <a16:creationId xmlns:a16="http://schemas.microsoft.com/office/drawing/2014/main" id="{3741AF24-AC44-47C3-98AA-DA1266383A1E}"/>
                </a:ext>
              </a:extLst>
            </p:cNvPr>
            <p:cNvGrpSpPr/>
            <p:nvPr/>
          </p:nvGrpSpPr>
          <p:grpSpPr>
            <a:xfrm>
              <a:off x="1523999" y="1659782"/>
              <a:ext cx="9144000" cy="3538435"/>
              <a:chOff x="0" y="1714500"/>
              <a:chExt cx="9144000" cy="3538435"/>
            </a:xfrm>
          </p:grpSpPr>
          <p:pic>
            <p:nvPicPr>
              <p:cNvPr id="3" name="Picture 2">
                <a:extLst>
                  <a:ext uri="{FF2B5EF4-FFF2-40B4-BE49-F238E27FC236}">
                    <a16:creationId xmlns:a16="http://schemas.microsoft.com/office/drawing/2014/main" id="{769044BB-641B-49AA-B3DA-684D94EC6530}"/>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b="50000"/>
              <a:stretch/>
            </p:blipFill>
            <p:spPr>
              <a:xfrm>
                <a:off x="0" y="1714500"/>
                <a:ext cx="4572000" cy="3429000"/>
              </a:xfrm>
              <a:prstGeom prst="rect">
                <a:avLst/>
              </a:prstGeom>
            </p:spPr>
          </p:pic>
          <p:pic>
            <p:nvPicPr>
              <p:cNvPr id="5" name="Picture 4">
                <a:extLst>
                  <a:ext uri="{FF2B5EF4-FFF2-40B4-BE49-F238E27FC236}">
                    <a16:creationId xmlns:a16="http://schemas.microsoft.com/office/drawing/2014/main" id="{5648D721-33BB-44E5-A493-C2C2EA9D242D}"/>
                  </a:ext>
                </a:extLst>
              </p:cNvPr>
              <p:cNvPicPr>
                <a:picLocks noChangeAspect="1"/>
              </p:cNvPicPr>
              <p:nvPr/>
            </p:nvPicPr>
            <p:blipFill rotWithShape="1">
              <a:blip r:embed="rId3">
                <a:extLst>
                  <a:ext uri="{28A0092B-C50C-407E-A947-70E740481C1C}">
                    <a14:useLocalDpi xmlns:a14="http://schemas.microsoft.com/office/drawing/2010/main" val="0"/>
                  </a:ext>
                </a:extLst>
              </a:blip>
              <a:srcRect t="49999" r="50000"/>
              <a:stretch/>
            </p:blipFill>
            <p:spPr>
              <a:xfrm>
                <a:off x="4572000" y="1823934"/>
                <a:ext cx="4572000" cy="3429001"/>
              </a:xfrm>
              <a:prstGeom prst="rect">
                <a:avLst/>
              </a:prstGeom>
            </p:spPr>
          </p:pic>
        </p:grpSp>
        <p:sp>
          <p:nvSpPr>
            <p:cNvPr id="9" name="TextBox 8">
              <a:extLst>
                <a:ext uri="{FF2B5EF4-FFF2-40B4-BE49-F238E27FC236}">
                  <a16:creationId xmlns:a16="http://schemas.microsoft.com/office/drawing/2014/main" id="{14DE9BE5-9B79-ED4D-8C8F-272A11F142E5}"/>
                </a:ext>
              </a:extLst>
            </p:cNvPr>
            <p:cNvSpPr txBox="1"/>
            <p:nvPr/>
          </p:nvSpPr>
          <p:spPr>
            <a:xfrm>
              <a:off x="8126239" y="5129635"/>
              <a:ext cx="2151423" cy="276999"/>
            </a:xfrm>
            <a:prstGeom prst="rect">
              <a:avLst/>
            </a:prstGeom>
            <a:noFill/>
          </p:spPr>
          <p:txBody>
            <a:bodyPr wrap="none" rtlCol="0">
              <a:spAutoFit/>
            </a:bodyPr>
            <a:lstStyle/>
            <a:p>
              <a:r>
                <a:rPr lang="en-US" sz="1200" dirty="0">
                  <a:solidFill>
                    <a:schemeClr val="tx1">
                      <a:lumMod val="50000"/>
                      <a:lumOff val="50000"/>
                    </a:schemeClr>
                  </a:solidFill>
                </a:rPr>
                <a:t>Source: Tian et al. 2020, Nature</a:t>
              </a:r>
            </a:p>
          </p:txBody>
        </p:sp>
      </p:grpSp>
    </p:spTree>
    <p:extLst>
      <p:ext uri="{BB962C8B-B14F-4D97-AF65-F5344CB8AC3E}">
        <p14:creationId xmlns:p14="http://schemas.microsoft.com/office/powerpoint/2010/main" val="96081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5457" y="119647"/>
            <a:ext cx="7287891" cy="506849"/>
          </a:xfrm>
        </p:spPr>
        <p:txBody>
          <a:bodyPr/>
          <a:lstStyle/>
          <a:p>
            <a:r>
              <a:rPr lang="en-GB" dirty="0"/>
              <a:t>Publications of the Global N</a:t>
            </a:r>
            <a:r>
              <a:rPr lang="en-GB" baseline="-25000" dirty="0"/>
              <a:t>2</a:t>
            </a:r>
            <a:r>
              <a:rPr lang="en-GB" dirty="0"/>
              <a:t>O Budget Activity</a:t>
            </a:r>
            <a:endParaRPr lang="en-GB" noProof="0" dirty="0"/>
          </a:p>
        </p:txBody>
      </p:sp>
      <p:sp>
        <p:nvSpPr>
          <p:cNvPr id="6" name="Rectangle 5">
            <a:extLst>
              <a:ext uri="{FF2B5EF4-FFF2-40B4-BE49-F238E27FC236}">
                <a16:creationId xmlns:a16="http://schemas.microsoft.com/office/drawing/2014/main" id="{CF033888-5CB6-4A83-BD77-123EC3E42BC1}"/>
              </a:ext>
            </a:extLst>
          </p:cNvPr>
          <p:cNvSpPr/>
          <p:nvPr/>
        </p:nvSpPr>
        <p:spPr>
          <a:xfrm>
            <a:off x="7360549" y="4427426"/>
            <a:ext cx="312764" cy="188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EC3D0C14-8C49-9C49-9340-742A9F792CAB}"/>
              </a:ext>
            </a:extLst>
          </p:cNvPr>
          <p:cNvPicPr>
            <a:picLocks noChangeAspect="1"/>
          </p:cNvPicPr>
          <p:nvPr/>
        </p:nvPicPr>
        <p:blipFill>
          <a:blip r:embed="rId3"/>
          <a:stretch>
            <a:fillRect/>
          </a:stretch>
        </p:blipFill>
        <p:spPr>
          <a:xfrm>
            <a:off x="6984028" y="813064"/>
            <a:ext cx="4869194" cy="2701122"/>
          </a:xfrm>
          <a:prstGeom prst="rect">
            <a:avLst/>
          </a:prstGeom>
        </p:spPr>
      </p:pic>
      <p:sp>
        <p:nvSpPr>
          <p:cNvPr id="7" name="Rectangle 6">
            <a:extLst>
              <a:ext uri="{FF2B5EF4-FFF2-40B4-BE49-F238E27FC236}">
                <a16:creationId xmlns:a16="http://schemas.microsoft.com/office/drawing/2014/main" id="{CADBFEAC-DC0E-934F-813D-5177CFC29381}"/>
              </a:ext>
            </a:extLst>
          </p:cNvPr>
          <p:cNvSpPr/>
          <p:nvPr/>
        </p:nvSpPr>
        <p:spPr>
          <a:xfrm>
            <a:off x="8121772" y="3337920"/>
            <a:ext cx="3003002" cy="276999"/>
          </a:xfrm>
          <a:prstGeom prst="rect">
            <a:avLst/>
          </a:prstGeom>
        </p:spPr>
        <p:txBody>
          <a:bodyPr wrap="none">
            <a:spAutoFit/>
          </a:bodyPr>
          <a:lstStyle/>
          <a:p>
            <a:r>
              <a:rPr lang="nb-NO" sz="1200" dirty="0">
                <a:solidFill>
                  <a:srgbClr val="4C9BDB"/>
                </a:solidFill>
                <a:latin typeface="Calibri Light" panose="020F0302020204030204" pitchFamily="34" charset="0"/>
                <a:cs typeface="Calibri Light" panose="020F0302020204030204" pitchFamily="34" charset="0"/>
                <a:hlinkClick r:id="rId4"/>
              </a:rPr>
              <a:t>https://doi.org/10.1038/s41558-019-0613-7</a:t>
            </a:r>
            <a:r>
              <a:rPr lang="nb-NO" sz="1200" dirty="0">
                <a:solidFill>
                  <a:srgbClr val="4C9BDB"/>
                </a:solidFill>
                <a:latin typeface="Calibri Light" panose="020F0302020204030204" pitchFamily="34" charset="0"/>
                <a:cs typeface="Calibri Light" panose="020F0302020204030204" pitchFamily="34" charset="0"/>
              </a:rPr>
              <a:t>  </a:t>
            </a:r>
            <a:endParaRPr lang="nb-NO" sz="1200" dirty="0">
              <a:solidFill>
                <a:srgbClr val="4C9BDB"/>
              </a:solidFill>
              <a:effectLst/>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F4287B8A-44E0-5E48-9452-FDD22EC8D6D9}"/>
              </a:ext>
            </a:extLst>
          </p:cNvPr>
          <p:cNvSpPr/>
          <p:nvPr/>
        </p:nvSpPr>
        <p:spPr>
          <a:xfrm>
            <a:off x="2004210" y="4648485"/>
            <a:ext cx="2932469" cy="276999"/>
          </a:xfrm>
          <a:prstGeom prst="rect">
            <a:avLst/>
          </a:prstGeom>
        </p:spPr>
        <p:txBody>
          <a:bodyPr wrap="none">
            <a:spAutoFit/>
          </a:bodyPr>
          <a:lstStyle/>
          <a:p>
            <a:r>
              <a:rPr lang="en-AU" sz="1200" dirty="0">
                <a:latin typeface="Calibri Light" panose="020F0302020204030204" pitchFamily="34" charset="0"/>
                <a:cs typeface="Calibri Light" panose="020F0302020204030204" pitchFamily="34" charset="0"/>
                <a:hlinkClick r:id="rId5" tooltip="https://doi.org/10.1038/s41586-020-2780-0"/>
              </a:rPr>
              <a:t>https://doi.org/10.1038/s41586-020-2780-0</a:t>
            </a:r>
            <a:endParaRPr lang="en-US" sz="1200" dirty="0">
              <a:latin typeface="Calibri Light" panose="020F0302020204030204" pitchFamily="34" charset="0"/>
              <a:cs typeface="Calibri Light" panose="020F0302020204030204" pitchFamily="34" charset="0"/>
            </a:endParaRPr>
          </a:p>
        </p:txBody>
      </p:sp>
      <p:grpSp>
        <p:nvGrpSpPr>
          <p:cNvPr id="13" name="Group 12">
            <a:extLst>
              <a:ext uri="{FF2B5EF4-FFF2-40B4-BE49-F238E27FC236}">
                <a16:creationId xmlns:a16="http://schemas.microsoft.com/office/drawing/2014/main" id="{D3828768-6A80-0A4A-BECC-780E65D940FC}"/>
              </a:ext>
            </a:extLst>
          </p:cNvPr>
          <p:cNvGrpSpPr/>
          <p:nvPr/>
        </p:nvGrpSpPr>
        <p:grpSpPr>
          <a:xfrm>
            <a:off x="7029184" y="3876126"/>
            <a:ext cx="4869194" cy="2543953"/>
            <a:chOff x="2202362" y="3791903"/>
            <a:chExt cx="4973940" cy="2623685"/>
          </a:xfrm>
        </p:grpSpPr>
        <p:pic>
          <p:nvPicPr>
            <p:cNvPr id="9" name="Picture 8">
              <a:extLst>
                <a:ext uri="{FF2B5EF4-FFF2-40B4-BE49-F238E27FC236}">
                  <a16:creationId xmlns:a16="http://schemas.microsoft.com/office/drawing/2014/main" id="{4A78E465-39C5-0440-813E-C3E186CBFC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362" y="3877099"/>
              <a:ext cx="4973940" cy="2538489"/>
            </a:xfrm>
            <a:prstGeom prst="rect">
              <a:avLst/>
            </a:prstGeom>
          </p:spPr>
        </p:pic>
        <p:pic>
          <p:nvPicPr>
            <p:cNvPr id="11" name="Picture 10">
              <a:extLst>
                <a:ext uri="{FF2B5EF4-FFF2-40B4-BE49-F238E27FC236}">
                  <a16:creationId xmlns:a16="http://schemas.microsoft.com/office/drawing/2014/main" id="{99C72ADB-D85F-6247-AFD3-6B9D02856B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7690" y="3791903"/>
              <a:ext cx="4599244" cy="196709"/>
            </a:xfrm>
            <a:prstGeom prst="rect">
              <a:avLst/>
            </a:prstGeom>
          </p:spPr>
        </p:pic>
      </p:grpSp>
      <p:sp>
        <p:nvSpPr>
          <p:cNvPr id="12" name="Rectangle 11">
            <a:extLst>
              <a:ext uri="{FF2B5EF4-FFF2-40B4-BE49-F238E27FC236}">
                <a16:creationId xmlns:a16="http://schemas.microsoft.com/office/drawing/2014/main" id="{E716F8CF-6D31-0B41-85A2-0FB4614F0733}"/>
              </a:ext>
            </a:extLst>
          </p:cNvPr>
          <p:cNvSpPr/>
          <p:nvPr/>
        </p:nvSpPr>
        <p:spPr>
          <a:xfrm>
            <a:off x="8108173" y="6342960"/>
            <a:ext cx="3107001" cy="276999"/>
          </a:xfrm>
          <a:prstGeom prst="rect">
            <a:avLst/>
          </a:prstGeom>
        </p:spPr>
        <p:txBody>
          <a:bodyPr wrap="square">
            <a:spAutoFit/>
          </a:bodyPr>
          <a:lstStyle/>
          <a:p>
            <a:pPr fontAlgn="base"/>
            <a:r>
              <a:rPr lang="en-AU" sz="1200" dirty="0">
                <a:latin typeface="Calibri Light" panose="020F0302020204030204" pitchFamily="34" charset="0"/>
                <a:cs typeface="Calibri Light" panose="020F0302020204030204" pitchFamily="34" charset="0"/>
                <a:hlinkClick r:id="rId8"/>
              </a:rPr>
              <a:t>https://doi.org/10.1175/BAMS-D-17-0212.1</a:t>
            </a:r>
            <a:endParaRPr lang="en-AU" sz="1200" dirty="0">
              <a:latin typeface="Calibri Light" panose="020F0302020204030204" pitchFamily="34" charset="0"/>
              <a:cs typeface="Calibri Light" panose="020F0302020204030204" pitchFamily="34" charset="0"/>
            </a:endParaRPr>
          </a:p>
        </p:txBody>
      </p:sp>
      <p:pic>
        <p:nvPicPr>
          <p:cNvPr id="14" name="Picture 13" descr="Graphical user interface, text&#10;&#10;Description automatically generated">
            <a:extLst>
              <a:ext uri="{FF2B5EF4-FFF2-40B4-BE49-F238E27FC236}">
                <a16:creationId xmlns:a16="http://schemas.microsoft.com/office/drawing/2014/main" id="{9879A8BB-DDAD-49BC-9F49-5C1258DF93CE}"/>
              </a:ext>
            </a:extLst>
          </p:cNvPr>
          <p:cNvPicPr>
            <a:picLocks noChangeAspect="1"/>
          </p:cNvPicPr>
          <p:nvPr/>
        </p:nvPicPr>
        <p:blipFill rotWithShape="1">
          <a:blip r:embed="rId9">
            <a:extLst>
              <a:ext uri="{28A0092B-C50C-407E-A947-70E740481C1C}">
                <a14:useLocalDpi xmlns:a14="http://schemas.microsoft.com/office/drawing/2010/main" val="0"/>
              </a:ext>
            </a:extLst>
          </a:blip>
          <a:srcRect l="2538" r="3601"/>
          <a:stretch/>
        </p:blipFill>
        <p:spPr>
          <a:xfrm>
            <a:off x="115339" y="1420819"/>
            <a:ext cx="6868689" cy="3295571"/>
          </a:xfrm>
          <a:prstGeom prst="rect">
            <a:avLst/>
          </a:prstGeom>
        </p:spPr>
      </p:pic>
    </p:spTree>
    <p:extLst>
      <p:ext uri="{BB962C8B-B14F-4D97-AF65-F5344CB8AC3E}">
        <p14:creationId xmlns:p14="http://schemas.microsoft.com/office/powerpoint/2010/main" val="4414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1598437" y="1142731"/>
            <a:ext cx="8973879" cy="57152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dirty="0">
                <a:solidFill>
                  <a:srgbClr val="4C9BDB"/>
                </a:solidFill>
                <a:latin typeface="Calibri"/>
                <a:ea typeface="ＭＳ Ｐゴシック" charset="0"/>
                <a:cs typeface="Calibri"/>
              </a:rPr>
              <a:t>Emissions are shown in Mega tonnes N</a:t>
            </a:r>
          </a:p>
          <a:p>
            <a:pPr algn="ctr"/>
            <a:endParaRPr lang="en-GB" sz="20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a:t>
            </a:r>
            <a:r>
              <a:rPr lang="en-GB" sz="2200" dirty="0" err="1">
                <a:solidFill>
                  <a:srgbClr val="4C9BDB"/>
                </a:solidFill>
                <a:latin typeface="Calibri"/>
                <a:ea typeface="ＭＳ Ｐゴシック" charset="0"/>
                <a:cs typeface="Calibri"/>
              </a:rPr>
              <a:t>Megatonne</a:t>
            </a:r>
            <a:r>
              <a:rPr lang="en-GB" sz="2200" dirty="0">
                <a:solidFill>
                  <a:srgbClr val="4C9BDB"/>
                </a:solidFill>
                <a:latin typeface="Calibri"/>
                <a:ea typeface="ＭＳ Ｐゴシック" charset="0"/>
                <a:cs typeface="Calibri"/>
              </a:rPr>
              <a:t> (Mt) = 1 million tonnes = 1×10</a:t>
            </a:r>
            <a:r>
              <a:rPr lang="en-GB" sz="2200" baseline="30000" dirty="0">
                <a:solidFill>
                  <a:srgbClr val="4C9BDB"/>
                </a:solidFill>
                <a:latin typeface="Calibri"/>
                <a:ea typeface="ＭＳ Ｐゴシック" charset="0"/>
                <a:cs typeface="Calibri"/>
              </a:rPr>
              <a:t>12</a:t>
            </a:r>
            <a:r>
              <a:rPr lang="en-GB" sz="2200" dirty="0">
                <a:solidFill>
                  <a:srgbClr val="4C9BDB"/>
                </a:solidFill>
                <a:latin typeface="Calibri"/>
                <a:ea typeface="ＭＳ Ｐゴシック" charset="0"/>
                <a:cs typeface="Calibri"/>
              </a:rPr>
              <a:t>g = 1 </a:t>
            </a:r>
            <a:r>
              <a:rPr lang="en-GB" sz="2200" dirty="0" err="1">
                <a:solidFill>
                  <a:srgbClr val="4C9BDB"/>
                </a:solidFill>
                <a:latin typeface="Calibri"/>
                <a:ea typeface="ＭＳ Ｐゴシック" charset="0"/>
                <a:cs typeface="Calibri"/>
              </a:rPr>
              <a:t>Teragram</a:t>
            </a:r>
            <a:r>
              <a:rPr lang="en-GB" sz="2200" dirty="0">
                <a:solidFill>
                  <a:srgbClr val="4C9BDB"/>
                </a:solidFill>
                <a:latin typeface="Calibri"/>
                <a:ea typeface="ＭＳ Ｐゴシック" charset="0"/>
                <a:cs typeface="Calibri"/>
              </a:rPr>
              <a:t> (</a:t>
            </a:r>
            <a:r>
              <a:rPr lang="en-GB" sz="2200" dirty="0" err="1">
                <a:solidFill>
                  <a:srgbClr val="4C9BDB"/>
                </a:solidFill>
                <a:latin typeface="Calibri"/>
                <a:ea typeface="ＭＳ Ｐゴシック" charset="0"/>
                <a:cs typeface="Calibri"/>
              </a:rPr>
              <a:t>Tg</a:t>
            </a:r>
            <a:r>
              <a:rPr lang="en-GB" sz="2200" dirty="0">
                <a:solidFill>
                  <a:srgbClr val="4C9BDB"/>
                </a:solidFill>
                <a:latin typeface="Calibri"/>
                <a:ea typeface="ＭＳ Ｐゴシック" charset="0"/>
                <a:cs typeface="Calibri"/>
              </a:rPr>
              <a:t>)</a:t>
            </a:r>
          </a:p>
          <a:p>
            <a:pPr algn="ctr"/>
            <a:endParaRPr lang="en-GB" sz="22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kg nitrogen in nitrous oxide (N) = 1.57 kg nitrous oxide (N</a:t>
            </a:r>
            <a:r>
              <a:rPr lang="en-GB" sz="2200" baseline="-25000" dirty="0">
                <a:solidFill>
                  <a:srgbClr val="4C9BDB"/>
                </a:solidFill>
                <a:latin typeface="Calibri"/>
                <a:ea typeface="ＭＳ Ｐゴシック" charset="0"/>
                <a:cs typeface="Calibri"/>
              </a:rPr>
              <a:t>2</a:t>
            </a:r>
            <a:r>
              <a:rPr lang="en-GB" sz="2200" dirty="0">
                <a:solidFill>
                  <a:srgbClr val="4C9BDB"/>
                </a:solidFill>
                <a:latin typeface="Calibri"/>
                <a:ea typeface="ＭＳ Ｐゴシック" charset="0"/>
                <a:cs typeface="Calibri"/>
              </a:rPr>
              <a:t>O)</a:t>
            </a:r>
          </a:p>
          <a:p>
            <a:pPr algn="ctr"/>
            <a:endParaRPr lang="en-GB" sz="22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a:t>
            </a:r>
            <a:r>
              <a:rPr lang="en-GB" sz="2200" dirty="0" err="1">
                <a:solidFill>
                  <a:srgbClr val="4C9BDB"/>
                </a:solidFill>
                <a:latin typeface="Calibri"/>
                <a:ea typeface="ＭＳ Ｐゴシック" charset="0"/>
                <a:cs typeface="Calibri"/>
              </a:rPr>
              <a:t>MtN</a:t>
            </a:r>
            <a:r>
              <a:rPr lang="en-GB" sz="2200" dirty="0">
                <a:solidFill>
                  <a:srgbClr val="4C9BDB"/>
                </a:solidFill>
                <a:latin typeface="Calibri"/>
                <a:ea typeface="ＭＳ Ｐゴシック" charset="0"/>
                <a:cs typeface="Calibri"/>
              </a:rPr>
              <a:t> = 1.57 million tonnes N</a:t>
            </a:r>
            <a:r>
              <a:rPr lang="en-GB" sz="2200" baseline="-25000" dirty="0">
                <a:solidFill>
                  <a:srgbClr val="4C9BDB"/>
                </a:solidFill>
                <a:latin typeface="Calibri"/>
                <a:ea typeface="ＭＳ Ｐゴシック" charset="0"/>
                <a:cs typeface="Calibri"/>
              </a:rPr>
              <a:t>2</a:t>
            </a:r>
            <a:r>
              <a:rPr lang="en-GB" sz="2200" dirty="0">
                <a:solidFill>
                  <a:srgbClr val="4C9BDB"/>
                </a:solidFill>
                <a:latin typeface="Calibri"/>
                <a:ea typeface="ＭＳ Ｐゴシック" charset="0"/>
                <a:cs typeface="Calibri"/>
              </a:rPr>
              <a:t>O</a:t>
            </a:r>
            <a:r>
              <a:rPr lang="en-GB" sz="2200" baseline="-25000" dirty="0">
                <a:solidFill>
                  <a:srgbClr val="4C9BDB"/>
                </a:solidFill>
                <a:latin typeface="Calibri"/>
                <a:ea typeface="ＭＳ Ｐゴシック" charset="0"/>
                <a:cs typeface="Calibri"/>
              </a:rPr>
              <a:t> </a:t>
            </a:r>
            <a:r>
              <a:rPr lang="en-GB" sz="2200" dirty="0">
                <a:solidFill>
                  <a:srgbClr val="4C9BDB"/>
                </a:solidFill>
                <a:latin typeface="Calibri"/>
                <a:ea typeface="ＭＳ Ｐゴシック" charset="0"/>
                <a:cs typeface="Calibri"/>
              </a:rPr>
              <a:t>= 1.57 MtN</a:t>
            </a:r>
            <a:r>
              <a:rPr lang="en-GB" sz="2200" baseline="-25000" dirty="0">
                <a:solidFill>
                  <a:srgbClr val="4C9BDB"/>
                </a:solidFill>
                <a:latin typeface="Calibri"/>
                <a:ea typeface="ＭＳ Ｐゴシック" charset="0"/>
                <a:cs typeface="Calibri"/>
              </a:rPr>
              <a:t>2</a:t>
            </a:r>
            <a:r>
              <a:rPr lang="en-GB" sz="2200" dirty="0">
                <a:solidFill>
                  <a:srgbClr val="4C9BDB"/>
                </a:solidFill>
                <a:latin typeface="Calibri"/>
                <a:ea typeface="ＭＳ Ｐゴシック" charset="0"/>
                <a:cs typeface="Calibri"/>
              </a:rPr>
              <a:t>O</a:t>
            </a:r>
            <a:endParaRPr lang="en-GB" sz="2200" baseline="-25000" dirty="0">
              <a:solidFill>
                <a:srgbClr val="4C9BDB"/>
              </a:solidFill>
              <a:latin typeface="Calibri"/>
              <a:ea typeface="ＭＳ Ｐゴシック" charset="0"/>
              <a:cs typeface="Calibri"/>
            </a:endParaRPr>
          </a:p>
          <a:p>
            <a:pPr algn="ctr"/>
            <a:endParaRPr lang="en-GB" sz="2200" dirty="0">
              <a:solidFill>
                <a:srgbClr val="4C9BDB"/>
              </a:solidFill>
              <a:latin typeface="Calibri"/>
              <a:ea typeface="ＭＳ Ｐゴシック" charset="0"/>
              <a:cs typeface="Calibri"/>
            </a:endParaRPr>
          </a:p>
          <a:p>
            <a:pPr algn="ctr"/>
            <a:endParaRPr lang="en-GB" sz="1600" dirty="0">
              <a:solidFill>
                <a:srgbClr val="4C9BDB"/>
              </a:solidFill>
              <a:latin typeface="Calibri"/>
              <a:ea typeface="ＭＳ Ｐゴシック" charset="0"/>
              <a:cs typeface="Calibri"/>
            </a:endParaRPr>
          </a:p>
          <a:p>
            <a:pPr algn="ctr"/>
            <a:r>
              <a:rPr lang="en-GB" sz="2800" dirty="0">
                <a:solidFill>
                  <a:srgbClr val="4C9BDB"/>
                </a:solidFill>
                <a:latin typeface="Calibri"/>
                <a:ea typeface="ＭＳ Ｐゴシック" charset="0"/>
                <a:cs typeface="Calibri"/>
              </a:rPr>
              <a:t>Disclaimer</a:t>
            </a:r>
          </a:p>
          <a:p>
            <a:pPr algn="ctr"/>
            <a:r>
              <a:rPr lang="en-GB" sz="1600" dirty="0">
                <a:solidFill>
                  <a:srgbClr val="4C9BDB"/>
                </a:solidFill>
                <a:latin typeface="Calibri"/>
                <a:ea typeface="ＭＳ Ｐゴシック" charset="0"/>
                <a:cs typeface="Calibri"/>
              </a:rPr>
              <a:t>The Global Carbon Budget and the information presented here are intended for those interested in learning about the carbon cycle, and how human activities are changing it. The information contained herein is provided as a public service, with the understanding that the Global Carbon Project team make no warranties, either expressed or implied, concerning the accuracy, completeness, reliability, or suitability of the information.</a:t>
            </a:r>
            <a:endParaRPr lang="nb-NO" sz="1600" dirty="0">
              <a:solidFill>
                <a:srgbClr val="4C9BDB"/>
              </a:solidFill>
              <a:latin typeface="Calibri"/>
              <a:ea typeface="ＭＳ Ｐゴシック" charset="0"/>
              <a:cs typeface="Calibri"/>
            </a:endParaRPr>
          </a:p>
        </p:txBody>
      </p:sp>
    </p:spTree>
    <p:extLst>
      <p:ext uri="{BB962C8B-B14F-4D97-AF65-F5344CB8AC3E}">
        <p14:creationId xmlns:p14="http://schemas.microsoft.com/office/powerpoint/2010/main" val="10619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077" y="1288029"/>
            <a:ext cx="10638392" cy="4524315"/>
          </a:xfrm>
          <a:prstGeom prst="rect">
            <a:avLst/>
          </a:prstGeom>
        </p:spPr>
        <p:txBody>
          <a:bodyPr wrap="square">
            <a:spAutoFit/>
          </a:bodyPr>
          <a:lstStyle/>
          <a:p>
            <a:pPr marL="285750" indent="-285750">
              <a:buFont typeface="Arial"/>
              <a:buChar char="•"/>
            </a:pPr>
            <a:r>
              <a:rPr lang="en-US" sz="2400" dirty="0">
                <a:solidFill>
                  <a:srgbClr val="4C9BDB"/>
                </a:solidFill>
              </a:rPr>
              <a:t>N</a:t>
            </a:r>
            <a:r>
              <a:rPr lang="en-US" sz="2400" baseline="-25000" dirty="0">
                <a:solidFill>
                  <a:srgbClr val="4C9BDB"/>
                </a:solidFill>
              </a:rPr>
              <a:t>2</a:t>
            </a:r>
            <a:r>
              <a:rPr lang="en-US" sz="2400" dirty="0">
                <a:solidFill>
                  <a:srgbClr val="4C9BDB"/>
                </a:solidFill>
              </a:rPr>
              <a:t>O is both a powerful greenhouse gas (GHG) and a ozone-depleting substance.</a:t>
            </a:r>
          </a:p>
          <a:p>
            <a:pPr marL="285750" indent="-285750">
              <a:buFont typeface="Arial"/>
              <a:buChar char="•"/>
            </a:pPr>
            <a:r>
              <a:rPr lang="en-US" sz="2400" dirty="0">
                <a:solidFill>
                  <a:srgbClr val="4C9BDB"/>
                </a:solidFill>
              </a:rPr>
              <a:t>Per unit of mass, N</a:t>
            </a:r>
            <a:r>
              <a:rPr lang="en-US" sz="2400" baseline="-25000" dirty="0">
                <a:solidFill>
                  <a:srgbClr val="4C9BDB"/>
                </a:solidFill>
              </a:rPr>
              <a:t>2</a:t>
            </a:r>
            <a:r>
              <a:rPr lang="en-US" sz="2400" dirty="0">
                <a:solidFill>
                  <a:srgbClr val="4C9BDB"/>
                </a:solidFill>
              </a:rPr>
              <a:t>O is considered 298 times as effective as a greenhouse gas as CO</a:t>
            </a:r>
            <a:r>
              <a:rPr lang="en-US" sz="2400" baseline="-25000" dirty="0">
                <a:solidFill>
                  <a:srgbClr val="4C9BDB"/>
                </a:solidFill>
              </a:rPr>
              <a:t>2</a:t>
            </a:r>
            <a:r>
              <a:rPr lang="en-US" sz="2400" dirty="0">
                <a:solidFill>
                  <a:srgbClr val="4C9BDB"/>
                </a:solidFill>
              </a:rPr>
              <a:t> when integrating over 100-years.</a:t>
            </a:r>
          </a:p>
          <a:p>
            <a:pPr marL="285750" indent="-285750">
              <a:buFont typeface="Arial"/>
              <a:buChar char="•"/>
            </a:pPr>
            <a:r>
              <a:rPr lang="en-AU" sz="2400" dirty="0">
                <a:solidFill>
                  <a:srgbClr val="4C9BDB"/>
                </a:solidFill>
              </a:rPr>
              <a:t>Once emitted, </a:t>
            </a:r>
            <a:r>
              <a:rPr lang="en-US" sz="2400" dirty="0">
                <a:solidFill>
                  <a:srgbClr val="4C9BDB"/>
                </a:solidFill>
              </a:rPr>
              <a:t>N</a:t>
            </a:r>
            <a:r>
              <a:rPr lang="en-US" sz="2400" baseline="-25000" dirty="0">
                <a:solidFill>
                  <a:srgbClr val="4C9BDB"/>
                </a:solidFill>
              </a:rPr>
              <a:t>2</a:t>
            </a:r>
            <a:r>
              <a:rPr lang="en-US" sz="2400" dirty="0">
                <a:solidFill>
                  <a:srgbClr val="4C9BDB"/>
                </a:solidFill>
              </a:rPr>
              <a:t>O</a:t>
            </a:r>
            <a:r>
              <a:rPr lang="en-AU" sz="2400" dirty="0">
                <a:solidFill>
                  <a:srgbClr val="4C9BDB"/>
                </a:solidFill>
              </a:rPr>
              <a:t> stays in the atmosphere for longer than a human life, about 116 ±9 years.</a:t>
            </a:r>
          </a:p>
          <a:p>
            <a:pPr marL="285750" indent="-285750">
              <a:buFont typeface="Arial"/>
              <a:buChar char="•"/>
            </a:pPr>
            <a:r>
              <a:rPr lang="en-US" sz="2400" dirty="0">
                <a:solidFill>
                  <a:srgbClr val="4C9BDB"/>
                </a:solidFill>
              </a:rPr>
              <a:t>N</a:t>
            </a:r>
            <a:r>
              <a:rPr lang="en-US" sz="2400" baseline="-25000" dirty="0">
                <a:solidFill>
                  <a:srgbClr val="4C9BDB"/>
                </a:solidFill>
              </a:rPr>
              <a:t>2</a:t>
            </a:r>
            <a:r>
              <a:rPr lang="en-US" sz="2400" dirty="0">
                <a:solidFill>
                  <a:srgbClr val="4C9BDB"/>
                </a:solidFill>
              </a:rPr>
              <a:t>O is the third most important GHG contributing to human-induced global warming, after carbon dioxide (CO</a:t>
            </a:r>
            <a:r>
              <a:rPr lang="en-US" sz="2400" baseline="-25000" dirty="0">
                <a:solidFill>
                  <a:srgbClr val="4C9BDB"/>
                </a:solidFill>
              </a:rPr>
              <a:t>2</a:t>
            </a:r>
            <a:r>
              <a:rPr lang="en-US" sz="2400" dirty="0">
                <a:solidFill>
                  <a:srgbClr val="4C9BDB"/>
                </a:solidFill>
              </a:rPr>
              <a:t>) and methane (CH</a:t>
            </a:r>
            <a:r>
              <a:rPr lang="en-US" sz="2400" baseline="-25000" dirty="0">
                <a:solidFill>
                  <a:srgbClr val="4C9BDB"/>
                </a:solidFill>
              </a:rPr>
              <a:t>4</a:t>
            </a:r>
            <a:r>
              <a:rPr lang="en-US" sz="2400" dirty="0">
                <a:solidFill>
                  <a:srgbClr val="4C9BDB"/>
                </a:solidFill>
              </a:rPr>
              <a:t>).</a:t>
            </a:r>
          </a:p>
          <a:p>
            <a:pPr marL="285750" indent="-285750">
              <a:buFont typeface="Arial"/>
              <a:buChar char="•"/>
            </a:pPr>
            <a:r>
              <a:rPr lang="en-US" sz="2400" dirty="0">
                <a:solidFill>
                  <a:srgbClr val="4C9BDB"/>
                </a:solidFill>
              </a:rPr>
              <a:t>N</a:t>
            </a:r>
            <a:r>
              <a:rPr lang="en-US" sz="2400" baseline="-25000" dirty="0">
                <a:solidFill>
                  <a:srgbClr val="4C9BDB"/>
                </a:solidFill>
              </a:rPr>
              <a:t>2</a:t>
            </a:r>
            <a:r>
              <a:rPr lang="en-US" sz="2400" dirty="0">
                <a:solidFill>
                  <a:srgbClr val="4C9BDB"/>
                </a:solidFill>
              </a:rPr>
              <a:t>O</a:t>
            </a:r>
            <a:r>
              <a:rPr lang="en-AU" sz="2400" dirty="0">
                <a:solidFill>
                  <a:srgbClr val="4C9BDB"/>
                </a:solidFill>
              </a:rPr>
              <a:t> is responsible for 6.5% of the global warming due to three most important GHGs (CO</a:t>
            </a:r>
            <a:r>
              <a:rPr lang="en-AU" sz="2400" baseline="-25000" dirty="0">
                <a:solidFill>
                  <a:srgbClr val="4C9BDB"/>
                </a:solidFill>
              </a:rPr>
              <a:t>2</a:t>
            </a:r>
            <a:r>
              <a:rPr lang="en-AU" sz="2400" dirty="0">
                <a:solidFill>
                  <a:srgbClr val="4C9BDB"/>
                </a:solidFill>
              </a:rPr>
              <a:t>, CH</a:t>
            </a:r>
            <a:r>
              <a:rPr lang="en-AU" sz="2400" baseline="-25000" dirty="0">
                <a:solidFill>
                  <a:srgbClr val="4C9BDB"/>
                </a:solidFill>
              </a:rPr>
              <a:t>4</a:t>
            </a:r>
            <a:r>
              <a:rPr lang="en-AU" sz="2400" dirty="0">
                <a:solidFill>
                  <a:srgbClr val="4C9BDB"/>
                </a:solidFill>
              </a:rPr>
              <a:t> and </a:t>
            </a:r>
            <a:r>
              <a:rPr lang="en-US" sz="2400" dirty="0">
                <a:solidFill>
                  <a:srgbClr val="4C9BDB"/>
                </a:solidFill>
              </a:rPr>
              <a:t>N</a:t>
            </a:r>
            <a:r>
              <a:rPr lang="en-US" sz="2400" baseline="-25000" dirty="0">
                <a:solidFill>
                  <a:srgbClr val="4C9BDB"/>
                </a:solidFill>
              </a:rPr>
              <a:t>2</a:t>
            </a:r>
            <a:r>
              <a:rPr lang="en-US" sz="2400" dirty="0">
                <a:solidFill>
                  <a:srgbClr val="4C9BDB"/>
                </a:solidFill>
              </a:rPr>
              <a:t>O</a:t>
            </a:r>
            <a:r>
              <a:rPr lang="en-AU" sz="2400" dirty="0">
                <a:solidFill>
                  <a:srgbClr val="4C9BDB"/>
                </a:solidFill>
              </a:rPr>
              <a:t>) </a:t>
            </a:r>
            <a:r>
              <a:rPr lang="en-AU" sz="2000" dirty="0">
                <a:solidFill>
                  <a:srgbClr val="4C9BDB"/>
                </a:solidFill>
              </a:rPr>
              <a:t>(Updated to 2019 from </a:t>
            </a:r>
            <a:r>
              <a:rPr lang="en-AU" sz="2000" dirty="0" err="1">
                <a:solidFill>
                  <a:srgbClr val="4C9BDB"/>
                </a:solidFill>
              </a:rPr>
              <a:t>Etminan</a:t>
            </a:r>
            <a:r>
              <a:rPr lang="en-AU" sz="2000" dirty="0">
                <a:solidFill>
                  <a:srgbClr val="4C9BDB"/>
                </a:solidFill>
              </a:rPr>
              <a:t> et al. 2016, GRL)</a:t>
            </a:r>
            <a:endParaRPr lang="en-US" sz="2000" dirty="0">
              <a:solidFill>
                <a:srgbClr val="4C9BDB"/>
              </a:solidFill>
            </a:endParaRPr>
          </a:p>
          <a:p>
            <a:pPr marL="285750" indent="-285750">
              <a:buFont typeface="Arial"/>
              <a:buChar char="•"/>
            </a:pPr>
            <a:r>
              <a:rPr lang="en-US" sz="2400" dirty="0">
                <a:solidFill>
                  <a:srgbClr val="4C9BDB"/>
                </a:solidFill>
              </a:rPr>
              <a:t>N</a:t>
            </a:r>
            <a:r>
              <a:rPr lang="en-US" sz="2400" baseline="-25000" dirty="0">
                <a:solidFill>
                  <a:srgbClr val="4C9BDB"/>
                </a:solidFill>
              </a:rPr>
              <a:t>2</a:t>
            </a:r>
            <a:r>
              <a:rPr lang="en-US" sz="2400" dirty="0">
                <a:solidFill>
                  <a:srgbClr val="4C9BDB"/>
                </a:solidFill>
              </a:rPr>
              <a:t>O</a:t>
            </a:r>
            <a:r>
              <a:rPr lang="en-AU" sz="2400" dirty="0">
                <a:solidFill>
                  <a:srgbClr val="4C9BDB"/>
                </a:solidFill>
              </a:rPr>
              <a:t> concentration in the atmosphere reached 331 parts per billion (ppb) in 2018 </a:t>
            </a:r>
            <a:r>
              <a:rPr lang="en-AU" sz="2000" dirty="0">
                <a:solidFill>
                  <a:srgbClr val="4C9BDB"/>
                </a:solidFill>
              </a:rPr>
              <a:t>(WMO 2020, United in Science), </a:t>
            </a:r>
            <a:r>
              <a:rPr lang="en-AU" sz="2400" dirty="0">
                <a:solidFill>
                  <a:srgbClr val="4C9BDB"/>
                </a:solidFill>
              </a:rPr>
              <a:t>about 22% above levels around the year 1750, before the industrial era began.</a:t>
            </a:r>
            <a:endParaRPr lang="en-US" sz="2400" dirty="0">
              <a:solidFill>
                <a:srgbClr val="4C9BDB"/>
              </a:solidFill>
            </a:endParaRPr>
          </a:p>
        </p:txBody>
      </p:sp>
      <p:sp>
        <p:nvSpPr>
          <p:cNvPr id="4" name="Title 3">
            <a:extLst>
              <a:ext uri="{FF2B5EF4-FFF2-40B4-BE49-F238E27FC236}">
                <a16:creationId xmlns:a16="http://schemas.microsoft.com/office/drawing/2014/main" id="{751CF04A-7195-417D-8A61-E04E591E327D}"/>
              </a:ext>
            </a:extLst>
          </p:cNvPr>
          <p:cNvSpPr>
            <a:spLocks noGrp="1"/>
          </p:cNvSpPr>
          <p:nvPr>
            <p:ph type="title"/>
          </p:nvPr>
        </p:nvSpPr>
        <p:spPr>
          <a:xfrm>
            <a:off x="2474811" y="119647"/>
            <a:ext cx="6892925" cy="506849"/>
          </a:xfrm>
        </p:spPr>
        <p:txBody>
          <a:bodyPr/>
          <a:lstStyle/>
          <a:p>
            <a:pPr algn="ctr"/>
            <a:r>
              <a:rPr lang="en-US" dirty="0"/>
              <a:t>N</a:t>
            </a:r>
            <a:r>
              <a:rPr lang="en-US" baseline="-25000" dirty="0"/>
              <a:t>2</a:t>
            </a:r>
            <a:r>
              <a:rPr lang="en-US" dirty="0"/>
              <a:t>O Basics</a:t>
            </a:r>
          </a:p>
        </p:txBody>
      </p:sp>
    </p:spTree>
    <p:extLst>
      <p:ext uri="{BB962C8B-B14F-4D97-AF65-F5344CB8AC3E}">
        <p14:creationId xmlns:p14="http://schemas.microsoft.com/office/powerpoint/2010/main" val="364117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915" y="1127646"/>
            <a:ext cx="10812169" cy="4893647"/>
          </a:xfrm>
          <a:prstGeom prst="rect">
            <a:avLst/>
          </a:prstGeom>
        </p:spPr>
        <p:txBody>
          <a:bodyPr wrap="square">
            <a:spAutoFit/>
          </a:bodyPr>
          <a:lstStyle/>
          <a:p>
            <a:pPr marL="285750" indent="-285750">
              <a:buFont typeface="Arial"/>
              <a:buChar char="•"/>
            </a:pPr>
            <a:r>
              <a:rPr lang="en-US" sz="2400" dirty="0">
                <a:solidFill>
                  <a:srgbClr val="4C9BDB"/>
                </a:solidFill>
              </a:rPr>
              <a:t>Global N</a:t>
            </a:r>
            <a:r>
              <a:rPr lang="en-US" sz="2400" baseline="-25000" dirty="0">
                <a:solidFill>
                  <a:srgbClr val="4C9BDB"/>
                </a:solidFill>
              </a:rPr>
              <a:t>2</a:t>
            </a:r>
            <a:r>
              <a:rPr lang="en-US" sz="2400" dirty="0">
                <a:solidFill>
                  <a:srgbClr val="4C9BDB"/>
                </a:solidFill>
              </a:rPr>
              <a:t>O emissions were about 17.0 (15.9–17.7) </a:t>
            </a:r>
            <a:r>
              <a:rPr lang="en-US" sz="2400" dirty="0" err="1">
                <a:solidFill>
                  <a:srgbClr val="4C9BDB"/>
                </a:solidFill>
              </a:rPr>
              <a:t>Tg</a:t>
            </a:r>
            <a:r>
              <a:rPr lang="en-US" sz="2400" dirty="0">
                <a:solidFill>
                  <a:srgbClr val="4C9BDB"/>
                </a:solidFill>
              </a:rPr>
              <a:t> N yr</a:t>
            </a:r>
            <a:r>
              <a:rPr lang="en-US" sz="2400" baseline="30000" dirty="0">
                <a:solidFill>
                  <a:srgbClr val="4C9BDB"/>
                </a:solidFill>
              </a:rPr>
              <a:t>-1</a:t>
            </a:r>
            <a:r>
              <a:rPr lang="en-US" sz="2400" dirty="0">
                <a:solidFill>
                  <a:srgbClr val="4C9BDB"/>
                </a:solidFill>
              </a:rPr>
              <a:t> over the 10-year period 2007-2016 (based on two approaches). </a:t>
            </a:r>
          </a:p>
          <a:p>
            <a:pPr marL="285750" indent="-285750">
              <a:buFont typeface="Arial"/>
              <a:buChar char="•"/>
            </a:pPr>
            <a:endParaRPr lang="en-US" sz="2400" dirty="0">
              <a:solidFill>
                <a:srgbClr val="4C9BDB"/>
              </a:solidFill>
            </a:endParaRPr>
          </a:p>
          <a:p>
            <a:pPr marL="285750" indent="-285750">
              <a:buFont typeface="Arial"/>
              <a:buChar char="•"/>
            </a:pPr>
            <a:r>
              <a:rPr lang="en-US" sz="2400" dirty="0">
                <a:solidFill>
                  <a:srgbClr val="4C9BDB"/>
                </a:solidFill>
              </a:rPr>
              <a:t>Global anthropogenic emissions increased by 30% since 1980, dominated by nitrogen fertilization in croplands. The anthropogenic emission increase is almost exclusively responsible for the growth in atmospheric N</a:t>
            </a:r>
            <a:r>
              <a:rPr lang="en-US" sz="2400" baseline="-25000" dirty="0">
                <a:solidFill>
                  <a:srgbClr val="4C9BDB"/>
                </a:solidFill>
              </a:rPr>
              <a:t>2</a:t>
            </a:r>
            <a:r>
              <a:rPr lang="en-US" sz="2400" dirty="0">
                <a:solidFill>
                  <a:srgbClr val="4C9BDB"/>
                </a:solidFill>
              </a:rPr>
              <a:t>O. </a:t>
            </a:r>
          </a:p>
          <a:p>
            <a:pPr marL="285750" indent="-285750">
              <a:buFont typeface="Arial"/>
              <a:buChar char="•"/>
            </a:pPr>
            <a:endParaRPr lang="en-US" sz="2400" dirty="0">
              <a:solidFill>
                <a:srgbClr val="4C9BDB"/>
              </a:solidFill>
            </a:endParaRPr>
          </a:p>
          <a:p>
            <a:pPr marL="285750" indent="-285750">
              <a:buFont typeface="Arial"/>
              <a:buChar char="•"/>
            </a:pPr>
            <a:r>
              <a:rPr lang="en-US" sz="2400" dirty="0">
                <a:solidFill>
                  <a:srgbClr val="4C9BDB"/>
                </a:solidFill>
              </a:rPr>
              <a:t>Soil N</a:t>
            </a:r>
            <a:r>
              <a:rPr lang="en-US" sz="2400" baseline="-25000" dirty="0">
                <a:solidFill>
                  <a:srgbClr val="4C9BDB"/>
                </a:solidFill>
              </a:rPr>
              <a:t>2</a:t>
            </a:r>
            <a:r>
              <a:rPr lang="en-US" sz="2400" dirty="0">
                <a:solidFill>
                  <a:srgbClr val="4C9BDB"/>
                </a:solidFill>
              </a:rPr>
              <a:t>O emissions are increasing due to interactions between nitrogen inputs and global warming, constituting an emerging positive N</a:t>
            </a:r>
            <a:r>
              <a:rPr lang="en-US" sz="2400" baseline="-25000" dirty="0">
                <a:solidFill>
                  <a:srgbClr val="4C9BDB"/>
                </a:solidFill>
              </a:rPr>
              <a:t>2</a:t>
            </a:r>
            <a:r>
              <a:rPr lang="en-US" sz="2400" dirty="0">
                <a:solidFill>
                  <a:srgbClr val="4C9BDB"/>
                </a:solidFill>
              </a:rPr>
              <a:t>O-climate feedback. </a:t>
            </a:r>
          </a:p>
          <a:p>
            <a:pPr marL="285750" indent="-285750">
              <a:buFont typeface="Arial"/>
              <a:buChar char="•"/>
            </a:pPr>
            <a:endParaRPr lang="en-US" sz="2400" dirty="0">
              <a:solidFill>
                <a:srgbClr val="4C9BDB"/>
              </a:solidFill>
            </a:endParaRPr>
          </a:p>
          <a:p>
            <a:pPr marL="285750" indent="-285750">
              <a:buFont typeface="Arial"/>
              <a:buChar char="•"/>
            </a:pPr>
            <a:r>
              <a:rPr lang="en-US" sz="2400" dirty="0">
                <a:solidFill>
                  <a:srgbClr val="4C9BDB"/>
                </a:solidFill>
              </a:rPr>
              <a:t>The recent increase in global N</a:t>
            </a:r>
            <a:r>
              <a:rPr lang="en-US" sz="2400" baseline="-25000" dirty="0">
                <a:solidFill>
                  <a:srgbClr val="4C9BDB"/>
                </a:solidFill>
              </a:rPr>
              <a:t>2</a:t>
            </a:r>
            <a:r>
              <a:rPr lang="en-US" sz="2400" dirty="0">
                <a:solidFill>
                  <a:srgbClr val="4C9BDB"/>
                </a:solidFill>
              </a:rPr>
              <a:t>O emissions exceeds the emission trends of the least optimistic scenarios developed by the Intergovernmental Panel on Climate Change (IPCC), underscoring the urgent need to mitigate N</a:t>
            </a:r>
            <a:r>
              <a:rPr lang="en-US" sz="2400" baseline="-25000" dirty="0">
                <a:solidFill>
                  <a:srgbClr val="4C9BDB"/>
                </a:solidFill>
              </a:rPr>
              <a:t>2</a:t>
            </a:r>
            <a:r>
              <a:rPr lang="en-US" sz="2400" dirty="0">
                <a:solidFill>
                  <a:srgbClr val="4C9BDB"/>
                </a:solidFill>
              </a:rPr>
              <a:t>O emissions. </a:t>
            </a:r>
          </a:p>
        </p:txBody>
      </p:sp>
      <p:sp>
        <p:nvSpPr>
          <p:cNvPr id="4" name="Title 3">
            <a:extLst>
              <a:ext uri="{FF2B5EF4-FFF2-40B4-BE49-F238E27FC236}">
                <a16:creationId xmlns:a16="http://schemas.microsoft.com/office/drawing/2014/main" id="{751CF04A-7195-417D-8A61-E04E591E327D}"/>
              </a:ext>
            </a:extLst>
          </p:cNvPr>
          <p:cNvSpPr>
            <a:spLocks noGrp="1"/>
          </p:cNvSpPr>
          <p:nvPr>
            <p:ph type="title"/>
          </p:nvPr>
        </p:nvSpPr>
        <p:spPr>
          <a:xfrm>
            <a:off x="2474811" y="119647"/>
            <a:ext cx="6892925" cy="506849"/>
          </a:xfrm>
        </p:spPr>
        <p:txBody>
          <a:bodyPr/>
          <a:lstStyle/>
          <a:p>
            <a:pPr algn="ctr"/>
            <a:r>
              <a:rPr lang="en-US" dirty="0"/>
              <a:t>Highlights</a:t>
            </a:r>
          </a:p>
        </p:txBody>
      </p:sp>
    </p:spTree>
    <p:extLst>
      <p:ext uri="{BB962C8B-B14F-4D97-AF65-F5344CB8AC3E}">
        <p14:creationId xmlns:p14="http://schemas.microsoft.com/office/powerpoint/2010/main" val="362824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89E0-7BB2-4A7A-B7E2-10BED3B6354F}"/>
              </a:ext>
            </a:extLst>
          </p:cNvPr>
          <p:cNvSpPr>
            <a:spLocks noGrp="1"/>
          </p:cNvSpPr>
          <p:nvPr>
            <p:ph type="title"/>
          </p:nvPr>
        </p:nvSpPr>
        <p:spPr/>
        <p:txBody>
          <a:bodyPr/>
          <a:lstStyle/>
          <a:p>
            <a:r>
              <a:rPr lang="en-US" dirty="0"/>
              <a:t>The Global N</a:t>
            </a:r>
            <a:r>
              <a:rPr lang="en-US" baseline="-25000" dirty="0"/>
              <a:t>2</a:t>
            </a:r>
            <a:r>
              <a:rPr lang="en-US" dirty="0"/>
              <a:t>O Budget (simplified) </a:t>
            </a:r>
          </a:p>
        </p:txBody>
      </p:sp>
      <p:sp>
        <p:nvSpPr>
          <p:cNvPr id="5" name="TextBox 4">
            <a:extLst>
              <a:ext uri="{FF2B5EF4-FFF2-40B4-BE49-F238E27FC236}">
                <a16:creationId xmlns:a16="http://schemas.microsoft.com/office/drawing/2014/main" id="{096454E1-866F-40E2-A8BC-1BF6C7C05A13}"/>
              </a:ext>
            </a:extLst>
          </p:cNvPr>
          <p:cNvSpPr txBox="1"/>
          <p:nvPr/>
        </p:nvSpPr>
        <p:spPr>
          <a:xfrm>
            <a:off x="663356" y="863922"/>
            <a:ext cx="10865288" cy="830997"/>
          </a:xfrm>
          <a:prstGeom prst="rect">
            <a:avLst/>
          </a:prstGeom>
          <a:noFill/>
        </p:spPr>
        <p:txBody>
          <a:bodyPr wrap="square">
            <a:spAutoFit/>
          </a:bodyPr>
          <a:lstStyle/>
          <a:p>
            <a:r>
              <a:rPr lang="en-US" sz="2400" dirty="0">
                <a:solidFill>
                  <a:srgbClr val="4C9BDB"/>
                </a:solidFill>
              </a:rPr>
              <a:t>Anthropogenic sources contribute, for the central estimate, 43% to total global N</a:t>
            </a:r>
            <a:r>
              <a:rPr lang="en-US" sz="2400" baseline="-25000" dirty="0">
                <a:solidFill>
                  <a:srgbClr val="6BACE1"/>
                </a:solidFill>
              </a:rPr>
              <a:t>2</a:t>
            </a:r>
            <a:r>
              <a:rPr lang="en-US" sz="2400" dirty="0">
                <a:solidFill>
                  <a:srgbClr val="4C9BDB"/>
                </a:solidFill>
              </a:rPr>
              <a:t>O emissions. </a:t>
            </a:r>
          </a:p>
        </p:txBody>
      </p:sp>
      <p:pic>
        <p:nvPicPr>
          <p:cNvPr id="4" name="Picture 3">
            <a:extLst>
              <a:ext uri="{FF2B5EF4-FFF2-40B4-BE49-F238E27FC236}">
                <a16:creationId xmlns:a16="http://schemas.microsoft.com/office/drawing/2014/main" id="{03BF95DC-82E2-47AC-BF50-BB43361A2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643" y="1399427"/>
            <a:ext cx="8164896" cy="5338926"/>
          </a:xfrm>
          <a:prstGeom prst="rect">
            <a:avLst/>
          </a:prstGeom>
        </p:spPr>
      </p:pic>
    </p:spTree>
    <p:extLst>
      <p:ext uri="{BB962C8B-B14F-4D97-AF65-F5344CB8AC3E}">
        <p14:creationId xmlns:p14="http://schemas.microsoft.com/office/powerpoint/2010/main" val="109069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8ADD-3B91-4F5A-A0B3-751B204F6464}"/>
              </a:ext>
            </a:extLst>
          </p:cNvPr>
          <p:cNvSpPr>
            <a:spLocks noGrp="1"/>
          </p:cNvSpPr>
          <p:nvPr>
            <p:ph type="title"/>
          </p:nvPr>
        </p:nvSpPr>
        <p:spPr/>
        <p:txBody>
          <a:bodyPr/>
          <a:lstStyle/>
          <a:p>
            <a:r>
              <a:rPr lang="en-US" dirty="0"/>
              <a:t>Atmospheric N</a:t>
            </a:r>
            <a:r>
              <a:rPr lang="en-US" baseline="-25000" dirty="0"/>
              <a:t>2</a:t>
            </a:r>
            <a:r>
              <a:rPr lang="en-US" dirty="0"/>
              <a:t>O concentrations over the last two millennia</a:t>
            </a:r>
          </a:p>
        </p:txBody>
      </p:sp>
      <p:sp>
        <p:nvSpPr>
          <p:cNvPr id="4" name="Text Placeholder 2">
            <a:extLst>
              <a:ext uri="{FF2B5EF4-FFF2-40B4-BE49-F238E27FC236}">
                <a16:creationId xmlns:a16="http://schemas.microsoft.com/office/drawing/2014/main" id="{FFCEC7F4-02CB-684D-A9BD-F90ADB1D2466}"/>
              </a:ext>
            </a:extLst>
          </p:cNvPr>
          <p:cNvSpPr txBox="1">
            <a:spLocks/>
          </p:cNvSpPr>
          <p:nvPr/>
        </p:nvSpPr>
        <p:spPr>
          <a:xfrm>
            <a:off x="1605760" y="892893"/>
            <a:ext cx="8878525" cy="68421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dirty="0">
                <a:ea typeface="ＭＳ Ｐゴシック" pitchFamily="34" charset="-128"/>
              </a:rPr>
              <a:t>The global N</a:t>
            </a:r>
            <a:r>
              <a:rPr lang="en-US" altLang="en-US" baseline="-25000" dirty="0">
                <a:ea typeface="ＭＳ Ｐゴシック" pitchFamily="34" charset="-128"/>
              </a:rPr>
              <a:t>2</a:t>
            </a:r>
            <a:r>
              <a:rPr lang="en-US" altLang="en-US" dirty="0">
                <a:ea typeface="ＭＳ Ｐゴシック" pitchFamily="34" charset="-128"/>
              </a:rPr>
              <a:t>O </a:t>
            </a:r>
            <a:r>
              <a:rPr lang="en-US" altLang="en-US" i="1" dirty="0">
                <a:ea typeface="ＭＳ Ｐゴシック" pitchFamily="34" charset="-128"/>
              </a:rPr>
              <a:t>concentration</a:t>
            </a:r>
            <a:r>
              <a:rPr lang="en-US" altLang="en-US" dirty="0">
                <a:ea typeface="ＭＳ Ｐゴシック" pitchFamily="34" charset="-128"/>
              </a:rPr>
              <a:t> has increased by about 22%, from 270 parts per billion (ppb) in 1750 to 331 ppb in 2018.</a:t>
            </a:r>
          </a:p>
        </p:txBody>
      </p:sp>
      <p:grpSp>
        <p:nvGrpSpPr>
          <p:cNvPr id="5" name="Group 4">
            <a:extLst>
              <a:ext uri="{FF2B5EF4-FFF2-40B4-BE49-F238E27FC236}">
                <a16:creationId xmlns:a16="http://schemas.microsoft.com/office/drawing/2014/main" id="{757B5745-D13B-D34B-A720-7E9AA5E51772}"/>
              </a:ext>
            </a:extLst>
          </p:cNvPr>
          <p:cNvGrpSpPr/>
          <p:nvPr/>
        </p:nvGrpSpPr>
        <p:grpSpPr>
          <a:xfrm>
            <a:off x="2149092" y="1697574"/>
            <a:ext cx="7893815" cy="5082138"/>
            <a:chOff x="2149092" y="1697574"/>
            <a:chExt cx="7893815" cy="5082138"/>
          </a:xfrm>
        </p:grpSpPr>
        <p:pic>
          <p:nvPicPr>
            <p:cNvPr id="1026" name="Picture 2" descr="https://images.theconversation.com/files/302032/original/file-20191116-66979-euen0r.png?ixlib=rb-1.1.0&amp;q=45&amp;auto=format&amp;w=1000&amp;fit=clip">
              <a:extLst>
                <a:ext uri="{FF2B5EF4-FFF2-40B4-BE49-F238E27FC236}">
                  <a16:creationId xmlns:a16="http://schemas.microsoft.com/office/drawing/2014/main" id="{B255745F-A5D2-4215-857A-F70CF4523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092" y="1697574"/>
              <a:ext cx="7893815" cy="50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6D95FEF-F144-CF44-A465-1A91C1B6CFA0}"/>
                </a:ext>
              </a:extLst>
            </p:cNvPr>
            <p:cNvSpPr/>
            <p:nvPr/>
          </p:nvSpPr>
          <p:spPr>
            <a:xfrm>
              <a:off x="7813390" y="5811218"/>
              <a:ext cx="1975221" cy="307777"/>
            </a:xfrm>
            <a:prstGeom prst="rect">
              <a:avLst/>
            </a:prstGeom>
          </p:spPr>
          <p:txBody>
            <a:bodyPr wrap="none">
              <a:spAutoFit/>
            </a:bodyPr>
            <a:lstStyle/>
            <a:p>
              <a:r>
                <a:rPr lang="en-US" sz="1400" dirty="0">
                  <a:latin typeface="Calibri Light" panose="020F0302020204030204" pitchFamily="34" charset="0"/>
                  <a:cs typeface="Calibri Light" panose="020F0302020204030204" pitchFamily="34" charset="0"/>
                </a:rPr>
                <a:t>Source: BoM/CSIRO/AAD</a:t>
              </a:r>
            </a:p>
          </p:txBody>
        </p:sp>
      </p:grpSp>
    </p:spTree>
    <p:extLst>
      <p:ext uri="{BB962C8B-B14F-4D97-AF65-F5344CB8AC3E}">
        <p14:creationId xmlns:p14="http://schemas.microsoft.com/office/powerpoint/2010/main" val="7065825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D02CDF85BB3C43825BB38CAE9C40BF" ma:contentTypeVersion="12" ma:contentTypeDescription="Create a new document." ma:contentTypeScope="" ma:versionID="f6183970711bc81632b34d160684cdee">
  <xsd:schema xmlns:xsd="http://www.w3.org/2001/XMLSchema" xmlns:xs="http://www.w3.org/2001/XMLSchema" xmlns:p="http://schemas.microsoft.com/office/2006/metadata/properties" xmlns:ns2="1ae9c94a-2673-46e1-b5a6-dc0c87eae04c" xmlns:ns3="5083af8e-c479-4bff-9f3e-2a380844c8c1" targetNamespace="http://schemas.microsoft.com/office/2006/metadata/properties" ma:root="true" ma:fieldsID="d4fb7e59a19b05f87e2c00c3a40162cf" ns2:_="" ns3:_="">
    <xsd:import namespace="1ae9c94a-2673-46e1-b5a6-dc0c87eae04c"/>
    <xsd:import namespace="5083af8e-c479-4bff-9f3e-2a380844c8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9c94a-2673-46e1-b5a6-dc0c87eae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83af8e-c479-4bff-9f3e-2a380844c8c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D83778-26DA-43DE-8D52-BAEF9177D254}">
  <ds:schemaRefs>
    <ds:schemaRef ds:uri="http://schemas.microsoft.com/sharepoint/v3/contenttype/forms"/>
  </ds:schemaRefs>
</ds:datastoreItem>
</file>

<file path=customXml/itemProps2.xml><?xml version="1.0" encoding="utf-8"?>
<ds:datastoreItem xmlns:ds="http://schemas.openxmlformats.org/officeDocument/2006/customXml" ds:itemID="{D13B03C9-A517-4E7B-9403-1C463A18FD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9c94a-2673-46e1-b5a6-dc0c87eae04c"/>
    <ds:schemaRef ds:uri="5083af8e-c479-4bff-9f3e-2a380844c8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43B4C5-8115-4A78-95AE-FF3103B08033}">
  <ds:schemaRefs>
    <ds:schemaRef ds:uri="http://www.w3.org/XML/1998/namespace"/>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5083af8e-c479-4bff-9f3e-2a380844c8c1"/>
    <ds:schemaRef ds:uri="http://purl.org/dc/terms/"/>
    <ds:schemaRef ds:uri="http://schemas.microsoft.com/office/infopath/2007/PartnerControls"/>
    <ds:schemaRef ds:uri="1ae9c94a-2673-46e1-b5a6-dc0c87eae04c"/>
  </ds:schemaRefs>
</ds:datastoreItem>
</file>

<file path=docProps/app.xml><?xml version="1.0" encoding="utf-8"?>
<Properties xmlns="http://schemas.openxmlformats.org/officeDocument/2006/extended-properties" xmlns:vt="http://schemas.openxmlformats.org/officeDocument/2006/docPropsVTypes">
  <Template/>
  <TotalTime>2535</TotalTime>
  <Words>2671</Words>
  <Application>Microsoft Macintosh PowerPoint</Application>
  <PresentationFormat>Widescreen</PresentationFormat>
  <Paragraphs>205</Paragraphs>
  <Slides>35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Calibri</vt:lpstr>
      <vt:lpstr>Calibri Light</vt:lpstr>
      <vt:lpstr>Wingdings</vt:lpstr>
      <vt:lpstr>1_Office Theme</vt:lpstr>
      <vt:lpstr>Global Nitrous Oxide Budget</vt:lpstr>
      <vt:lpstr>Acknowledgements</vt:lpstr>
      <vt:lpstr>Contributors 57 people | 48 organisations | 14 countries</vt:lpstr>
      <vt:lpstr>Publications of the Global N2O Budget Activity</vt:lpstr>
      <vt:lpstr>PowerPoint Presentation</vt:lpstr>
      <vt:lpstr>N2O Basics</vt:lpstr>
      <vt:lpstr>Highlights</vt:lpstr>
      <vt:lpstr>The Global N2O Budget (simplified) </vt:lpstr>
      <vt:lpstr>Atmospheric N2O concentrations over the last two millennia</vt:lpstr>
      <vt:lpstr>Atmospheric concentration and growth rate over the last 40 years</vt:lpstr>
      <vt:lpstr>Global Anthropogenic N2O Emissions</vt:lpstr>
      <vt:lpstr>Anthropogenic Emissions by World Region</vt:lpstr>
      <vt:lpstr>Anthropogenic Emissions per Person by World Region</vt:lpstr>
      <vt:lpstr>Changes in anthropogenic N2O emissions</vt:lpstr>
      <vt:lpstr>Shared Socioeconomic Pathways (SSPs)</vt:lpstr>
      <vt:lpstr>Global N2O sources and sinks in the past four decades</vt:lpstr>
      <vt:lpstr>Global N2O Budget (complete)</vt:lpstr>
      <vt:lpstr>Methodology overview</vt:lpstr>
      <vt:lpstr>Key uncertainties </vt:lpstr>
      <vt:lpstr>Emissions from key regions</vt:lpstr>
      <vt:lpstr>East Asia: Anthropogenic N2O Emissions </vt:lpstr>
      <vt:lpstr>North America: Anthropogenic N2O Emissions </vt:lpstr>
      <vt:lpstr>South America: Anthropogenic N2O Emissions </vt:lpstr>
      <vt:lpstr>Europe: Anthropogenic N2O Emissions </vt:lpstr>
      <vt:lpstr>Africa: Anthropogenic N2O Emissions </vt:lpstr>
      <vt:lpstr>Additional figures</vt:lpstr>
      <vt:lpstr>The methodology for preparing the N2O budget</vt:lpstr>
      <vt:lpstr>Ten study regions for regional N2O budgets</vt:lpstr>
      <vt:lpstr>Annual comparison of Bottom-Up (BU) and Top-Down (TD) estimates</vt:lpstr>
      <vt:lpstr>Regional N2O Budgets for 2007-2016</vt:lpstr>
      <vt:lpstr>Regional trends in anthropogenic N2O emissions </vt:lpstr>
      <vt:lpstr>Estimates of CO2, climate, &amp; soil effects</vt:lpstr>
      <vt:lpstr>Climate effects based on terrestrial biosphere model simulations</vt:lpstr>
      <vt:lpstr>Changes in natural N2O emissions from global deforestation</vt:lpstr>
      <vt:lpstr>Direct soil emissions and agricultural product trades in Brazil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Rongting Xu</dc:creator>
  <cp:lastModifiedBy>Julia Seixas</cp:lastModifiedBy>
  <cp:revision>222</cp:revision>
  <dcterms:created xsi:type="dcterms:W3CDTF">2019-12-04T14:43:54Z</dcterms:created>
  <dcterms:modified xsi:type="dcterms:W3CDTF">2021-03-19T13:51:46Z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0x01010074D02CDF85BB3C43825BB38CAE9C40BF</vt:lpwstr>
  </property>
</Properties>
</file>