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7" r:id="rId3"/>
    <p:sldId id="297" r:id="rId4"/>
    <p:sldId id="314" r:id="rId5"/>
    <p:sldId id="319" r:id="rId6"/>
    <p:sldId id="324" r:id="rId7"/>
    <p:sldId id="315" r:id="rId8"/>
    <p:sldId id="320" r:id="rId9"/>
    <p:sldId id="321" r:id="rId10"/>
    <p:sldId id="323" r:id="rId11"/>
    <p:sldId id="326" r:id="rId12"/>
    <p:sldId id="318" r:id="rId13"/>
    <p:sldId id="327" r:id="rId14"/>
    <p:sldId id="328" r:id="rId15"/>
    <p:sldId id="282" r:id="rId16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09B09"/>
    <a:srgbClr val="FFFFCC"/>
    <a:srgbClr val="96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409" autoAdjust="0"/>
  </p:normalViewPr>
  <p:slideViewPr>
    <p:cSldViewPr>
      <p:cViewPr>
        <p:scale>
          <a:sx n="80" d="100"/>
          <a:sy n="80" d="100"/>
        </p:scale>
        <p:origin x="-72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73D39D-474E-4C2C-A8E8-5E11404604C9}" type="datetimeFigureOut">
              <a:rPr lang="pt-PT" smtClean="0"/>
              <a:t>11-05-2013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A172C26-7FAB-4FCC-8E77-925385115D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856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95B7EF-02FD-4932-9600-77A200D022A4}" type="datetimeFigureOut">
              <a:rPr lang="pt-PT" smtClean="0"/>
              <a:t>11-05-2013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764ED7B-B7D3-434E-A7CB-67B8A08DF6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00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t-PT" dirty="0" smtClean="0"/>
              <a:t>As que vulgarmente lhe</a:t>
            </a:r>
            <a:r>
              <a:rPr lang="pt-PT" baseline="0" dirty="0" smtClean="0"/>
              <a:t> damos!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Pedir para acompanhar pelo livro, página 201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As radiofrequências</a:t>
            </a:r>
            <a:r>
              <a:rPr lang="pt-PT" baseline="0" dirty="0" smtClean="0"/>
              <a:t> são atribuídas pela ANACOM-Autoridade Nacional para as telecomunicações.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b="1" dirty="0" smtClean="0"/>
              <a:t>A reflexão total </a:t>
            </a:r>
            <a:r>
              <a:rPr lang="pt-PT" dirty="0" smtClean="0"/>
              <a:t>de uma onda é um caso particular do</a:t>
            </a:r>
            <a:r>
              <a:rPr lang="pt-PT" baseline="0" dirty="0" smtClean="0"/>
              <a:t> fenómeno da refracção, em que a onda refractada é tão desviada, na separação dos dois meios que passa a sofrer reflexão.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Colocar as questões motivadoras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dirty="0" smtClean="0"/>
              <a:t>A massificação das redes de telecomunicações fez surgir desafios crescentes, a tecnologia das fibras ópticas é a solução actual e futura para a satisfação dos requisitos das novas formas de comunicar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t-PT" dirty="0" smtClean="0"/>
              <a:t>Comparar com os esquemas</a:t>
            </a:r>
            <a:r>
              <a:rPr lang="pt-PT" baseline="0" dirty="0" smtClean="0"/>
              <a:t> da </a:t>
            </a:r>
            <a:r>
              <a:rPr lang="pt-PT" baseline="0" dirty="0" err="1" smtClean="0"/>
              <a:t>pag</a:t>
            </a:r>
            <a:r>
              <a:rPr lang="pt-PT" baseline="0" dirty="0" smtClean="0"/>
              <a:t>. 197 do manual. Fig. 131</a:t>
            </a:r>
          </a:p>
          <a:p>
            <a:pPr marL="0" indent="0">
              <a:buFont typeface="Arial" pitchFamily="34" charset="0"/>
              <a:buNone/>
            </a:pPr>
            <a:r>
              <a:rPr lang="pt-PT" baseline="0" dirty="0" smtClean="0"/>
              <a:t>Nem todos os sinais luminosos chegam ao receptor ao mesmo tempo - os da zona central(percurso menor) chegam 1º, como consequência um pulso chegava ao receptor deformado.</a:t>
            </a:r>
          </a:p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t-PT" dirty="0" smtClean="0"/>
              <a:t>Dopagem da FO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D1FDCA6-0879-4B33-9085-438155F22468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79E-9CDA-4FB5-AC0E-58A8F519394B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756F-CBC2-48F4-A733-A15D965A432E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4C5F-5A00-4D89-9C8F-F1F4A79D2E27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AEC-5332-4FE9-AF47-7084A94A1CDF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D6A-9515-408E-A044-CC9547C70036}" type="datetime1">
              <a:rPr lang="pt-PT" smtClean="0"/>
              <a:t>11-05-2013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C4D-C1DE-452F-A992-824929118563}" type="datetime1">
              <a:rPr lang="pt-PT" smtClean="0"/>
              <a:t>11-05-2013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4D4-2801-4C0B-92BA-BE2311BEC192}" type="datetime1">
              <a:rPr lang="pt-PT" smtClean="0"/>
              <a:t>11-05-2013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46C-710C-44DF-8C00-08164AC19110}" type="datetime1">
              <a:rPr lang="pt-PT" smtClean="0"/>
              <a:t>11-05-2013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9D93-0E5E-4DCC-A948-60E34FB2E04B}" type="datetime1">
              <a:rPr lang="pt-PT" smtClean="0"/>
              <a:t>11-05-2013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7857-B16B-4995-9A76-73801B59AA1F}" type="datetime1">
              <a:rPr lang="pt-PT" smtClean="0"/>
              <a:t>11-05-2013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7DAD97-BA7F-4325-9023-3C7CF4F28E4D}" type="datetime1">
              <a:rPr lang="pt-PT" smtClean="0"/>
              <a:t>11-05-2013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://phet.colorado.edu/pt/simulation/bending-light" TargetMode="Externa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/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>UNIDADE 2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: </a:t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Comunicações a longas distâncias</a:t>
            </a: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200" dirty="0">
              <a:latin typeface="Candara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Propriedades das Ondas: </a:t>
            </a:r>
          </a:p>
          <a:p>
            <a:r>
              <a:rPr lang="pt-PT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Reflexão Total – As Fibras ópticas</a:t>
            </a:r>
          </a:p>
          <a:p>
            <a:r>
              <a:rPr lang="pt-PT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Bandas de radiofrequências</a:t>
            </a:r>
            <a:endParaRPr lang="pt-PT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20000">
            <a:off x="445133" y="3861792"/>
            <a:ext cx="2389166" cy="1165450"/>
          </a:xfrm>
        </p:spPr>
        <p:txBody>
          <a:bodyPr/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Física e Química A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11.º ano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20520000">
            <a:off x="791254" y="4753826"/>
            <a:ext cx="2079182" cy="560227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33CC"/>
                </a:solidFill>
                <a:latin typeface="Bradley Hand ITC" pitchFamily="66" charset="0"/>
              </a:rPr>
              <a:t>Aula:    </a:t>
            </a:r>
            <a:r>
              <a:rPr lang="pt-PT" b="1" dirty="0" smtClean="0">
                <a:solidFill>
                  <a:srgbClr val="109B09"/>
                </a:solidFill>
                <a:latin typeface="Bradley Hand ITC" pitchFamily="66" charset="0"/>
              </a:rPr>
              <a:t>24 de  Janeiro</a:t>
            </a:r>
            <a:endParaRPr lang="pt-PT" sz="1400" b="1" dirty="0">
              <a:solidFill>
                <a:srgbClr val="109B09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7234">
            <a:off x="1415439" y="548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  <a:cs typeface="Andalus" pitchFamily="18" charset="-78"/>
              </a:rPr>
              <a:t>Jacinta Moreno</a:t>
            </a:r>
            <a:endParaRPr lang="pt-PT" sz="1200" b="1" dirty="0">
              <a:latin typeface="Bradley Hand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35139" cy="1080120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 Fibra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Óptica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rgbClr val="0033CC"/>
                </a:solidFill>
                <a:latin typeface="Candara" pitchFamily="34" charset="0"/>
              </a:rPr>
              <a:t>versus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 cobre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(ADSL) e coaxial.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10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65674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4" y="1628800"/>
            <a:ext cx="4558849" cy="2448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41490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1600" dirty="0">
                <a:latin typeface="Candara" pitchFamily="34" charset="0"/>
              </a:rPr>
              <a:t>Os cabos de cobre estão sujeitos a interferências </a:t>
            </a:r>
            <a:r>
              <a:rPr lang="pt-PT" sz="1600" dirty="0" smtClean="0">
                <a:latin typeface="Candara" pitchFamily="34" charset="0"/>
              </a:rPr>
              <a:t>pelo que para distâncias maiores, ocorre atenuação progressiva do sinal.</a:t>
            </a:r>
            <a:endParaRPr lang="pt-PT" sz="1600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628801"/>
            <a:ext cx="3142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1600" dirty="0">
                <a:latin typeface="Candara" pitchFamily="34" charset="0"/>
              </a:rPr>
              <a:t>A Fibra óptica é muito mais eficiente e segura do que o cobre, pois transmite mais informação em distâncias maiores </a:t>
            </a:r>
            <a:r>
              <a:rPr lang="pt-PT" sz="1600" dirty="0" smtClean="0">
                <a:latin typeface="Candara" pitchFamily="34" charset="0"/>
              </a:rPr>
              <a:t>(</a:t>
            </a:r>
            <a:r>
              <a:rPr lang="pt-PT" sz="1600" dirty="0">
                <a:solidFill>
                  <a:srgbClr val="0033CC"/>
                </a:solidFill>
                <a:latin typeface="Candara" pitchFamily="34" charset="0"/>
              </a:rPr>
              <a:t>até mais de 80km de </a:t>
            </a:r>
            <a:r>
              <a:rPr lang="pt-PT" sz="1600" dirty="0" smtClean="0">
                <a:solidFill>
                  <a:srgbClr val="0033CC"/>
                </a:solidFill>
                <a:latin typeface="Candara" pitchFamily="34" charset="0"/>
              </a:rPr>
              <a:t>distância</a:t>
            </a:r>
            <a:r>
              <a:rPr lang="pt-PT" sz="1600" dirty="0" smtClean="0">
                <a:latin typeface="Candara" pitchFamily="34" charset="0"/>
              </a:rPr>
              <a:t>) sem </a:t>
            </a:r>
            <a:r>
              <a:rPr lang="pt-PT" sz="1600" dirty="0">
                <a:latin typeface="Candara" pitchFamily="34" charset="0"/>
              </a:rPr>
              <a:t>necessidade </a:t>
            </a:r>
            <a:r>
              <a:rPr lang="pt-PT" sz="1600" dirty="0" smtClean="0">
                <a:latin typeface="Candara" pitchFamily="34" charset="0"/>
              </a:rPr>
              <a:t>de amplificação e </a:t>
            </a:r>
            <a:r>
              <a:rPr lang="pt-PT" sz="1600" dirty="0">
                <a:latin typeface="Candara" pitchFamily="34" charset="0"/>
              </a:rPr>
              <a:t>com um maior grau de </a:t>
            </a:r>
            <a:r>
              <a:rPr lang="pt-PT" sz="1600" dirty="0" smtClean="0">
                <a:latin typeface="Candara" pitchFamily="34" charset="0"/>
              </a:rPr>
              <a:t>fidelidade</a:t>
            </a:r>
            <a:r>
              <a:rPr lang="pt-PT" sz="1600" dirty="0">
                <a:latin typeface="Candara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19" y="5085184"/>
            <a:ext cx="8110623" cy="82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600" dirty="0">
                <a:latin typeface="Candara" pitchFamily="34" charset="0"/>
              </a:rPr>
              <a:t>Um par de fibras </a:t>
            </a:r>
            <a:r>
              <a:rPr lang="pt-PT" sz="1600" dirty="0" smtClean="0">
                <a:latin typeface="Candara" pitchFamily="34" charset="0"/>
              </a:rPr>
              <a:t>ópticas </a:t>
            </a:r>
            <a:r>
              <a:rPr lang="pt-PT" sz="1600" dirty="0">
                <a:latin typeface="Candara" pitchFamily="34" charset="0"/>
              </a:rPr>
              <a:t>pode transmitir 2.5 milhões ou mais de chamadas </a:t>
            </a:r>
            <a:r>
              <a:rPr lang="pt-PT" sz="1600" dirty="0" smtClean="0">
                <a:latin typeface="Candara" pitchFamily="34" charset="0"/>
              </a:rPr>
              <a:t>telefónicas </a:t>
            </a:r>
            <a:r>
              <a:rPr lang="pt-PT" sz="1600" dirty="0">
                <a:latin typeface="Candara" pitchFamily="34" charset="0"/>
              </a:rPr>
              <a:t>ao mesmo tempo. </a:t>
            </a:r>
            <a:endParaRPr lang="pt-PT" sz="1600" dirty="0" smtClean="0">
              <a:latin typeface="Candara" pitchFamily="34" charset="0"/>
            </a:endParaRPr>
          </a:p>
          <a:p>
            <a:r>
              <a:rPr lang="pt-PT" sz="1600" dirty="0" smtClean="0">
                <a:latin typeface="Candara" pitchFamily="34" charset="0"/>
              </a:rPr>
              <a:t>Um </a:t>
            </a:r>
            <a:r>
              <a:rPr lang="pt-PT" sz="1600" dirty="0">
                <a:latin typeface="Candara" pitchFamily="34" charset="0"/>
              </a:rPr>
              <a:t>cabo de cobre com a mesma capacidade teria um diâmetro da ordem de 6 m!</a:t>
            </a:r>
          </a:p>
        </p:txBody>
      </p:sp>
    </p:spTree>
    <p:extLst>
      <p:ext uri="{BB962C8B-B14F-4D97-AF65-F5344CB8AC3E}">
        <p14:creationId xmlns:p14="http://schemas.microsoft.com/office/powerpoint/2010/main" val="30599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ibra óptica – o uso que lhe dás!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11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55413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91172"/>
            <a:ext cx="62205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Fibras ópticas – algumas 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aplicações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13241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" y="1628800"/>
            <a:ext cx="5400600" cy="226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3348372" cy="247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02819"/>
            <a:ext cx="2809875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15" y="4277507"/>
            <a:ext cx="2683797" cy="1762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" y="4084295"/>
            <a:ext cx="2533354" cy="19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1688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9" y="1019676"/>
            <a:ext cx="6192688" cy="50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Fibras ópticas – Como funcionam!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2320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99506"/>
            <a:ext cx="6620733" cy="32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6951" y="6165304"/>
            <a:ext cx="576064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6766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de 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988839"/>
            <a:ext cx="7776864" cy="23762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Learning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is better when we do it together. ☺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Fibras ópticas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2566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2" y="1268760"/>
            <a:ext cx="1918634" cy="1944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4008"/>
            <a:ext cx="2173140" cy="1908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" y="4409992"/>
            <a:ext cx="3888432" cy="1691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27" y="1394372"/>
            <a:ext cx="4364246" cy="43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254">
            <a:off x="4602283" y="1548177"/>
            <a:ext cx="4093569" cy="36785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0731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itle 11"/>
          <p:cNvSpPr txBox="1">
            <a:spLocks/>
          </p:cNvSpPr>
          <p:nvPr/>
        </p:nvSpPr>
        <p:spPr>
          <a:xfrm>
            <a:off x="467544" y="1052736"/>
            <a:ext cx="770485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Reflexão total da Luz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2838450" cy="2114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19" y="5513933"/>
            <a:ext cx="476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Candara" pitchFamily="34" charset="0"/>
                <a:hlinkClick r:id="rId5"/>
              </a:rPr>
              <a:t>http://</a:t>
            </a:r>
            <a:r>
              <a:rPr lang="pt-PT" sz="1200" dirty="0" smtClean="0">
                <a:latin typeface="Candara" pitchFamily="34" charset="0"/>
                <a:hlinkClick r:id="rId5"/>
              </a:rPr>
              <a:t>phet.colorado.edu/pt/simulation/bending-light</a:t>
            </a:r>
            <a:endParaRPr lang="pt-PT" sz="1200" dirty="0" smtClean="0">
              <a:latin typeface="Candara" pitchFamily="34" charset="0"/>
            </a:endParaRPr>
          </a:p>
          <a:p>
            <a:endParaRPr lang="pt-PT" sz="1200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2924" y="2132856"/>
            <a:ext cx="259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180000">
              <a:buFont typeface="Arial" pitchFamily="34" charset="0"/>
              <a:buChar char="•"/>
            </a:pPr>
            <a:r>
              <a:rPr lang="pt-PT" sz="1600" dirty="0" smtClean="0">
                <a:latin typeface="Candara" pitchFamily="34" charset="0"/>
              </a:rPr>
              <a:t>Ocorre quando deixa de existir refracção da luz.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874390" cy="17281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104" y="2656076"/>
                <a:ext cx="2664296" cy="220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pt-PT" sz="1600" dirty="0" smtClean="0">
                  <a:latin typeface="Candara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PT" sz="1600" dirty="0" smtClean="0">
                    <a:latin typeface="Candara" pitchFamily="34" charset="0"/>
                  </a:rPr>
                  <a:t>Ocorre </a:t>
                </a:r>
                <a:r>
                  <a:rPr lang="pt-PT" sz="1600" dirty="0">
                    <a:latin typeface="Candara" pitchFamily="34" charset="0"/>
                  </a:rPr>
                  <a:t>para ângulos de </a:t>
                </a:r>
                <a:endParaRPr lang="pt-PT" sz="1600" dirty="0" smtClean="0">
                  <a:latin typeface="Candara" pitchFamily="34" charset="0"/>
                </a:endParaRPr>
              </a:p>
              <a:p>
                <a:r>
                  <a:rPr lang="pt-PT" sz="1600" dirty="0" smtClean="0">
                    <a:latin typeface="Candara" pitchFamily="34" charset="0"/>
                  </a:rPr>
                  <a:t>incidência </a:t>
                </a:r>
                <a:r>
                  <a:rPr lang="pt-PT" sz="1600" dirty="0">
                    <a:latin typeface="Candara" pitchFamily="34" charset="0"/>
                  </a:rPr>
                  <a:t>superiores ao ângulo </a:t>
                </a:r>
                <a:r>
                  <a:rPr lang="pt-PT" sz="1600" dirty="0" smtClean="0">
                    <a:latin typeface="Candara" pitchFamily="34" charset="0"/>
                  </a:rPr>
                  <a:t>limite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14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1400" b="1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pt-PT" sz="14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pt-PT" sz="1600" dirty="0" smtClean="0">
                    <a:latin typeface="Candara" pitchFamily="34" charset="0"/>
                  </a:rPr>
                  <a:t>), </a:t>
                </a:r>
                <a:r>
                  <a:rPr lang="pt-PT" sz="1600" dirty="0">
                    <a:latin typeface="Candara" pitchFamily="34" charset="0"/>
                  </a:rPr>
                  <a:t>cujo valor é </a:t>
                </a:r>
                <a14:m>
                  <m:oMath xmlns:m="http://schemas.openxmlformats.org/officeDocument/2006/math">
                    <m:r>
                      <a:rPr lang="pt-PT" sz="1600" b="1" i="1">
                        <a:solidFill>
                          <a:srgbClr val="0033CC"/>
                        </a:solidFill>
                        <a:latin typeface="Cambria Math"/>
                      </a:rPr>
                      <m:t>𝒔𝒊𝒏</m:t>
                    </m:r>
                    <m:sSub>
                      <m:sSubPr>
                        <m:ctrlPr>
                          <a:rPr lang="pt-PT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1600" b="1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pt-PT" sz="1600" b="1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pt-PT" sz="1600" b="1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PT" sz="1600" b="1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pt-PT" sz="1600" b="1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sz="1600" dirty="0">
                    <a:latin typeface="Candara" pitchFamily="34" charset="0"/>
                    <a:ea typeface="Cambria Math"/>
                  </a:rPr>
                  <a:t> , quando a luz passa do meio 1 para o meio 2.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56076"/>
                <a:ext cx="2664296" cy="2204386"/>
              </a:xfrm>
              <a:prstGeom prst="rect">
                <a:avLst/>
              </a:prstGeom>
              <a:blipFill rotWithShape="1">
                <a:blip r:embed="rId7"/>
                <a:stretch>
                  <a:fillRect l="-1373" r="-18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6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Fibras ópticas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12338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698922"/>
            <a:ext cx="437285" cy="430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3867" y="1698922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latin typeface="Candara" pitchFamily="34" charset="0"/>
              </a:rPr>
              <a:t>O que é uma fibra óptica?</a:t>
            </a:r>
            <a:endParaRPr lang="pt-PT" sz="2800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1" y="39347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É um </a:t>
            </a:r>
            <a:r>
              <a:rPr lang="pt-PT" dirty="0" smtClean="0">
                <a:solidFill>
                  <a:srgbClr val="0033CC"/>
                </a:solidFill>
                <a:latin typeface="Candara" pitchFamily="34" charset="0"/>
              </a:rPr>
              <a:t>meio muito eficiente para transmitir informação</a:t>
            </a:r>
            <a:r>
              <a:rPr lang="pt-PT" dirty="0" smtClean="0">
                <a:latin typeface="Candara" pitchFamily="34" charset="0"/>
              </a:rPr>
              <a:t>.</a:t>
            </a:r>
            <a:r>
              <a:rPr lang="pt-PT" dirty="0"/>
              <a:t> 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200242"/>
            <a:ext cx="7313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É um </a:t>
            </a:r>
            <a:r>
              <a:rPr lang="pt-PT" dirty="0" smtClean="0">
                <a:solidFill>
                  <a:srgbClr val="0033CC"/>
                </a:solidFill>
                <a:latin typeface="Candara" pitchFamily="34" charset="0"/>
              </a:rPr>
              <a:t>filamento de vidro</a:t>
            </a:r>
            <a:r>
              <a:rPr lang="pt-PT" dirty="0" smtClean="0">
                <a:latin typeface="Candara" pitchFamily="34" charset="0"/>
              </a:rPr>
              <a:t> ou de material </a:t>
            </a:r>
            <a:r>
              <a:rPr lang="pt-PT" dirty="0" err="1" smtClean="0">
                <a:latin typeface="Candara" pitchFamily="34" charset="0"/>
              </a:rPr>
              <a:t>polimérico</a:t>
            </a:r>
            <a:r>
              <a:rPr lang="pt-PT" dirty="0" smtClean="0">
                <a:latin typeface="Candara" pitchFamily="34" charset="0"/>
              </a:rPr>
              <a:t>, </a:t>
            </a:r>
            <a:r>
              <a:rPr lang="pt-PT" dirty="0">
                <a:latin typeface="Candara" pitchFamily="34" charset="0"/>
              </a:rPr>
              <a:t>semelhante a um fio de cabelo, </a:t>
            </a:r>
            <a:r>
              <a:rPr lang="pt-PT" dirty="0" smtClean="0">
                <a:latin typeface="Candara" pitchFamily="34" charset="0"/>
              </a:rPr>
              <a:t>com </a:t>
            </a:r>
            <a:r>
              <a:rPr lang="pt-PT" dirty="0">
                <a:latin typeface="Candara" pitchFamily="34" charset="0"/>
              </a:rPr>
              <a:t>a particularidade de conseguir </a:t>
            </a:r>
            <a:r>
              <a:rPr lang="pt-PT" dirty="0">
                <a:solidFill>
                  <a:srgbClr val="0033CC"/>
                </a:solidFill>
                <a:latin typeface="Candara" pitchFamily="34" charset="0"/>
              </a:rPr>
              <a:t>transmitir luz</a:t>
            </a:r>
            <a:r>
              <a:rPr lang="pt-PT" dirty="0">
                <a:latin typeface="Candara" pitchFamily="34" charset="0"/>
              </a:rPr>
              <a:t>, através da sua estrutura transparente e flexível de dimensões microscópicas. </a:t>
            </a:r>
          </a:p>
          <a:p>
            <a:endParaRPr lang="pt-PT" dirty="0" smtClean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603" y="3215181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latin typeface="Candara" pitchFamily="34" charset="0"/>
              </a:rPr>
              <a:t>para </a:t>
            </a:r>
            <a:r>
              <a:rPr lang="pt-PT" sz="2800" dirty="0">
                <a:latin typeface="Candara" pitchFamily="34" charset="0"/>
              </a:rPr>
              <a:t>que </a:t>
            </a:r>
            <a:r>
              <a:rPr lang="pt-PT" sz="2800" dirty="0" smtClean="0">
                <a:latin typeface="Candara" pitchFamily="34" charset="0"/>
              </a:rPr>
              <a:t>serve?</a:t>
            </a:r>
            <a:endParaRPr lang="pt-PT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5" y="4663805"/>
            <a:ext cx="437285" cy="430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184817"/>
            <a:ext cx="8089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latin typeface="Candara" pitchFamily="34" charset="0"/>
              </a:rPr>
              <a:t>A luz </a:t>
            </a:r>
            <a:r>
              <a:rPr lang="pt-PT" sz="1600" dirty="0">
                <a:latin typeface="Candara" pitchFamily="34" charset="0"/>
              </a:rPr>
              <a:t>incidente (visível ou infravermelho) numa extremidade da fibra á guiada ao longo desta, aparecendo quase sem atenuação na outra ponta. </a:t>
            </a:r>
            <a:r>
              <a:rPr lang="pt-PT" sz="1600" dirty="0" smtClean="0">
                <a:latin typeface="Candara" pitchFamily="34" charset="0"/>
              </a:rPr>
              <a:t>Os </a:t>
            </a:r>
            <a:r>
              <a:rPr lang="pt-PT" sz="1600" dirty="0">
                <a:latin typeface="Candara" pitchFamily="34" charset="0"/>
              </a:rPr>
              <a:t>sinais </a:t>
            </a:r>
            <a:r>
              <a:rPr lang="pt-PT" sz="1600" dirty="0" smtClean="0">
                <a:latin typeface="Candara" pitchFamily="34" charset="0"/>
              </a:rPr>
              <a:t>viajam à </a:t>
            </a:r>
            <a:r>
              <a:rPr lang="pt-PT" sz="1600" dirty="0">
                <a:latin typeface="Candara" pitchFamily="34" charset="0"/>
              </a:rPr>
              <a:t>custa de consecutivas reflexões totais no núcleo da fibra</a:t>
            </a:r>
            <a:r>
              <a:rPr lang="pt-PT" sz="1600" dirty="0" smtClean="0">
                <a:latin typeface="Candara" pitchFamily="34" charset="0"/>
              </a:rPr>
              <a:t>.</a:t>
            </a:r>
            <a:endParaRPr lang="pt-PT" sz="1600" dirty="0">
              <a:latin typeface="Candar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" y="3308238"/>
            <a:ext cx="437285" cy="4301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83603" y="457074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latin typeface="Candara" pitchFamily="34" charset="0"/>
              </a:rPr>
              <a:t>c</a:t>
            </a:r>
            <a:r>
              <a:rPr lang="pt-PT" sz="2800" dirty="0" smtClean="0">
                <a:latin typeface="Candara" pitchFamily="34" charset="0"/>
              </a:rPr>
              <a:t>omo o faz?</a:t>
            </a:r>
            <a:endParaRPr lang="pt-PT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12" y="3046019"/>
            <a:ext cx="3162676" cy="2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4" grpId="0"/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No interior  de uma </a:t>
            </a:r>
            <a:r>
              <a:rPr lang="pt-PT" sz="24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 óptica</a:t>
            </a:r>
            <a:endParaRPr lang="pt-PT" sz="2400" b="1" u="sng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05124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8327"/>
            <a:ext cx="4714470" cy="2668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520280" cy="1449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0" y="1484784"/>
            <a:ext cx="4250423" cy="23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No interior  de uma </a:t>
            </a:r>
            <a:r>
              <a:rPr lang="pt-PT" sz="24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 óptica</a:t>
            </a:r>
            <a:endParaRPr lang="pt-PT" sz="2400" b="1" u="sng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6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3224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5" y="1774504"/>
            <a:ext cx="5142421" cy="223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3861048"/>
            <a:ext cx="5184575" cy="199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ndara" pitchFamily="34" charset="0"/>
              </a:rPr>
              <a:t>Uma fibra </a:t>
            </a:r>
            <a:r>
              <a:rPr lang="pt-PT" b="1" dirty="0" smtClean="0">
                <a:latin typeface="Candara" pitchFamily="34" charset="0"/>
              </a:rPr>
              <a:t>óptica </a:t>
            </a:r>
            <a:r>
              <a:rPr lang="pt-PT" b="1" dirty="0">
                <a:latin typeface="Candara" pitchFamily="34" charset="0"/>
              </a:rPr>
              <a:t>é constituída de </a:t>
            </a:r>
            <a:r>
              <a:rPr lang="pt-PT" b="1" dirty="0">
                <a:solidFill>
                  <a:srgbClr val="0033CC"/>
                </a:solidFill>
                <a:latin typeface="Candara" pitchFamily="34" charset="0"/>
              </a:rPr>
              <a:t>material </a:t>
            </a:r>
            <a:r>
              <a:rPr lang="pt-PT" b="1" dirty="0" smtClean="0">
                <a:solidFill>
                  <a:srgbClr val="0033CC"/>
                </a:solidFill>
                <a:latin typeface="Candara" pitchFamily="34" charset="0"/>
              </a:rPr>
              <a:t>dieléctrico </a:t>
            </a:r>
            <a:r>
              <a:rPr lang="pt-PT" dirty="0" smtClean="0">
                <a:latin typeface="Candara" pitchFamily="34" charset="0"/>
              </a:rPr>
              <a:t>(</a:t>
            </a:r>
            <a:r>
              <a:rPr lang="pt-PT" sz="1600" i="1" dirty="0" smtClean="0">
                <a:latin typeface="Candara" pitchFamily="34" charset="0"/>
              </a:rPr>
              <a:t>sílica-plástico</a:t>
            </a:r>
            <a:r>
              <a:rPr lang="pt-PT" sz="1600" i="1" dirty="0">
                <a:latin typeface="Candara" pitchFamily="34" charset="0"/>
              </a:rPr>
              <a:t>, diferentes plásticos, ou através de dopagens convenientes de materiais semicondutores </a:t>
            </a:r>
            <a:r>
              <a:rPr lang="pt-PT" sz="1600" i="1" dirty="0" smtClean="0">
                <a:latin typeface="Candara" pitchFamily="34" charset="0"/>
              </a:rPr>
              <a:t>como - </a:t>
            </a:r>
            <a:r>
              <a:rPr lang="pt-PT" sz="1600" i="1" dirty="0" err="1" smtClean="0">
                <a:latin typeface="Candara" pitchFamily="34" charset="0"/>
              </a:rPr>
              <a:t>GeO</a:t>
            </a:r>
            <a:r>
              <a:rPr lang="pt-PT" sz="1600" i="1" dirty="0" smtClean="0">
                <a:latin typeface="Candara" pitchFamily="34" charset="0"/>
              </a:rPr>
              <a:t> </a:t>
            </a:r>
            <a:r>
              <a:rPr lang="pt-PT" sz="1600" i="1" dirty="0">
                <a:latin typeface="Candara" pitchFamily="34" charset="0"/>
              </a:rPr>
              <a:t>, P O </a:t>
            </a:r>
            <a:r>
              <a:rPr lang="pt-PT" sz="1600" i="1" dirty="0" smtClean="0">
                <a:latin typeface="Candara" pitchFamily="34" charset="0"/>
              </a:rPr>
              <a:t>- na </a:t>
            </a:r>
            <a:r>
              <a:rPr lang="pt-PT" sz="1600" i="1" dirty="0">
                <a:latin typeface="Candara" pitchFamily="34" charset="0"/>
              </a:rPr>
              <a:t>sílica (</a:t>
            </a:r>
            <a:r>
              <a:rPr lang="pt-PT" sz="1600" i="1" dirty="0" err="1" smtClean="0">
                <a:latin typeface="Candara" pitchFamily="34" charset="0"/>
              </a:rPr>
              <a:t>SiO</a:t>
            </a:r>
            <a:r>
              <a:rPr lang="pt-PT" sz="1600" i="1" dirty="0" smtClean="0">
                <a:latin typeface="Candara" pitchFamily="34" charset="0"/>
              </a:rPr>
              <a:t>)</a:t>
            </a:r>
            <a:r>
              <a:rPr lang="pt-PT" dirty="0" smtClean="0">
                <a:latin typeface="Candara" pitchFamily="34" charset="0"/>
              </a:rPr>
              <a:t>), </a:t>
            </a:r>
            <a:r>
              <a:rPr lang="pt-PT" b="1" dirty="0">
                <a:solidFill>
                  <a:srgbClr val="0033CC"/>
                </a:solidFill>
                <a:latin typeface="Candara" pitchFamily="34" charset="0"/>
              </a:rPr>
              <a:t>plástico</a:t>
            </a:r>
            <a:r>
              <a:rPr lang="pt-PT" b="1" dirty="0">
                <a:latin typeface="Candara" pitchFamily="34" charset="0"/>
              </a:rPr>
              <a:t> ou </a:t>
            </a:r>
            <a:r>
              <a:rPr lang="pt-PT" b="1" dirty="0">
                <a:solidFill>
                  <a:srgbClr val="0033CC"/>
                </a:solidFill>
                <a:latin typeface="Candara" pitchFamily="34" charset="0"/>
              </a:rPr>
              <a:t>de vidro</a:t>
            </a:r>
            <a:r>
              <a:rPr lang="pt-PT" b="1" dirty="0">
                <a:latin typeface="Candara" pitchFamily="34" charset="0"/>
              </a:rPr>
              <a:t>, em forma cilíndrica, transparente e flexível, de dimensões microscópicas</a:t>
            </a:r>
            <a:r>
              <a:rPr lang="pt-PT" dirty="0">
                <a:latin typeface="Candara" pitchFamily="34" charset="0"/>
              </a:rPr>
              <a:t> comparáveis às de um fio de </a:t>
            </a:r>
            <a:r>
              <a:rPr lang="pt-PT" dirty="0" smtClean="0">
                <a:latin typeface="Candara" pitchFamily="34" charset="0"/>
              </a:rPr>
              <a:t>cabelo.</a:t>
            </a: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índice de refracção - tabela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7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25936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16124"/>
              </p:ext>
            </p:extLst>
          </p:nvPr>
        </p:nvGraphicFramePr>
        <p:xfrm>
          <a:off x="3995936" y="2276872"/>
          <a:ext cx="3527596" cy="3231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1451"/>
                <a:gridCol w="1296145"/>
              </a:tblGrid>
              <a:tr h="353197"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Tabela</a:t>
                      </a:r>
                      <a:r>
                        <a:rPr lang="pt-PT" sz="1600" dirty="0" smtClean="0">
                          <a:latin typeface="Candara" pitchFamily="34" charset="0"/>
                        </a:rPr>
                        <a:t>| Índice de refracção absoluto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Substância</a:t>
                      </a:r>
                      <a:endParaRPr lang="pt-PT" sz="1600" b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>
                          <a:latin typeface="Candara" pitchFamily="34" charset="0"/>
                        </a:rPr>
                        <a:t>n</a:t>
                      </a:r>
                      <a:endParaRPr lang="pt-PT" sz="16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Ar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1,0003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Água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1,33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Núcleo </a:t>
                      </a:r>
                      <a:r>
                        <a:rPr lang="pt-PT" sz="1600" dirty="0">
                          <a:latin typeface="Candara" pitchFamily="34" charset="0"/>
                        </a:rPr>
                        <a:t>da </a:t>
                      </a:r>
                      <a:r>
                        <a:rPr lang="pt-PT" sz="1600" dirty="0" smtClean="0">
                          <a:latin typeface="Candara" pitchFamily="34" charset="0"/>
                        </a:rPr>
                        <a:t>fibra </a:t>
                      </a:r>
                      <a:r>
                        <a:rPr lang="pt-PT" sz="1600" dirty="0">
                          <a:latin typeface="Candara" pitchFamily="34" charset="0"/>
                        </a:rPr>
                        <a:t>ó</a:t>
                      </a:r>
                      <a:r>
                        <a:rPr lang="pt-PT" sz="1600" dirty="0" smtClean="0">
                          <a:latin typeface="Candara" pitchFamily="34" charset="0"/>
                        </a:rPr>
                        <a:t>ptica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1,62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Revestimento da fibra óptica 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1,52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Vidro comum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1,52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Diamante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2,42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5" y="5740567"/>
            <a:ext cx="321067" cy="276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904" y="5752108"/>
                <a:ext cx="803679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latin typeface="Candara" pitchFamily="34" charset="0"/>
                  </a:rPr>
                  <a:t>A Tabela indica os valores  do índice de refracção de alguns materiais em relação ao vazio, obtidos a 20 </a:t>
                </a:r>
                <a14:m>
                  <m:oMath xmlns:m="http://schemas.openxmlformats.org/officeDocument/2006/math">
                    <m:r>
                      <a:rPr lang="pt-PT" sz="105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pt-PT" sz="1050" dirty="0" smtClean="0">
                    <a:latin typeface="Candara" pitchFamily="34" charset="0"/>
                  </a:rPr>
                  <a:t>C e usando luz de </a:t>
                </a:r>
                <a:r>
                  <a:rPr lang="pt-PT" sz="1050" dirty="0" smtClean="0">
                    <a:latin typeface="Candara" pitchFamily="34" charset="0"/>
                    <a:sym typeface="Symbol"/>
                  </a:rPr>
                  <a:t></a:t>
                </a:r>
                <a14:m>
                  <m:oMath xmlns:m="http://schemas.openxmlformats.org/officeDocument/2006/math">
                    <m:r>
                      <a:rPr lang="pt-PT" sz="1050" b="0" i="1" smtClean="0">
                        <a:latin typeface="Cambria Math"/>
                        <a:sym typeface="Symbol"/>
                      </a:rPr>
                      <m:t>=589,3 </m:t>
                    </m:r>
                    <m:r>
                      <a:rPr lang="pt-PT" sz="1050" b="0" i="1" smtClean="0">
                        <a:latin typeface="Cambria Math"/>
                        <a:sym typeface="Symbol"/>
                      </a:rPr>
                      <m:t>𝑛𝑚</m:t>
                    </m:r>
                  </m:oMath>
                </a14:m>
                <a:r>
                  <a:rPr lang="pt-PT" sz="1050" dirty="0" smtClean="0">
                    <a:latin typeface="Candara" pitchFamily="34" charset="0"/>
                  </a:rPr>
                  <a:t>.</a:t>
                </a:r>
                <a:endParaRPr lang="pt-PT" sz="1050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4" y="5752108"/>
                <a:ext cx="8036794" cy="253916"/>
              </a:xfrm>
              <a:prstGeom prst="rect">
                <a:avLst/>
              </a:prstGeom>
              <a:blipFill rotWithShape="1"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4904" y="3356992"/>
            <a:ext cx="2885253" cy="15696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600" dirty="0">
                <a:latin typeface="Candara" pitchFamily="34" charset="0"/>
              </a:rPr>
              <a:t>O </a:t>
            </a:r>
            <a:r>
              <a:rPr lang="pt-PT" sz="1600" dirty="0">
                <a:solidFill>
                  <a:schemeClr val="tx1"/>
                </a:solidFill>
                <a:latin typeface="Candara" pitchFamily="34" charset="0"/>
              </a:rPr>
              <a:t>índice de refracção </a:t>
            </a:r>
            <a:r>
              <a:rPr lang="pt-PT" sz="1600" dirty="0">
                <a:latin typeface="Candara" pitchFamily="34" charset="0"/>
              </a:rPr>
              <a:t>da fibra tem de ser suficientemente grande para que não haja refracção</a:t>
            </a:r>
            <a:r>
              <a:rPr lang="pt-PT" sz="1600" b="1" dirty="0">
                <a:solidFill>
                  <a:srgbClr val="0033CC"/>
                </a:solidFill>
                <a:latin typeface="Candara" pitchFamily="34" charset="0"/>
              </a:rPr>
              <a:t>: tem de haver sempre reflexão </a:t>
            </a:r>
            <a:r>
              <a:rPr lang="pt-PT" sz="1600" b="1" dirty="0" smtClean="0">
                <a:solidFill>
                  <a:srgbClr val="0033CC"/>
                </a:solidFill>
                <a:latin typeface="Candara" pitchFamily="34" charset="0"/>
              </a:rPr>
              <a:t>total </a:t>
            </a:r>
            <a:r>
              <a:rPr lang="pt-PT" sz="1600" dirty="0">
                <a:latin typeface="Candara" pitchFamily="34" charset="0"/>
              </a:rPr>
              <a:t>nas paredes da fibra</a:t>
            </a:r>
            <a:r>
              <a:rPr lang="pt-PT" sz="1600" dirty="0" smtClean="0">
                <a:latin typeface="Candara" pitchFamily="34" charset="0"/>
              </a:rPr>
              <a:t>.</a:t>
            </a:r>
            <a:endParaRPr lang="pt-PT" sz="1600" dirty="0">
              <a:latin typeface="Candar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4" y="1556792"/>
            <a:ext cx="3362890" cy="1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Vantagens no uso da </a:t>
            </a:r>
            <a:r>
              <a:rPr lang="pt-PT" sz="24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 óptica</a:t>
            </a:r>
            <a:endParaRPr lang="pt-PT" sz="2400" b="1" u="sng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8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47019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012" y="2204864"/>
            <a:ext cx="7200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dirty="0" smtClean="0">
                <a:latin typeface="Candara" pitchFamily="34" charset="0"/>
              </a:rPr>
              <a:t>Ser constituída por material não condutor eléctrico, faz com que esta seja </a:t>
            </a:r>
            <a:r>
              <a:rPr lang="pt-PT" dirty="0" smtClean="0">
                <a:solidFill>
                  <a:srgbClr val="0033CC"/>
                </a:solidFill>
                <a:latin typeface="Candara" pitchFamily="34" charset="0"/>
              </a:rPr>
              <a:t>imune a interferências electromagnéticas</a:t>
            </a:r>
            <a:r>
              <a:rPr lang="pt-PT" dirty="0" smtClean="0">
                <a:latin typeface="Candara" pitchFamily="34" charset="0"/>
              </a:rPr>
              <a:t>, logo são imunes a ruídos que interferem na transmissão de informação ou no funcionamento de um circuito, como tal pelo que </a:t>
            </a:r>
            <a:r>
              <a:rPr lang="pt-PT" dirty="0" smtClean="0">
                <a:solidFill>
                  <a:srgbClr val="0033CC"/>
                </a:solidFill>
                <a:latin typeface="Candara" pitchFamily="34" charset="0"/>
              </a:rPr>
              <a:t>a qualidade de imagem</a:t>
            </a:r>
            <a:r>
              <a:rPr lang="pt-PT" dirty="0" smtClean="0">
                <a:latin typeface="Candara" pitchFamily="34" charset="0"/>
              </a:rPr>
              <a:t> é sempre </a:t>
            </a:r>
            <a:r>
              <a:rPr lang="pt-PT" dirty="0" smtClean="0">
                <a:solidFill>
                  <a:srgbClr val="0033CC"/>
                </a:solidFill>
                <a:latin typeface="Candara" pitchFamily="34" charset="0"/>
              </a:rPr>
              <a:t>superior</a:t>
            </a:r>
            <a:r>
              <a:rPr lang="pt-PT" dirty="0" smtClean="0">
                <a:latin typeface="Candara" pitchFamily="34" charset="0"/>
              </a:rPr>
              <a:t> à de outras soluções.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012" y="392501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mtClean="0">
                <a:latin typeface="Candara" pitchFamily="34" charset="0"/>
              </a:rPr>
              <a:t>A  </a:t>
            </a:r>
            <a:r>
              <a:rPr lang="pt-PT" smtClean="0">
                <a:solidFill>
                  <a:srgbClr val="0033CC"/>
                </a:solidFill>
                <a:latin typeface="Candara" pitchFamily="34" charset="0"/>
              </a:rPr>
              <a:t>largura de banda </a:t>
            </a:r>
            <a:r>
              <a:rPr lang="pt-PT" smtClean="0">
                <a:latin typeface="Candara" pitchFamily="34" charset="0"/>
              </a:rPr>
              <a:t>(gama de frequências onde é possível utilizar um canal para transmitir dados) implica mais utilizadores a partilharem uma mesma ligação e uma possibilidade de atingir maiores taxas de transmissão de dados, vídeo e voz em simultâneo, na ordem dos mil milhões de bits por segundo.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Desvantagens no uso da </a:t>
            </a:r>
            <a:r>
              <a:rPr lang="pt-PT" sz="24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fibra óptica</a:t>
            </a:r>
            <a:endParaRPr lang="pt-PT" sz="2400" b="1" u="sng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9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6888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24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256490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dirty="0">
                <a:latin typeface="Candara" pitchFamily="34" charset="0"/>
              </a:rPr>
              <a:t>As fibras ópticas ainda estão muito dependentes do processamento eléctrico nas extremidades (repetidores, routers, etc</a:t>
            </a:r>
            <a:r>
              <a:rPr lang="pt-PT" dirty="0" smtClean="0">
                <a:latin typeface="Candara" pitchFamily="34" charset="0"/>
              </a:rPr>
              <a:t>.). 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8610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dirty="0">
                <a:latin typeface="Candara" pitchFamily="34" charset="0"/>
              </a:rPr>
              <a:t>As fibras ópticas </a:t>
            </a:r>
            <a:r>
              <a:rPr lang="pt-PT" dirty="0" smtClean="0">
                <a:latin typeface="Candara" pitchFamily="34" charset="0"/>
              </a:rPr>
              <a:t>apresentam custos elevados de construção. </a:t>
            </a: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3896</TotalTime>
  <Words>1010</Words>
  <Application>Microsoft Office PowerPoint</Application>
  <PresentationFormat>Apresentação no Ecrã (4:3)</PresentationFormat>
  <Paragraphs>155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1_Sketchbook</vt:lpstr>
      <vt:lpstr> UNIDADE 2 :   Comunicações a longas distâncias  </vt:lpstr>
      <vt:lpstr>Fibras ópticas</vt:lpstr>
      <vt:lpstr>Apresentação do PowerPoint</vt:lpstr>
      <vt:lpstr>Fibras ópticas</vt:lpstr>
      <vt:lpstr>No interior  de uma fibra óptica</vt:lpstr>
      <vt:lpstr>No interior  de uma fibra óptica</vt:lpstr>
      <vt:lpstr>índice de refracção - tabela</vt:lpstr>
      <vt:lpstr>Vantagens no uso da fibra óptica</vt:lpstr>
      <vt:lpstr>Desvantagens no uso da fibra óptica</vt:lpstr>
      <vt:lpstr>A Fibra Óptica  versus  cobre (ADSL) e coaxial. </vt:lpstr>
      <vt:lpstr>Fibra óptica – o uso que lhe dás!</vt:lpstr>
      <vt:lpstr>Fibras ópticas – algumas  aplicações</vt:lpstr>
      <vt:lpstr>Apresentação do PowerPoint</vt:lpstr>
      <vt:lpstr>Fibras ópticas – Como funcionam!</vt:lpstr>
      <vt:lpstr> Learning is better when we do it together. ☺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</dc:creator>
  <cp:lastModifiedBy>Jacinta</cp:lastModifiedBy>
  <cp:revision>348</cp:revision>
  <cp:lastPrinted>2013-01-16T19:10:35Z</cp:lastPrinted>
  <dcterms:created xsi:type="dcterms:W3CDTF">2012-11-20T23:03:46Z</dcterms:created>
  <dcterms:modified xsi:type="dcterms:W3CDTF">2013-05-11T15:46:17Z</dcterms:modified>
</cp:coreProperties>
</file>