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handoutMasterIdLst>
    <p:handoutMasterId r:id="rId18"/>
  </p:handoutMasterIdLst>
  <p:sldIdLst>
    <p:sldId id="258" r:id="rId2"/>
    <p:sldId id="317" r:id="rId3"/>
    <p:sldId id="326" r:id="rId4"/>
    <p:sldId id="324" r:id="rId5"/>
    <p:sldId id="321" r:id="rId6"/>
    <p:sldId id="325" r:id="rId7"/>
    <p:sldId id="329" r:id="rId8"/>
    <p:sldId id="322" r:id="rId9"/>
    <p:sldId id="331" r:id="rId10"/>
    <p:sldId id="328" r:id="rId11"/>
    <p:sldId id="327" r:id="rId12"/>
    <p:sldId id="335" r:id="rId13"/>
    <p:sldId id="334" r:id="rId14"/>
    <p:sldId id="330" r:id="rId15"/>
    <p:sldId id="282" r:id="rId16"/>
  </p:sldIdLst>
  <p:sldSz cx="9144000" cy="6858000" type="screen4x3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09B09"/>
    <a:srgbClr val="FFFFCC"/>
    <a:srgbClr val="962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7567" autoAdjust="0"/>
  </p:normalViewPr>
  <p:slideViewPr>
    <p:cSldViewPr>
      <p:cViewPr>
        <p:scale>
          <a:sx n="80" d="100"/>
          <a:sy n="80" d="100"/>
        </p:scale>
        <p:origin x="-1098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A173D39D-474E-4C2C-A8E8-5E11404604C9}" type="datetimeFigureOut">
              <a:rPr lang="pt-PT" smtClean="0"/>
              <a:t>26-05-2013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0A172C26-7FAB-4FCC-8E77-925385115D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856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A195B7EF-02FD-4932-9600-77A200D022A4}" type="datetimeFigureOut">
              <a:rPr lang="pt-PT" smtClean="0"/>
              <a:t>26-05-2013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6764ED7B-B7D3-434E-A7CB-67B8A08DF6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60083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b="1" dirty="0" smtClean="0"/>
              <a:t>Thomas </a:t>
            </a:r>
            <a:r>
              <a:rPr lang="pt-PT" b="1" dirty="0" err="1" smtClean="0"/>
              <a:t>young</a:t>
            </a:r>
            <a:r>
              <a:rPr lang="pt-PT" b="1" dirty="0" smtClean="0"/>
              <a:t> </a:t>
            </a:r>
            <a:r>
              <a:rPr lang="pt-PT" dirty="0" smtClean="0"/>
              <a:t>e a </a:t>
            </a:r>
            <a:r>
              <a:rPr lang="pt-PT" b="1" dirty="0" smtClean="0"/>
              <a:t>palavra energia</a:t>
            </a:r>
            <a:r>
              <a:rPr lang="pt-PT" dirty="0" smtClean="0"/>
              <a:t>, até então aparecia força</a:t>
            </a:r>
            <a:r>
              <a:rPr lang="pt-PT" baseline="0" dirty="0" smtClean="0"/>
              <a:t> com o conceito de energia.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b="1" baseline="0" dirty="0" smtClean="0"/>
              <a:t>Kelvin</a:t>
            </a:r>
            <a:r>
              <a:rPr lang="pt-PT" baseline="0" dirty="0" smtClean="0"/>
              <a:t> e a </a:t>
            </a:r>
            <a:r>
              <a:rPr lang="pt-PT" b="1" baseline="0" dirty="0" smtClean="0"/>
              <a:t>energia cinética, </a:t>
            </a:r>
            <a:r>
              <a:rPr lang="pt-PT" b="0" baseline="0" dirty="0" smtClean="0"/>
              <a:t>até então era </a:t>
            </a:r>
            <a:r>
              <a:rPr lang="pt-PT" b="1" baseline="0" dirty="0" smtClean="0"/>
              <a:t>vis viva ou força viva.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b="1" baseline="0" dirty="0" err="1" smtClean="0"/>
              <a:t>Rankine</a:t>
            </a:r>
            <a:r>
              <a:rPr lang="pt-PT" b="1" baseline="0" dirty="0" smtClean="0"/>
              <a:t> e </a:t>
            </a:r>
            <a:r>
              <a:rPr lang="pt-PT" b="0" baseline="0" dirty="0" smtClean="0"/>
              <a:t>o conceito de </a:t>
            </a:r>
            <a:r>
              <a:rPr lang="pt-PT" b="1" baseline="0" dirty="0" smtClean="0"/>
              <a:t>energia potencial </a:t>
            </a:r>
            <a:r>
              <a:rPr lang="pt-PT" b="0" baseline="0" dirty="0" smtClean="0"/>
              <a:t>e de </a:t>
            </a:r>
            <a:r>
              <a:rPr lang="pt-PT" b="1" baseline="0" dirty="0" smtClean="0"/>
              <a:t>conservação de energia</a:t>
            </a:r>
            <a:r>
              <a:rPr lang="pt-PT" b="0" baseline="0" dirty="0" smtClean="0"/>
              <a:t>; </a:t>
            </a:r>
            <a:r>
              <a:rPr lang="pt-PT" b="0" baseline="0" dirty="0" err="1" smtClean="0"/>
              <a:t>qdo</a:t>
            </a:r>
            <a:r>
              <a:rPr lang="pt-PT" b="0" baseline="0" dirty="0" smtClean="0"/>
              <a:t> refere que nem sempre se realiza trabalho este se converte totalmente em energia </a:t>
            </a:r>
            <a:r>
              <a:rPr lang="pt-PT" b="0" baseline="0" dirty="0" err="1" smtClean="0"/>
              <a:t>cinetica</a:t>
            </a:r>
            <a:r>
              <a:rPr lang="pt-PT" b="0" baseline="0" dirty="0" smtClean="0"/>
              <a:t>, pode ficar </a:t>
            </a:r>
            <a:r>
              <a:rPr lang="pt-PT" b="1" baseline="0" dirty="0" smtClean="0"/>
              <a:t>armazenado</a:t>
            </a:r>
            <a:r>
              <a:rPr lang="pt-PT" b="0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b="1" baseline="0" dirty="0" err="1" smtClean="0"/>
              <a:t>Helmoholtz</a:t>
            </a:r>
            <a:r>
              <a:rPr lang="pt-PT" b="0" baseline="0" dirty="0" smtClean="0"/>
              <a:t> e a ideia geral da conservação da força, com o sentido que hoje damos à energia, e defendeu esta ideia com argumentos matemáticos</a:t>
            </a:r>
          </a:p>
          <a:p>
            <a:pPr marL="171450" indent="-171450">
              <a:buFont typeface="Arial" pitchFamily="34" charset="0"/>
              <a:buChar char="•"/>
            </a:pPr>
            <a:endParaRPr lang="pt-PT" b="1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pt-PT" b="1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pt-PT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t-PT" dirty="0" smtClean="0"/>
              <a:t>Apresentar o elástico; Apresentar o balão, Apresentar a bola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PT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pt-PT" dirty="0" smtClean="0"/>
              <a:t>É “</a:t>
            </a:r>
            <a:r>
              <a:rPr lang="pt-PT" b="1" dirty="0" smtClean="0"/>
              <a:t>energia potencial</a:t>
            </a:r>
            <a:r>
              <a:rPr lang="pt-PT" dirty="0" smtClean="0"/>
              <a:t>” porque só se “vê” os seus efeitos</a:t>
            </a:r>
            <a:r>
              <a:rPr lang="pt-PT" baseline="0" dirty="0" smtClean="0"/>
              <a:t> quando se inicia um processo de transformação de energia.</a:t>
            </a:r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Realizar a actividade de:  lançar um carrinho </a:t>
            </a:r>
            <a:r>
              <a:rPr lang="pt-PT" b="1" dirty="0" smtClean="0"/>
              <a:t>sem atrito</a:t>
            </a:r>
            <a:r>
              <a:rPr lang="pt-PT" dirty="0" smtClean="0"/>
              <a:t>, no plano inclinado.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Pedir aos alunos para calcularem estas quantidades: </a:t>
            </a:r>
            <a:r>
              <a:rPr lang="pt-PT" dirty="0" err="1" smtClean="0"/>
              <a:t>Epotencial,inicio</a:t>
            </a:r>
            <a:r>
              <a:rPr lang="pt-PT" dirty="0" smtClean="0"/>
              <a:t>;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Ecinética</a:t>
            </a:r>
            <a:r>
              <a:rPr lang="pt-PT" baseline="0" dirty="0" smtClean="0"/>
              <a:t>, inicio; </a:t>
            </a:r>
            <a:r>
              <a:rPr lang="pt-PT" baseline="0" dirty="0" err="1" smtClean="0"/>
              <a:t>Epotencial,final</a:t>
            </a:r>
            <a:r>
              <a:rPr lang="pt-PT" baseline="0" dirty="0" smtClean="0"/>
              <a:t>; </a:t>
            </a:r>
            <a:r>
              <a:rPr lang="pt-PT" baseline="0" dirty="0" err="1" smtClean="0"/>
              <a:t>Ecinetica</a:t>
            </a:r>
            <a:r>
              <a:rPr lang="pt-PT" baseline="0" dirty="0" smtClean="0"/>
              <a:t>, final;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baseline="0" dirty="0" smtClean="0"/>
              <a:t>Pedir para os alunos determinarem a </a:t>
            </a:r>
            <a:r>
              <a:rPr lang="pt-PT" baseline="0" dirty="0" err="1" smtClean="0"/>
              <a:t>vfinal</a:t>
            </a:r>
            <a:r>
              <a:rPr lang="pt-PT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baseline="0" dirty="0" smtClean="0"/>
              <a:t>Apresentar o meu resultado.</a:t>
            </a:r>
          </a:p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Realizar a actividade</a:t>
            </a:r>
            <a:r>
              <a:rPr lang="pt-PT" baseline="0" dirty="0" smtClean="0"/>
              <a:t> de:  lançar um carrinho </a:t>
            </a:r>
            <a:r>
              <a:rPr lang="pt-PT" b="1" baseline="0" dirty="0" smtClean="0"/>
              <a:t>com atrito</a:t>
            </a:r>
            <a:r>
              <a:rPr lang="pt-PT" baseline="0" dirty="0" smtClean="0"/>
              <a:t>, no plano inclinado.</a:t>
            </a:r>
            <a:endParaRPr lang="pt-PT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Pedir aos alunos para calcularem estas quantidades: </a:t>
            </a:r>
            <a:r>
              <a:rPr lang="pt-PT" dirty="0" err="1" smtClean="0"/>
              <a:t>Epotencial,inicio</a:t>
            </a:r>
            <a:r>
              <a:rPr lang="pt-PT" dirty="0" smtClean="0"/>
              <a:t>;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Ecinética</a:t>
            </a:r>
            <a:r>
              <a:rPr lang="pt-PT" baseline="0" dirty="0" smtClean="0"/>
              <a:t>, inicio; </a:t>
            </a:r>
            <a:r>
              <a:rPr lang="pt-PT" baseline="0" dirty="0" err="1" smtClean="0"/>
              <a:t>Epotencial,final</a:t>
            </a:r>
            <a:r>
              <a:rPr lang="pt-PT" baseline="0" dirty="0" smtClean="0"/>
              <a:t>; </a:t>
            </a:r>
            <a:r>
              <a:rPr lang="pt-PT" baseline="0" dirty="0" err="1" smtClean="0"/>
              <a:t>Ecinetica</a:t>
            </a:r>
            <a:r>
              <a:rPr lang="pt-PT" baseline="0" dirty="0" smtClean="0"/>
              <a:t>, final;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baseline="0" dirty="0" smtClean="0"/>
              <a:t>Pedir para os alunos determinarem a </a:t>
            </a:r>
            <a:r>
              <a:rPr lang="pt-PT" baseline="0" dirty="0" err="1" smtClean="0"/>
              <a:t>vfinal</a:t>
            </a:r>
            <a:r>
              <a:rPr lang="pt-PT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baseline="0" dirty="0" smtClean="0"/>
              <a:t>Apresentar o meu resultado.</a:t>
            </a:r>
          </a:p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Dando continuidade ao exemplo anterior.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b="1" dirty="0" smtClean="0"/>
              <a:t>Calcular o</a:t>
            </a:r>
            <a:r>
              <a:rPr lang="pt-PT" b="1" baseline="0" dirty="0" smtClean="0"/>
              <a:t> trabalho da força gravítica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b="1" baseline="0" dirty="0" smtClean="0"/>
              <a:t>Calcular a variação da energia mecânica.</a:t>
            </a:r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D1FDCA6-0879-4B33-9085-438155F22468}" type="datetime1">
              <a:rPr lang="pt-PT" smtClean="0"/>
              <a:t>26-05-2013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79E-9CDA-4FB5-AC0E-58A8F519394B}" type="datetime1">
              <a:rPr lang="pt-PT" smtClean="0"/>
              <a:t>26-05-2013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756F-CBC2-48F4-A733-A15D965A432E}" type="datetime1">
              <a:rPr lang="pt-PT" smtClean="0"/>
              <a:t>26-05-2013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4C5F-5A00-4D89-9C8F-F1F4A79D2E27}" type="datetime1">
              <a:rPr lang="pt-PT" smtClean="0"/>
              <a:t>26-05-2013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AAEC-5332-4FE9-AF47-7084A94A1CDF}" type="datetime1">
              <a:rPr lang="pt-PT" smtClean="0"/>
              <a:t>26-05-2013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D6A-9515-408E-A044-CC9547C70036}" type="datetime1">
              <a:rPr lang="pt-PT" smtClean="0"/>
              <a:t>26-05-2013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C4D-C1DE-452F-A992-824929118563}" type="datetime1">
              <a:rPr lang="pt-PT" smtClean="0"/>
              <a:t>26-05-2013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E4D4-2801-4C0B-92BA-BE2311BEC192}" type="datetime1">
              <a:rPr lang="pt-PT" smtClean="0"/>
              <a:t>26-05-2013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46C-710C-44DF-8C00-08164AC19110}" type="datetime1">
              <a:rPr lang="pt-PT" smtClean="0"/>
              <a:t>26-05-2013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9D93-0E5E-4DCC-A948-60E34FB2E04B}" type="datetime1">
              <a:rPr lang="pt-PT" smtClean="0"/>
              <a:t>26-05-2013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7857-B16B-4995-9A76-73801B59AA1F}" type="datetime1">
              <a:rPr lang="pt-PT" smtClean="0"/>
              <a:t>26-05-2013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27DAD97-BA7F-4325-9023-3C7CF4F28E4D}" type="datetime1">
              <a:rPr lang="pt-PT" smtClean="0"/>
              <a:t>26-05-2013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7BCEFDA-B365-404D-A4FD-233A3BE3355F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endParaRPr lang="pt-PT" sz="20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Transferências e transformações de energia em sistemas complexos</a:t>
            </a:r>
          </a:p>
          <a:p>
            <a:r>
              <a:rPr lang="pt-P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Forças conservativas e não conservativas.</a:t>
            </a:r>
          </a:p>
          <a:p>
            <a:r>
              <a:rPr lang="pt-PT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</a:t>
            </a:r>
            <a:endParaRPr lang="pt-PT" sz="16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  <a:t/>
            </a:r>
            <a:b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</a:b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  <a:t>UNIDADE 2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: </a:t>
            </a:r>
            <a:b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Energia e Movimentos</a:t>
            </a: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endParaRPr lang="pt-PT" sz="3200" dirty="0"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20520000">
            <a:off x="445133" y="3861792"/>
            <a:ext cx="2389166" cy="1165450"/>
          </a:xfrm>
        </p:spPr>
        <p:txBody>
          <a:bodyPr/>
          <a:lstStyle/>
          <a:p>
            <a:pPr algn="ctr"/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Física e Química A</a:t>
            </a:r>
            <a:endParaRPr lang="pt-PT" sz="20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algn="ctr"/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10.º ano</a:t>
            </a:r>
            <a:endParaRPr lang="pt-PT" sz="20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 rot="20520000">
            <a:off x="791254" y="4753826"/>
            <a:ext cx="2079182" cy="560227"/>
          </a:xfrm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033CC"/>
                </a:solidFill>
                <a:latin typeface="Bradley Hand ITC" pitchFamily="66" charset="0"/>
              </a:rPr>
              <a:t>Aula:    </a:t>
            </a:r>
            <a:r>
              <a:rPr lang="pt-PT" b="1" dirty="0" smtClean="0">
                <a:solidFill>
                  <a:srgbClr val="109B09"/>
                </a:solidFill>
                <a:latin typeface="Bradley Hand ITC" pitchFamily="66" charset="0"/>
              </a:rPr>
              <a:t>22 de Maio</a:t>
            </a:r>
            <a:endParaRPr lang="pt-PT" sz="1400" b="1" dirty="0">
              <a:solidFill>
                <a:srgbClr val="109B09"/>
              </a:solidFill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647234">
            <a:off x="1415439" y="548309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Bradley Hand ITC" pitchFamily="66" charset="0"/>
                <a:cs typeface="Andalus" pitchFamily="18" charset="-78"/>
              </a:rPr>
              <a:t>Jacinta Moreno</a:t>
            </a:r>
            <a:endParaRPr lang="pt-PT" sz="1200" b="1" dirty="0">
              <a:latin typeface="Bradley Hand ITC" pitchFamily="66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73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10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698985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51" y="1916832"/>
            <a:ext cx="5677698" cy="4094976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3635896" y="3964320"/>
            <a:ext cx="3918969" cy="4727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10" y="3663347"/>
            <a:ext cx="4534533" cy="781159"/>
          </a:xfrm>
          <a:prstGeom prst="rect">
            <a:avLst/>
          </a:prstGeom>
        </p:spPr>
      </p:pic>
      <p:sp>
        <p:nvSpPr>
          <p:cNvPr id="13" name="Title 11"/>
          <p:cNvSpPr txBox="1">
            <a:spLocks/>
          </p:cNvSpPr>
          <p:nvPr/>
        </p:nvSpPr>
        <p:spPr>
          <a:xfrm>
            <a:off x="323528" y="988638"/>
            <a:ext cx="770485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Como calcular o trabalho das forças dissipativas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Para testar o que aprendeste…..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11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57409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6774302" cy="16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2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Para testar o que aprendeste…..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12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793607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1"/>
            <a:ext cx="2901723" cy="137104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11560" y="249289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Bradley Hand ITC" pitchFamily="66" charset="0"/>
              </a:rPr>
              <a:t>20 m</a:t>
            </a:r>
            <a:endParaRPr lang="pt-PT" sz="1200" b="1" dirty="0">
              <a:latin typeface="Bradley Hand ITC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26366" y="177833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latin typeface="Bradley Hand ITC" pitchFamily="66" charset="0"/>
              </a:rPr>
              <a:t>1</a:t>
            </a:r>
            <a:r>
              <a:rPr lang="pt-PT" sz="1200" b="1" dirty="0" smtClean="0">
                <a:latin typeface="Bradley Hand ITC" pitchFamily="66" charset="0"/>
              </a:rPr>
              <a:t>0 Kg</a:t>
            </a:r>
            <a:endParaRPr lang="pt-PT" sz="1200" b="1" dirty="0">
              <a:latin typeface="Bradley Hand ITC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491880" y="281049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Bradley Hand ITC" pitchFamily="66" charset="0"/>
              </a:rPr>
              <a:t>15 m/s</a:t>
            </a:r>
            <a:endParaRPr lang="pt-PT" sz="1200" b="1" dirty="0">
              <a:latin typeface="Bradley Hand ITC" pitchFamily="66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206437" y="1628800"/>
            <a:ext cx="3809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Energia cinética inicial = 0 J</a:t>
            </a:r>
          </a:p>
          <a:p>
            <a:r>
              <a:rPr lang="pt-PT" sz="1400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Energia potencial inicial= 10×10×20 = 2000 J</a:t>
            </a:r>
            <a:endParaRPr lang="pt-PT" sz="1400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ângulo 17"/>
              <p:cNvSpPr/>
              <p:nvPr/>
            </p:nvSpPr>
            <p:spPr>
              <a:xfrm>
                <a:off x="3832389" y="3123028"/>
                <a:ext cx="4366207" cy="621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400" dirty="0" smtClean="0">
                    <a:solidFill>
                      <a:schemeClr val="accent6">
                        <a:lumMod val="75000"/>
                      </a:schemeClr>
                    </a:solidFill>
                    <a:latin typeface="Bradley Hand ITC" pitchFamily="66" charset="0"/>
                  </a:rPr>
                  <a:t>Energia cinética final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1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PT" sz="1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radley Hand ITC" pitchFamily="66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t-PT" sz="1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radley Hand ITC" pitchFamily="66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pt-PT" sz="14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Bradley Hand ITC" pitchFamily="66" charset="0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pt-PT" sz="1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Bradley Hand ITC" pitchFamily="66" charset="0"/>
                        <a:ea typeface="Cambria Math"/>
                      </a:rPr>
                      <m:t> 10</m:t>
                    </m:r>
                    <m:r>
                      <m:rPr>
                        <m:nor/>
                      </m:rPr>
                      <a:rPr lang="pt-PT" sz="1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Bradley Hand ITC" pitchFamily="66" charset="0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pt-PT" sz="1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Bradley Hand ITC" pitchFamily="66" charset="0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pt-PT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PT" sz="1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radley Hand ITC" pitchFamily="66" charset="0"/>
                            <a:ea typeface="Cambria Math"/>
                          </a:rPr>
                          <m:t>15</m:t>
                        </m:r>
                      </m:e>
                      <m:sup>
                        <m:r>
                          <m:rPr>
                            <m:nor/>
                          </m:rPr>
                          <a:rPr lang="pt-PT" sz="1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Bradley Hand ITC" pitchFamily="66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pt-PT" sz="1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Bradley Hand ITC" pitchFamily="66" charset="0"/>
                        <a:ea typeface="Cambria Math"/>
                      </a:rPr>
                      <m:t>= 1125</m:t>
                    </m:r>
                  </m:oMath>
                </a14:m>
                <a:r>
                  <a:rPr lang="pt-PT" sz="1400" dirty="0" smtClean="0">
                    <a:solidFill>
                      <a:schemeClr val="accent6">
                        <a:lumMod val="75000"/>
                      </a:schemeClr>
                    </a:solidFill>
                    <a:latin typeface="Bradley Hand ITC" pitchFamily="66" charset="0"/>
                  </a:rPr>
                  <a:t>  </a:t>
                </a:r>
                <a:r>
                  <a:rPr lang="pt-PT" sz="1400" dirty="0">
                    <a:solidFill>
                      <a:schemeClr val="accent6">
                        <a:lumMod val="75000"/>
                      </a:schemeClr>
                    </a:solidFill>
                    <a:latin typeface="Bradley Hand ITC" pitchFamily="66" charset="0"/>
                  </a:rPr>
                  <a:t>J</a:t>
                </a:r>
              </a:p>
              <a:p>
                <a:r>
                  <a:rPr lang="pt-PT" sz="1400" dirty="0">
                    <a:solidFill>
                      <a:schemeClr val="accent6">
                        <a:lumMod val="75000"/>
                      </a:schemeClr>
                    </a:solidFill>
                    <a:latin typeface="Bradley Hand ITC" pitchFamily="66" charset="0"/>
                  </a:rPr>
                  <a:t>Energia potencial </a:t>
                </a:r>
                <a:r>
                  <a:rPr lang="pt-PT" sz="1400" dirty="0" smtClean="0">
                    <a:solidFill>
                      <a:schemeClr val="accent6">
                        <a:lumMod val="75000"/>
                      </a:schemeClr>
                    </a:solidFill>
                    <a:latin typeface="Bradley Hand ITC" pitchFamily="66" charset="0"/>
                  </a:rPr>
                  <a:t>final= 0 </a:t>
                </a:r>
                <a:r>
                  <a:rPr lang="pt-PT" sz="1400" dirty="0">
                    <a:solidFill>
                      <a:schemeClr val="accent6">
                        <a:lumMod val="75000"/>
                      </a:schemeClr>
                    </a:solidFill>
                    <a:latin typeface="Bradley Hand ITC" pitchFamily="66" charset="0"/>
                  </a:rPr>
                  <a:t>J</a:t>
                </a:r>
                <a:endParaRPr lang="pt-PT" sz="1400" dirty="0">
                  <a:solidFill>
                    <a:schemeClr val="accent6">
                      <a:lumMod val="75000"/>
                    </a:schemeClr>
                  </a:solidFill>
                  <a:latin typeface="Bradley Hand ITC" pitchFamily="66" charset="0"/>
                </a:endParaRPr>
              </a:p>
            </p:txBody>
          </p:sp>
        </mc:Choice>
        <mc:Fallback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389" y="3123028"/>
                <a:ext cx="4366207" cy="621965"/>
              </a:xfrm>
              <a:prstGeom prst="rect">
                <a:avLst/>
              </a:prstGeom>
              <a:blipFill rotWithShape="1">
                <a:blip r:embed="rId4"/>
                <a:stretch>
                  <a:fillRect l="-419" b="-88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611560" y="1628801"/>
            <a:ext cx="614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Bradley Hand ITC" pitchFamily="66" charset="0"/>
              </a:rPr>
              <a:t>a)</a:t>
            </a:r>
            <a:endParaRPr lang="pt-PT" sz="1600" b="1" dirty="0">
              <a:latin typeface="Bradley Hand ITC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/>
              <p:cNvSpPr txBox="1"/>
              <p:nvPr/>
            </p:nvSpPr>
            <p:spPr>
              <a:xfrm>
                <a:off x="935596" y="4005064"/>
                <a:ext cx="2172261" cy="92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sz="140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radley Hand ITC" pitchFamily="66" charset="0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pt-PT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m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14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radley Hand ITC" pitchFamily="66" charset="0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pt-PT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p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14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radley Hand ITC" pitchFamily="66" charset="0"/>
                          <a:ea typeface="Cambria Math"/>
                        </a:rPr>
                        <m:t>+∆</m:t>
                      </m:r>
                      <m:sSub>
                        <m:sSubPr>
                          <m:ctrlPr>
                            <a:rPr lang="pt-PT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E</m:t>
                          </m:r>
                        </m:e>
                        <m:sub>
                          <m:r>
                            <a:rPr lang="pt-PT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PT" sz="1400" dirty="0" smtClean="0">
                  <a:latin typeface="Bradley Hand ITC" pitchFamily="66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sz="140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radley Hand ITC" pitchFamily="66" charset="0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pt-PT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p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14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radley Hand ITC" pitchFamily="66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final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14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radley Hand ITC" pitchFamily="66" charset="0"/>
                          <a:ea typeface="Cambria Math"/>
                        </a:rPr>
                        <m:t>-</m:t>
                      </m:r>
                      <m:sSub>
                        <m:sSubPr>
                          <m:ctrlPr>
                            <a:rPr lang="pt-PT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inicial</m:t>
                          </m:r>
                        </m:sub>
                      </m:sSub>
                    </m:oMath>
                  </m:oMathPara>
                </a14:m>
                <a:endParaRPr lang="pt-PT" sz="1400" dirty="0" smtClean="0">
                  <a:solidFill>
                    <a:schemeClr val="accent6">
                      <a:lumMod val="75000"/>
                    </a:schemeClr>
                  </a:solidFill>
                  <a:latin typeface="Bradley Hand ITC" pitchFamily="66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sz="140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radley Hand ITC" pitchFamily="66" charset="0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pt-PT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c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14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radley Hand ITC" pitchFamily="66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PT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final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14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radley Hand ITC" pitchFamily="66" charset="0"/>
                          <a:ea typeface="Cambria Math"/>
                        </a:rPr>
                        <m:t>-</m:t>
                      </m:r>
                      <m:sSub>
                        <m:sSubPr>
                          <m:ctrlPr>
                            <a:rPr lang="pt-PT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pt-PT" sz="1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Bradley Hand ITC" pitchFamily="66" charset="0"/>
                              <a:ea typeface="Cambria Math"/>
                            </a:rPr>
                            <m:t>inicial</m:t>
                          </m:r>
                        </m:sub>
                      </m:sSub>
                    </m:oMath>
                  </m:oMathPara>
                </a14:m>
                <a:endParaRPr lang="pt-PT" sz="1400" dirty="0">
                  <a:latin typeface="Bradley Hand ITC" pitchFamily="66" charset="0"/>
                </a:endParaRPr>
              </a:p>
            </p:txBody>
          </p:sp>
        </mc:Choice>
        <mc:Fallback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4005064"/>
                <a:ext cx="2172261" cy="929165"/>
              </a:xfrm>
              <a:prstGeom prst="rect">
                <a:avLst/>
              </a:prstGeom>
              <a:blipFill rotWithShape="1">
                <a:blip r:embed="rId5"/>
                <a:stretch>
                  <a:fillRect b="-32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/>
          <p:cNvSpPr txBox="1"/>
          <p:nvPr/>
        </p:nvSpPr>
        <p:spPr>
          <a:xfrm>
            <a:off x="1597119" y="5069346"/>
            <a:ext cx="5628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Logo, a variação da energia mecânica = (0-2000) + (1125 – 0)</a:t>
            </a:r>
          </a:p>
          <a:p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	</a:t>
            </a: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		         = - 2000+1125</a:t>
            </a:r>
          </a:p>
          <a:p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                                                             = - 875 J</a:t>
            </a:r>
            <a:endParaRPr lang="pt-PT" sz="1600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18963" y="4913438"/>
            <a:ext cx="6984776" cy="1063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arredondado 22"/>
          <p:cNvSpPr/>
          <p:nvPr/>
        </p:nvSpPr>
        <p:spPr>
          <a:xfrm>
            <a:off x="2206437" y="1628801"/>
            <a:ext cx="3733715" cy="5232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ângulo arredondado 23"/>
          <p:cNvSpPr/>
          <p:nvPr/>
        </p:nvSpPr>
        <p:spPr>
          <a:xfrm>
            <a:off x="3832389" y="3123028"/>
            <a:ext cx="3619931" cy="6219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ctângulo arredondado 24"/>
          <p:cNvSpPr/>
          <p:nvPr/>
        </p:nvSpPr>
        <p:spPr>
          <a:xfrm>
            <a:off x="892658" y="3888778"/>
            <a:ext cx="2188894" cy="9083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ctângulo arredondado 27"/>
          <p:cNvSpPr/>
          <p:nvPr/>
        </p:nvSpPr>
        <p:spPr>
          <a:xfrm>
            <a:off x="611560" y="4797152"/>
            <a:ext cx="7416824" cy="13097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7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Para testar o que aprendeste…..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13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96284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827584" y="2204864"/>
            <a:ext cx="7534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Bradley Hand ITC" pitchFamily="66" charset="0"/>
              </a:rPr>
              <a:t>b)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A e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nergia mecânica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do corpo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diminuiu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 (</a:t>
            </a:r>
            <a:r>
              <a:rPr lang="pt-PT" u="sng" dirty="0" smtClean="0">
                <a:solidFill>
                  <a:schemeClr val="accent5">
                    <a:lumMod val="75000"/>
                  </a:schemeClr>
                </a:solidFill>
                <a:latin typeface="Bradley Hand ITC" pitchFamily="66" charset="0"/>
              </a:rPr>
              <a:t>a variação da energia mecânica é negativa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). Como a variação da energia mecânica é igual ao trabalho realizado pelas forças não conservativas, podemos concluir que esta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diminuição de energia se deve a uma força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dissipativa</a:t>
            </a:r>
            <a:r>
              <a:rPr lang="pt-PT" dirty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- 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Bradley Hand ITC" pitchFamily="66" charset="0"/>
              </a:rPr>
              <a:t>ao 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Bradley Hand ITC" pitchFamily="66" charset="0"/>
              </a:rPr>
              <a:t>atrito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, que realizou  este trabalho.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7583" y="4221088"/>
            <a:ext cx="6802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Bradley Hand ITC" pitchFamily="66" charset="0"/>
              </a:rPr>
              <a:t>c)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A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energia dissipada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, fez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aumentar a energia interna do corpo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, bem como da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vizinhança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. Neste caso, a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energia dissipada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terá provocado, essencialmente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aumento de temperatura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  do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corpo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 e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do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solo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, bem como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deformação do solo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, e até, talvez, do corpo que deslizou.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TAREFA: testa o que aprendeste…..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14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360596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367644" y="306896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Candara" pitchFamily="34" charset="0"/>
              </a:rPr>
              <a:t>Constrói um </a:t>
            </a:r>
            <a:r>
              <a:rPr lang="pt-PT" sz="2400" b="1" dirty="0" smtClean="0">
                <a:latin typeface="Candara" pitchFamily="34" charset="0"/>
              </a:rPr>
              <a:t>mapa </a:t>
            </a:r>
            <a:r>
              <a:rPr lang="pt-PT" sz="2400" b="1" dirty="0">
                <a:latin typeface="Candara" pitchFamily="34" charset="0"/>
              </a:rPr>
              <a:t>de conceitos</a:t>
            </a:r>
            <a:r>
              <a:rPr lang="pt-PT" sz="2400" dirty="0">
                <a:latin typeface="Candara" pitchFamily="34" charset="0"/>
              </a:rPr>
              <a:t>, para sistematizar os conceitos abordados na aula. D</a:t>
            </a:r>
            <a:r>
              <a:rPr lang="pt-PT" sz="2400" dirty="0" smtClean="0">
                <a:latin typeface="Candara" pitchFamily="34" charset="0"/>
              </a:rPr>
              <a:t>everá </a:t>
            </a:r>
            <a:r>
              <a:rPr lang="pt-PT" sz="2400" dirty="0">
                <a:latin typeface="Candara" pitchFamily="34" charset="0"/>
              </a:rPr>
              <a:t>ser entregue, na aula seguinte.</a:t>
            </a:r>
          </a:p>
        </p:txBody>
      </p:sp>
    </p:spTree>
    <p:extLst>
      <p:ext uri="{BB962C8B-B14F-4D97-AF65-F5344CB8AC3E}">
        <p14:creationId xmlns:p14="http://schemas.microsoft.com/office/powerpoint/2010/main" val="11695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6951" y="6165304"/>
            <a:ext cx="576064" cy="448477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15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76895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de 2013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1988839"/>
            <a:ext cx="7776864" cy="237626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Learning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is better when we do it together. </a:t>
            </a:r>
            <a:r>
              <a:rPr lang="en-US" sz="9600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☺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endParaRPr lang="pt-PT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Energia: </a:t>
            </a:r>
            <a:r>
              <a:rPr lang="pt-PT" sz="1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um conceito mais do que subtil…. e difícil de descobrir</a:t>
            </a:r>
            <a:endParaRPr lang="pt-PT" sz="18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2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64538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519237"/>
            <a:ext cx="1397600" cy="219779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61" y="3511074"/>
            <a:ext cx="1368152" cy="231620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73" y="1463308"/>
            <a:ext cx="1723658" cy="329458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48" y="1628800"/>
            <a:ext cx="1359416" cy="265678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20992"/>
            <a:ext cx="1313190" cy="250259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885098"/>
            <a:ext cx="1224136" cy="212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76" y="1292163"/>
            <a:ext cx="2258967" cy="156857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04857" cy="792088"/>
          </a:xfrm>
        </p:spPr>
        <p:txBody>
          <a:bodyPr/>
          <a:lstStyle/>
          <a:p>
            <a:r>
              <a:rPr lang="pt-PT" sz="28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“Formas” de energia e unidades em</a:t>
            </a:r>
            <a:br>
              <a:rPr lang="pt-PT" sz="28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8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que se mede a </a:t>
            </a:r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energia (J)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3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74115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86323" y="2060849"/>
            <a:ext cx="6017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ndara" pitchFamily="34" charset="0"/>
              </a:rPr>
              <a:t>A energia manifesta-se nos mais variados </a:t>
            </a:r>
            <a:r>
              <a:rPr lang="pt-PT" dirty="0" smtClean="0">
                <a:latin typeface="Candara" pitchFamily="34" charset="0"/>
              </a:rPr>
              <a:t>fenómenos: </a:t>
            </a:r>
            <a:r>
              <a:rPr lang="pt-PT" b="1" dirty="0" smtClean="0">
                <a:latin typeface="Candara" pitchFamily="34" charset="0"/>
              </a:rPr>
              <a:t>mecânicos</a:t>
            </a:r>
            <a:r>
              <a:rPr lang="pt-PT" b="1" dirty="0">
                <a:latin typeface="Candara" pitchFamily="34" charset="0"/>
              </a:rPr>
              <a:t>, caloríficos ou térmicos, eléctricos, </a:t>
            </a:r>
            <a:r>
              <a:rPr lang="pt-PT" b="1" dirty="0" smtClean="0">
                <a:latin typeface="Candara" pitchFamily="34" charset="0"/>
              </a:rPr>
              <a:t>luminosos ou </a:t>
            </a:r>
            <a:r>
              <a:rPr lang="pt-PT" b="1" dirty="0">
                <a:latin typeface="Candara" pitchFamily="34" charset="0"/>
              </a:rPr>
              <a:t>radiantes, sonoros, químicos </a:t>
            </a:r>
            <a:r>
              <a:rPr lang="pt-PT" dirty="0" smtClean="0">
                <a:latin typeface="Candara" pitchFamily="34" charset="0"/>
              </a:rPr>
              <a:t>e  </a:t>
            </a:r>
            <a:r>
              <a:rPr lang="pt-PT" b="1" dirty="0" smtClean="0">
                <a:latin typeface="Candara" pitchFamily="34" charset="0"/>
              </a:rPr>
              <a:t>nucleares</a:t>
            </a:r>
            <a:r>
              <a:rPr lang="pt-PT" dirty="0">
                <a:latin typeface="Candara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1" y="3491530"/>
            <a:ext cx="3298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ndara" pitchFamily="34" charset="0"/>
              </a:rPr>
              <a:t>Consoante o tipo </a:t>
            </a:r>
            <a:r>
              <a:rPr lang="pt-PT" dirty="0" smtClean="0">
                <a:latin typeface="Candara" pitchFamily="34" charset="0"/>
              </a:rPr>
              <a:t>de fenómeno </a:t>
            </a:r>
            <a:r>
              <a:rPr lang="pt-PT" dirty="0">
                <a:latin typeface="Candara" pitchFamily="34" charset="0"/>
              </a:rPr>
              <a:t>em que a energia se manifesta, assim falamos em </a:t>
            </a:r>
            <a:r>
              <a:rPr lang="pt-PT" b="1" dirty="0" smtClean="0">
                <a:latin typeface="Candara" pitchFamily="34" charset="0"/>
              </a:rPr>
              <a:t>energia mecânica</a:t>
            </a:r>
            <a:r>
              <a:rPr lang="pt-PT" dirty="0">
                <a:latin typeface="Candara" pitchFamily="34" charset="0"/>
              </a:rPr>
              <a:t>, </a:t>
            </a:r>
            <a:r>
              <a:rPr lang="pt-PT" b="1" dirty="0">
                <a:latin typeface="Candara" pitchFamily="34" charset="0"/>
              </a:rPr>
              <a:t>energia calorífica</a:t>
            </a:r>
            <a:r>
              <a:rPr lang="pt-PT" dirty="0">
                <a:latin typeface="Candara" pitchFamily="34" charset="0"/>
              </a:rPr>
              <a:t>, </a:t>
            </a:r>
            <a:r>
              <a:rPr lang="pt-PT" b="1" dirty="0">
                <a:latin typeface="Candara" pitchFamily="34" charset="0"/>
              </a:rPr>
              <a:t>energia eléctrica</a:t>
            </a:r>
            <a:r>
              <a:rPr lang="pt-PT" dirty="0">
                <a:latin typeface="Candara" pitchFamily="34" charset="0"/>
              </a:rPr>
              <a:t>, </a:t>
            </a:r>
            <a:r>
              <a:rPr lang="pt-PT" b="1" dirty="0">
                <a:latin typeface="Candara" pitchFamily="34" charset="0"/>
              </a:rPr>
              <a:t>energia </a:t>
            </a:r>
            <a:r>
              <a:rPr lang="pt-PT" b="1" dirty="0" smtClean="0">
                <a:latin typeface="Candara" pitchFamily="34" charset="0"/>
              </a:rPr>
              <a:t>luminosa</a:t>
            </a:r>
            <a:r>
              <a:rPr lang="pt-PT" dirty="0" smtClean="0">
                <a:latin typeface="Candara" pitchFamily="34" charset="0"/>
              </a:rPr>
              <a:t>, </a:t>
            </a:r>
            <a:r>
              <a:rPr lang="pt-PT" b="1" dirty="0" smtClean="0">
                <a:latin typeface="Candara" pitchFamily="34" charset="0"/>
              </a:rPr>
              <a:t>energia </a:t>
            </a:r>
            <a:r>
              <a:rPr lang="pt-PT" b="1" dirty="0">
                <a:latin typeface="Candara" pitchFamily="34" charset="0"/>
              </a:rPr>
              <a:t>sonora</a:t>
            </a:r>
            <a:r>
              <a:rPr lang="pt-PT" dirty="0">
                <a:latin typeface="Candara" pitchFamily="34" charset="0"/>
              </a:rPr>
              <a:t>, </a:t>
            </a:r>
            <a:r>
              <a:rPr lang="pt-PT" b="1" dirty="0">
                <a:latin typeface="Candara" pitchFamily="34" charset="0"/>
              </a:rPr>
              <a:t>energia química</a:t>
            </a:r>
            <a:r>
              <a:rPr lang="pt-PT" dirty="0">
                <a:latin typeface="Candara" pitchFamily="34" charset="0"/>
              </a:rPr>
              <a:t>, </a:t>
            </a:r>
            <a:r>
              <a:rPr lang="pt-PT" b="1" dirty="0">
                <a:latin typeface="Candara" pitchFamily="34" charset="0"/>
              </a:rPr>
              <a:t>energia nuclear</a:t>
            </a:r>
            <a:r>
              <a:rPr lang="pt-PT" dirty="0">
                <a:latin typeface="Candara" pitchFamily="34" charset="0"/>
              </a:rPr>
              <a:t>, etc.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61" y="2769189"/>
            <a:ext cx="2622471" cy="175167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44" y="2984179"/>
            <a:ext cx="2043112" cy="14668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06" y="4505579"/>
            <a:ext cx="1802386" cy="158974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3096"/>
            <a:ext cx="2198143" cy="170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1539" y="851501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Energia: </a:t>
            </a:r>
            <a:r>
              <a:rPr lang="pt-PT" sz="1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um conceito mais do que subtil…. </a:t>
            </a:r>
            <a:endParaRPr lang="pt-PT" sz="18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4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970997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08341" y="1614425"/>
            <a:ext cx="327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  <a:cs typeface="Arabic Typesetting" pitchFamily="66" charset="-78"/>
              </a:rPr>
              <a:t>Energi</a:t>
            </a:r>
            <a:r>
              <a:rPr lang="pt-P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a …. O que é?</a:t>
            </a:r>
            <a:endParaRPr lang="pt-PT" sz="28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93411" y="2317522"/>
                <a:ext cx="3878589" cy="2582054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1003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accent6">
                      <a:lumMod val="75000"/>
                    </a:schemeClr>
                  </a:buClr>
                  <a:buFont typeface="Wingdings" pitchFamily="2" charset="2"/>
                  <a:buChar char="ü"/>
                </a:pPr>
                <a:r>
                  <a:rPr lang="pt-PT" sz="2000" dirty="0" smtClean="0">
                    <a:latin typeface="Candara" pitchFamily="34" charset="0"/>
                  </a:rPr>
                  <a:t>É uma </a:t>
                </a:r>
                <a:r>
                  <a:rPr lang="pt-PT" sz="2000" b="1" dirty="0" smtClean="0">
                    <a:latin typeface="Candara" pitchFamily="34" charset="0"/>
                  </a:rPr>
                  <a:t>quantidade física </a:t>
                </a:r>
                <a:r>
                  <a:rPr lang="pt-PT" sz="2000" dirty="0" smtClean="0">
                    <a:latin typeface="Candara" pitchFamily="34" charset="0"/>
                  </a:rPr>
                  <a:t>associada a todos os sistemas físicos que nos informa sobre:</a:t>
                </a:r>
              </a:p>
              <a:p>
                <a:pPr marL="800100" lvl="1" indent="-342900">
                  <a:buClr>
                    <a:schemeClr val="accent6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lang="pt-PT" sz="2000" dirty="0" smtClean="0">
                    <a:latin typeface="Candara" pitchFamily="34" charset="0"/>
                  </a:rPr>
                  <a:t>a </a:t>
                </a:r>
                <a:r>
                  <a:rPr lang="pt-PT" sz="2000" b="1" dirty="0" smtClean="0">
                    <a:latin typeface="Candara" pitchFamily="34" charset="0"/>
                  </a:rPr>
                  <a:t>capacidade  de obter trabalho</a:t>
                </a:r>
                <a:r>
                  <a:rPr lang="pt-PT" sz="2000" dirty="0" smtClean="0">
                    <a:latin typeface="Candara" pitchFamily="34" charset="0"/>
                  </a:rPr>
                  <a:t>; </a:t>
                </a:r>
                <a:r>
                  <a:rPr lang="pt-PT" sz="2000" b="1" dirty="0" smtClean="0">
                    <a:latin typeface="Candara" pitchFamily="34" charset="0"/>
                  </a:rPr>
                  <a:t>calor</a:t>
                </a:r>
                <a:r>
                  <a:rPr lang="pt-PT" sz="2000" dirty="0" smtClean="0">
                    <a:latin typeface="Candara" pitchFamily="34" charset="0"/>
                  </a:rPr>
                  <a:t> ou </a:t>
                </a:r>
                <a:r>
                  <a:rPr lang="pt-PT" sz="2000" b="1" dirty="0" smtClean="0">
                    <a:latin typeface="Candara" pitchFamily="34" charset="0"/>
                  </a:rPr>
                  <a:t>radiação </a:t>
                </a:r>
                <a:r>
                  <a:rPr lang="pt-PT" sz="2000" dirty="0" smtClean="0">
                    <a:latin typeface="Candara" pitchFamily="34" charset="0"/>
                  </a:rPr>
                  <a:t>desses sistemas.</a:t>
                </a:r>
                <a:endParaRPr lang="pt-PT" sz="2000" b="1" dirty="0" smtClean="0">
                  <a:latin typeface="Candara" pitchFamily="34" charset="0"/>
                </a:endParaRPr>
              </a:p>
              <a:p>
                <a:pPr marL="285750" indent="-285750" algn="ctr">
                  <a:buClr>
                    <a:schemeClr val="accent6">
                      <a:lumMod val="75000"/>
                    </a:schemeClr>
                  </a:buClr>
                  <a:buFont typeface="Wingdings" pitchFamily="2" charset="2"/>
                  <a:buChar char="ü"/>
                </a:pPr>
                <a:r>
                  <a:rPr lang="pt-PT" sz="2000" dirty="0" smtClean="0">
                    <a:latin typeface="Candara" pitchFamily="34" charset="0"/>
                  </a:rPr>
                  <a:t>Manifesta-se nas duas formas principais: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𝒑𝒐𝒕𝒆𝒏𝒄𝒊𝒂𝒍</m:t>
                        </m:r>
                      </m:sub>
                    </m:sSub>
                    <m:r>
                      <a:rPr lang="pt-PT" sz="20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pt-PT" sz="2000" b="0" i="0" smtClean="0">
                        <a:latin typeface="Candara" pitchFamily="34" charset="0"/>
                      </a:rPr>
                      <m:t>e</m:t>
                    </m:r>
                    <m:r>
                      <a:rPr lang="pt-PT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PT" sz="20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𝒄𝒊𝒏</m:t>
                        </m:r>
                        <m:r>
                          <a:rPr lang="pt-PT" sz="20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é</m:t>
                        </m:r>
                        <m:r>
                          <a:rPr lang="pt-PT" sz="20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𝒕𝒊𝒄𝒂</m:t>
                        </m:r>
                      </m:sub>
                    </m:sSub>
                  </m:oMath>
                </a14:m>
                <a:endParaRPr lang="pt-PT" sz="2000" b="1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1" y="2317522"/>
                <a:ext cx="3878589" cy="2582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xão em ângulos rectos 13"/>
          <p:cNvCxnSpPr>
            <a:stCxn id="26" idx="3"/>
          </p:cNvCxnSpPr>
          <p:nvPr/>
        </p:nvCxnSpPr>
        <p:spPr>
          <a:xfrm>
            <a:off x="5906078" y="4742863"/>
            <a:ext cx="411181" cy="542349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em ângulos rectos 21"/>
          <p:cNvCxnSpPr/>
          <p:nvPr/>
        </p:nvCxnSpPr>
        <p:spPr>
          <a:xfrm rot="16200000" flipH="1">
            <a:off x="7117075" y="2119334"/>
            <a:ext cx="387736" cy="36004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6554859" y="1691369"/>
                <a:ext cx="1152128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𝒄𝒊𝒏</m:t>
                          </m:r>
                          <m:r>
                            <a:rPr lang="pt-PT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pt-PT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𝒕𝒊𝒄𝒂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859" y="1691369"/>
                <a:ext cx="115212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/>
          <p:cNvSpPr txBox="1"/>
          <p:nvPr/>
        </p:nvSpPr>
        <p:spPr>
          <a:xfrm>
            <a:off x="5851920" y="2690764"/>
            <a:ext cx="2392487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Energia associada ao movimento de objectos</a:t>
            </a:r>
          </a:p>
          <a:p>
            <a:r>
              <a:rPr lang="pt-PT" sz="1600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pt-PT" sz="1600" dirty="0" smtClean="0">
                <a:latin typeface="Candara" pitchFamily="34" charset="0"/>
              </a:rPr>
              <a:t>       </a:t>
            </a:r>
            <a:r>
              <a:rPr lang="pt-PT" sz="16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    há energia envolvida quando um objecto se desloca.</a:t>
            </a:r>
            <a:endParaRPr lang="pt-PT" sz="1600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25"/>
              <p:cNvSpPr/>
              <p:nvPr/>
            </p:nvSpPr>
            <p:spPr>
              <a:xfrm>
                <a:off x="4721202" y="4545758"/>
                <a:ext cx="1184876" cy="3942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pt-PT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𝒑𝒐𝒕𝒆𝒏𝒄𝒊𝒂𝒍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c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02" y="4545758"/>
                <a:ext cx="1184876" cy="394210"/>
              </a:xfrm>
              <a:prstGeom prst="rect">
                <a:avLst/>
              </a:prstGeom>
              <a:blipFill rotWithShape="1">
                <a:blip r:embed="rId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3" y="1614425"/>
            <a:ext cx="434743" cy="42766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2" name="Seta para a direita 31"/>
          <p:cNvSpPr/>
          <p:nvPr/>
        </p:nvSpPr>
        <p:spPr>
          <a:xfrm rot="5400000">
            <a:off x="6891037" y="3235709"/>
            <a:ext cx="247373" cy="23239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1806314" y="5285212"/>
                <a:ext cx="6366547" cy="75616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  <a:t>Energia associada às forças de atracção e de repulsão entre os objectos</a:t>
                </a:r>
                <a:r>
                  <a:rPr lang="pt-PT" sz="1400" dirty="0" smtClean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  <a:t>.</a:t>
                </a:r>
              </a:p>
              <a:p>
                <a:endParaRPr lang="pt-PT" sz="1400" dirty="0" smtClean="0">
                  <a:latin typeface="Candara" pitchFamily="34" charset="0"/>
                </a:endParaRPr>
              </a:p>
              <a:p>
                <a:r>
                  <a:rPr lang="pt-PT" sz="1400" dirty="0" smtClean="0">
                    <a:latin typeface="Candara" pitchFamily="34" charset="0"/>
                  </a:rPr>
                  <a:t>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sz="1400" b="0" i="1" smtClean="0">
                            <a:latin typeface="Cambria Math"/>
                          </a:rPr>
                          <m:t> </m:t>
                        </m:r>
                        <m:r>
                          <a:rPr lang="pt-PT" sz="1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pt-PT" sz="1400" b="0" i="1" smtClean="0">
                            <a:latin typeface="Cambria Math"/>
                          </a:rPr>
                          <m:t>𝑝𝑜𝑡𝑒𝑛𝑐𝑖𝑎𝑙</m:t>
                        </m:r>
                        <m:r>
                          <a:rPr lang="pt-PT" sz="1400" b="0" i="1" smtClean="0">
                            <a:latin typeface="Cambria Math"/>
                          </a:rPr>
                          <m:t> </m:t>
                        </m:r>
                        <m:r>
                          <a:rPr lang="pt-PT" sz="1400" b="0" i="1" smtClean="0">
                            <a:latin typeface="Cambria Math"/>
                          </a:rPr>
                          <m:t>𝑔𝑟𝑎𝑣</m:t>
                        </m:r>
                        <m:r>
                          <a:rPr lang="pt-PT" sz="1400" b="0" i="1" smtClean="0">
                            <a:latin typeface="Cambria Math"/>
                          </a:rPr>
                          <m:t>í</m:t>
                        </m:r>
                        <m:r>
                          <a:rPr lang="pt-PT" sz="1400" b="0" i="1" smtClean="0">
                            <a:latin typeface="Cambria Math"/>
                          </a:rPr>
                          <m:t>𝑡𝑖𝑐𝑎</m:t>
                        </m:r>
                        <m:r>
                          <a:rPr lang="pt-PT" sz="1400" b="0" i="1" smtClean="0">
                            <a:latin typeface="Cambria Math"/>
                          </a:rPr>
                          <m:t> , </m:t>
                        </m:r>
                      </m:sub>
                    </m:sSub>
                    <m:r>
                      <a:rPr lang="pt-PT" sz="1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PT" sz="1400" dirty="0" smtClean="0">
                    <a:latin typeface="Candara" pitchFamily="34" charset="0"/>
                  </a:rPr>
                  <a:t>é a energia  armazenada na força gravítica.</a:t>
                </a:r>
                <a:endParaRPr lang="pt-PT" sz="1400" dirty="0"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14" y="5285212"/>
                <a:ext cx="6366547" cy="756169"/>
              </a:xfrm>
              <a:prstGeom prst="rect">
                <a:avLst/>
              </a:prstGeom>
              <a:blipFill rotWithShape="1">
                <a:blip r:embed="rId7"/>
                <a:stretch>
                  <a:fillRect l="-95" b="-39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eta para a direita 41"/>
          <p:cNvSpPr/>
          <p:nvPr/>
        </p:nvSpPr>
        <p:spPr>
          <a:xfrm rot="5400000">
            <a:off x="4621104" y="5604939"/>
            <a:ext cx="200197" cy="210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07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23" grpId="0" animBg="1"/>
      <p:bldP spid="24" grpId="0" animBg="1"/>
      <p:bldP spid="26" grpId="0" animBg="1"/>
      <p:bldP spid="32" grpId="0" animBg="1"/>
      <p:bldP spid="38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520" y="980728"/>
            <a:ext cx="3816424" cy="648072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Forças dissipativas 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5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5370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11560" y="184482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ndara" pitchFamily="34" charset="0"/>
              </a:rPr>
              <a:t>O </a:t>
            </a:r>
            <a:r>
              <a:rPr lang="pt-PT" b="1" dirty="0" smtClean="0">
                <a:latin typeface="Candara" pitchFamily="34" charset="0"/>
              </a:rPr>
              <a:t>trabalho da força de atrito </a:t>
            </a:r>
            <a:r>
              <a:rPr lang="pt-PT" dirty="0" smtClean="0">
                <a:latin typeface="Candara" pitchFamily="34" charset="0"/>
              </a:rPr>
              <a:t>é um trabalho negativo, pois a força aponta para o lado oposto ao deslocamento.</a:t>
            </a:r>
            <a:endParaRPr lang="pt-PT" dirty="0">
              <a:latin typeface="Candar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1560" y="3100410"/>
            <a:ext cx="35343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Consequência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pt-PT" sz="1600" dirty="0">
              <a:latin typeface="Candara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z="1600" dirty="0" smtClean="0">
                <a:latin typeface="Candara" pitchFamily="34" charset="0"/>
              </a:rPr>
              <a:t>As forças deste tipo (</a:t>
            </a:r>
            <a:r>
              <a:rPr lang="pt-PT" sz="1600" b="1" dirty="0" smtClean="0">
                <a:latin typeface="Candara" pitchFamily="34" charset="0"/>
              </a:rPr>
              <a:t>forças de atrito</a:t>
            </a:r>
            <a:r>
              <a:rPr lang="pt-PT" sz="1600" dirty="0" smtClean="0">
                <a:latin typeface="Candara" pitchFamily="34" charset="0"/>
              </a:rPr>
              <a:t>) diminuem a energia cinética do objecto.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pt-PT" sz="1600" b="1" dirty="0" smtClean="0">
                <a:latin typeface="Candara" pitchFamily="34" charset="0"/>
              </a:rPr>
              <a:t>As forças de atrito </a:t>
            </a:r>
            <a:r>
              <a:rPr lang="pt-PT" sz="1600" dirty="0" smtClean="0">
                <a:latin typeface="Candara" pitchFamily="34" charset="0"/>
              </a:rPr>
              <a:t>dizem-se </a:t>
            </a:r>
            <a:r>
              <a:rPr lang="pt-PT" sz="1600" b="1" dirty="0" smtClean="0">
                <a:latin typeface="Candara" pitchFamily="34" charset="0"/>
              </a:rPr>
              <a:t>forças dissipativas</a:t>
            </a:r>
          </a:p>
          <a:p>
            <a:endParaRPr lang="pt-PT" sz="1600" dirty="0">
              <a:latin typeface="Candara" pitchFamily="34" charset="0"/>
            </a:endParaRPr>
          </a:p>
          <a:p>
            <a:endParaRPr lang="pt-PT" dirty="0"/>
          </a:p>
        </p:txBody>
      </p:sp>
      <p:sp>
        <p:nvSpPr>
          <p:cNvPr id="16" name="Title 11"/>
          <p:cNvSpPr txBox="1">
            <a:spLocks/>
          </p:cNvSpPr>
          <p:nvPr/>
        </p:nvSpPr>
        <p:spPr>
          <a:xfrm>
            <a:off x="4289886" y="1457163"/>
            <a:ext cx="3882514" cy="987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Forças</a:t>
            </a:r>
            <a:r>
              <a:rPr lang="pt-PT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</a:t>
            </a:r>
            <a:r>
              <a:rPr lang="pt-P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conservativas</a:t>
            </a:r>
            <a:endParaRPr lang="pt-P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7" name="Seta para baixo 16"/>
          <p:cNvSpPr/>
          <p:nvPr/>
        </p:nvSpPr>
        <p:spPr>
          <a:xfrm>
            <a:off x="2360713" y="5052879"/>
            <a:ext cx="324036" cy="3600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930674" y="5580338"/>
            <a:ext cx="28600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Candara" pitchFamily="34" charset="0"/>
              </a:rPr>
              <a:t>Dissipam energia mecânica</a:t>
            </a:r>
            <a:endParaRPr lang="pt-PT" dirty="0">
              <a:latin typeface="Candara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608004" y="22768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ndara" pitchFamily="34" charset="0"/>
              </a:rPr>
              <a:t>A contrário do atrito, a </a:t>
            </a:r>
            <a:r>
              <a:rPr lang="pt-PT" b="1" dirty="0" smtClean="0">
                <a:latin typeface="Candara" pitchFamily="34" charset="0"/>
              </a:rPr>
              <a:t>força gravítica</a:t>
            </a:r>
            <a:r>
              <a:rPr lang="pt-PT" dirty="0" smtClean="0">
                <a:latin typeface="Candara" pitchFamily="34" charset="0"/>
              </a:rPr>
              <a:t> é uma </a:t>
            </a:r>
            <a:r>
              <a:rPr lang="pt-PT" b="1" dirty="0" smtClean="0">
                <a:latin typeface="Candara" pitchFamily="34" charset="0"/>
              </a:rPr>
              <a:t>força conservativa</a:t>
            </a:r>
            <a:endParaRPr lang="pt-PT" b="1" dirty="0">
              <a:latin typeface="Candara" pitchFamily="34" charset="0"/>
            </a:endParaRPr>
          </a:p>
        </p:txBody>
      </p:sp>
      <p:sp>
        <p:nvSpPr>
          <p:cNvPr id="20" name="Seta para baixo 19"/>
          <p:cNvSpPr/>
          <p:nvPr/>
        </p:nvSpPr>
        <p:spPr>
          <a:xfrm>
            <a:off x="6003908" y="3047993"/>
            <a:ext cx="324036" cy="36004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/>
          <p:cNvSpPr txBox="1"/>
          <p:nvPr/>
        </p:nvSpPr>
        <p:spPr>
          <a:xfrm>
            <a:off x="5168993" y="3523320"/>
            <a:ext cx="21242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Não dissipa energia 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23" name="Seta para baixo 22"/>
          <p:cNvSpPr/>
          <p:nvPr/>
        </p:nvSpPr>
        <p:spPr>
          <a:xfrm>
            <a:off x="6003908" y="4105330"/>
            <a:ext cx="324036" cy="36004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aixaDeTexto 23"/>
          <p:cNvSpPr txBox="1"/>
          <p:nvPr/>
        </p:nvSpPr>
        <p:spPr>
          <a:xfrm>
            <a:off x="4572000" y="4506271"/>
            <a:ext cx="3600400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latin typeface="Candara" pitchFamily="34" charset="0"/>
              </a:rPr>
              <a:t>O trabalho da força gravítica, na descida de um corpo, não é dissipado… porque a </a:t>
            </a:r>
            <a:r>
              <a:rPr lang="pt-PT" b="1" dirty="0" smtClean="0">
                <a:latin typeface="Candara" pitchFamily="34" charset="0"/>
              </a:rPr>
              <a:t>energia potencial</a:t>
            </a:r>
            <a:r>
              <a:rPr lang="pt-PT" dirty="0" smtClean="0">
                <a:latin typeface="Candara" pitchFamily="34" charset="0"/>
              </a:rPr>
              <a:t> </a:t>
            </a:r>
            <a:r>
              <a:rPr lang="pt-PT" b="1" dirty="0" smtClean="0">
                <a:latin typeface="Candara" pitchFamily="34" charset="0"/>
              </a:rPr>
              <a:t>transforma-se em energia cinética</a:t>
            </a:r>
            <a:r>
              <a:rPr lang="pt-PT" dirty="0" smtClean="0">
                <a:latin typeface="Candara" pitchFamily="34" charset="0"/>
              </a:rPr>
              <a:t>.</a:t>
            </a:r>
            <a:endParaRPr lang="pt-PT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4" grpId="0"/>
      <p:bldP spid="16" grpId="0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Conservação da energia… caso prático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6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74115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7"/>
            <a:ext cx="5312212" cy="25520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13176"/>
            <a:ext cx="1171739" cy="600159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3923928" y="3243649"/>
            <a:ext cx="2664296" cy="27967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2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Quando não há conservação da energia… caso prático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7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58297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34" y="2157568"/>
            <a:ext cx="6124055" cy="273150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157192"/>
            <a:ext cx="2133898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704857" cy="792088"/>
          </a:xfrm>
        </p:spPr>
        <p:txBody>
          <a:bodyPr/>
          <a:lstStyle/>
          <a:p>
            <a:r>
              <a:rPr lang="pt-PT" sz="20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não conservação da energia mecânica: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como calcular a energia dissipada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8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859237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ângulo 5"/>
          <p:cNvSpPr/>
          <p:nvPr/>
        </p:nvSpPr>
        <p:spPr>
          <a:xfrm>
            <a:off x="3635896" y="3964320"/>
            <a:ext cx="3918969" cy="4727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81076"/>
            <a:ext cx="6008206" cy="28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9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64773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22 de Maio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ângulo 5"/>
          <p:cNvSpPr/>
          <p:nvPr/>
        </p:nvSpPr>
        <p:spPr>
          <a:xfrm>
            <a:off x="3635896" y="3964320"/>
            <a:ext cx="3918969" cy="4727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323528" y="988638"/>
            <a:ext cx="770485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Como calcular o trabalho das forças dissipativas… caso prático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2182699"/>
            <a:ext cx="5472042" cy="2730849"/>
          </a:xfrm>
          <a:prstGeom prst="rect">
            <a:avLst/>
          </a:prstGeom>
        </p:spPr>
      </p:pic>
      <p:sp>
        <p:nvSpPr>
          <p:cNvPr id="11" name="Rectângulo 10"/>
          <p:cNvSpPr/>
          <p:nvPr/>
        </p:nvSpPr>
        <p:spPr>
          <a:xfrm>
            <a:off x="3419872" y="4437112"/>
            <a:ext cx="25202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3419872" y="4437111"/>
            <a:ext cx="2592288" cy="4652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4601043" y="3608940"/>
            <a:ext cx="2232248" cy="3384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90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5290</TotalTime>
  <Words>1124</Words>
  <Application>Microsoft Office PowerPoint</Application>
  <PresentationFormat>Apresentação no Ecrã (4:3)</PresentationFormat>
  <Paragraphs>172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1_Sketchbook</vt:lpstr>
      <vt:lpstr> UNIDADE 2 :   Energia e Movimentos  </vt:lpstr>
      <vt:lpstr>Energia: um conceito mais do que subtil…. e difícil de descobrir</vt:lpstr>
      <vt:lpstr>“Formas” de energia e unidades em que se mede a energia (J)</vt:lpstr>
      <vt:lpstr>Energia: um conceito mais do que subtil…. </vt:lpstr>
      <vt:lpstr>Forças dissipativas </vt:lpstr>
      <vt:lpstr>Conservação da energia… caso prático</vt:lpstr>
      <vt:lpstr>Quando não há conservação da energia… caso prático</vt:lpstr>
      <vt:lpstr>não conservação da energia mecânica: como calcular a energia dissipada</vt:lpstr>
      <vt:lpstr>Apresentação do PowerPoint</vt:lpstr>
      <vt:lpstr>Apresentação do PowerPoint</vt:lpstr>
      <vt:lpstr>Para testar o que aprendeste…..</vt:lpstr>
      <vt:lpstr>Para testar o que aprendeste…..</vt:lpstr>
      <vt:lpstr>Para testar o que aprendeste…..</vt:lpstr>
      <vt:lpstr>TAREFA: testa o que aprendeste…..</vt:lpstr>
      <vt:lpstr> Learning is better when we do it together. ☺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Jacinta</dc:creator>
  <cp:lastModifiedBy>Jacinta</cp:lastModifiedBy>
  <cp:revision>419</cp:revision>
  <cp:lastPrinted>2013-05-23T11:51:40Z</cp:lastPrinted>
  <dcterms:created xsi:type="dcterms:W3CDTF">2012-11-20T23:03:46Z</dcterms:created>
  <dcterms:modified xsi:type="dcterms:W3CDTF">2013-05-26T22:00:18Z</dcterms:modified>
</cp:coreProperties>
</file>