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1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9" r:id="rId2"/>
    <p:sldId id="260" r:id="rId3"/>
    <p:sldId id="280" r:id="rId4"/>
    <p:sldId id="281" r:id="rId5"/>
    <p:sldId id="262" r:id="rId6"/>
    <p:sldId id="261" r:id="rId7"/>
    <p:sldId id="263" r:id="rId8"/>
    <p:sldId id="275" r:id="rId9"/>
    <p:sldId id="265" r:id="rId10"/>
    <p:sldId id="264" r:id="rId11"/>
    <p:sldId id="266" r:id="rId12"/>
    <p:sldId id="268" r:id="rId13"/>
    <p:sldId id="267" r:id="rId14"/>
    <p:sldId id="274" r:id="rId15"/>
    <p:sldId id="271" r:id="rId16"/>
    <p:sldId id="272" r:id="rId17"/>
    <p:sldId id="270" r:id="rId18"/>
    <p:sldId id="269" r:id="rId19"/>
    <p:sldId id="273" r:id="rId20"/>
    <p:sldId id="277" r:id="rId21"/>
    <p:sldId id="278" r:id="rId22"/>
    <p:sldId id="279" r:id="rId23"/>
    <p:sldId id="289" r:id="rId24"/>
    <p:sldId id="290" r:id="rId25"/>
    <p:sldId id="291" r:id="rId26"/>
    <p:sldId id="292" r:id="rId27"/>
    <p:sldId id="293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sabete" initials="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1-03T11:03:00.251" idx="1">
    <p:pos x="-8" y="9"/>
    <p:text>Newton desenvolveu a teoria da graviração em 1666, quando tinha apenas 23 anos.
Aproximadamente 20 anos mais tarde, em 1686, Newton apresentou as suas 3 leis do movimento no "Principia Mathematica Philosophiae Naturalis"
http://www.grc.nasa.gov (3jan2013)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1-03T11:03:00.251" idx="2">
    <p:pos x="-8" y="9"/>
    <p:text>Newton desenvolveu a teoria da graviração em 1666, quando tinha apenas 23 anos.
Aproximadamente 20 anos mais tarde, em 1686, Newton apresentou as suas 3 leis do movimento no "Principia Mathematica Philosophiae Naturalis"
http://www.grc.nasa.gov (3jan2013)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031D4-C29E-4475-B9F4-BC303910AFB4}" type="datetimeFigureOut">
              <a:rPr lang="pt-PT" smtClean="0"/>
              <a:t>11-01-2013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54487-E2F7-43CC-B909-826DF9B4572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5560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D348-9B7B-4A87-9E8E-74CFEF2BABCA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0543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D348-9B7B-4A87-9E8E-74CFEF2BABCA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0543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D348-9B7B-4A87-9E8E-74CFEF2BABCA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0543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D348-9B7B-4A87-9E8E-74CFEF2BABCA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0543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D348-9B7B-4A87-9E8E-74CFEF2BABCA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0543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D348-9B7B-4A87-9E8E-74CFEF2BABCA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0543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D348-9B7B-4A87-9E8E-74CFEF2BABCA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0543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D348-9B7B-4A87-9E8E-74CFEF2BABCA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0543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D348-9B7B-4A87-9E8E-74CFEF2BABCA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0543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D348-9B7B-4A87-9E8E-74CFEF2BABCA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0543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D348-9B7B-4A87-9E8E-74CFEF2BABCA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0543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D348-9B7B-4A87-9E8E-74CFEF2BABCA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05436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D348-9B7B-4A87-9E8E-74CFEF2BABCA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0543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D348-9B7B-4A87-9E8E-74CFEF2BABCA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0543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D348-9B7B-4A87-9E8E-74CFEF2BABCA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0543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D348-9B7B-4A87-9E8E-74CFEF2BABCA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0543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D348-9B7B-4A87-9E8E-74CFEF2BABCA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0543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D348-9B7B-4A87-9E8E-74CFEF2BABCA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0543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D348-9B7B-4A87-9E8E-74CFEF2BABCA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0543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D348-9B7B-4A87-9E8E-74CFEF2BABCA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0543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D348-9B7B-4A87-9E8E-74CFEF2BABCA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0543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BD348-9B7B-4A87-9E8E-74CFEF2BABCA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0543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218C-028F-4703-ABE3-4DF0F1D33FBC}" type="datetimeFigureOut">
              <a:rPr lang="pt-PT" smtClean="0"/>
              <a:t>11-01-2013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4DF4-E670-4476-8925-8F8B55D9F10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7857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218C-028F-4703-ABE3-4DF0F1D33FBC}" type="datetimeFigureOut">
              <a:rPr lang="pt-PT" smtClean="0"/>
              <a:t>11-01-2013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4DF4-E670-4476-8925-8F8B55D9F10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336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218C-028F-4703-ABE3-4DF0F1D33FBC}" type="datetimeFigureOut">
              <a:rPr lang="pt-PT" smtClean="0"/>
              <a:t>11-01-2013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4DF4-E670-4476-8925-8F8B55D9F10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2113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218C-028F-4703-ABE3-4DF0F1D33FBC}" type="datetimeFigureOut">
              <a:rPr lang="pt-PT" smtClean="0"/>
              <a:t>11-01-2013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4DF4-E670-4476-8925-8F8B55D9F10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17714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218C-028F-4703-ABE3-4DF0F1D33FBC}" type="datetimeFigureOut">
              <a:rPr lang="pt-PT" smtClean="0"/>
              <a:t>11-01-2013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4DF4-E670-4476-8925-8F8B55D9F10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5698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218C-028F-4703-ABE3-4DF0F1D33FBC}" type="datetimeFigureOut">
              <a:rPr lang="pt-PT" smtClean="0"/>
              <a:t>11-01-2013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4DF4-E670-4476-8925-8F8B55D9F10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2926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218C-028F-4703-ABE3-4DF0F1D33FBC}" type="datetimeFigureOut">
              <a:rPr lang="pt-PT" smtClean="0"/>
              <a:t>11-01-2013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4DF4-E670-4476-8925-8F8B55D9F10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836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218C-028F-4703-ABE3-4DF0F1D33FBC}" type="datetimeFigureOut">
              <a:rPr lang="pt-PT" smtClean="0"/>
              <a:t>11-01-2013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4DF4-E670-4476-8925-8F8B55D9F10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357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218C-028F-4703-ABE3-4DF0F1D33FBC}" type="datetimeFigureOut">
              <a:rPr lang="pt-PT" smtClean="0"/>
              <a:t>11-01-2013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4DF4-E670-4476-8925-8F8B55D9F10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075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218C-028F-4703-ABE3-4DF0F1D33FBC}" type="datetimeFigureOut">
              <a:rPr lang="pt-PT" smtClean="0"/>
              <a:t>11-01-2013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4DF4-E670-4476-8925-8F8B55D9F10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417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218C-028F-4703-ABE3-4DF0F1D33FBC}" type="datetimeFigureOut">
              <a:rPr lang="pt-PT" smtClean="0"/>
              <a:t>11-01-2013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4DF4-E670-4476-8925-8F8B55D9F10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578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7218C-028F-4703-ABE3-4DF0F1D33FBC}" type="datetimeFigureOut">
              <a:rPr lang="pt-PT" smtClean="0"/>
              <a:t>11-01-2013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4DF4-E670-4476-8925-8F8B55D9F10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088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.png"/><Relationship Id="rId7" Type="http://schemas.openxmlformats.org/officeDocument/2006/relationships/slide" Target="slid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60.png"/><Relationship Id="rId10" Type="http://schemas.openxmlformats.org/officeDocument/2006/relationships/slide" Target="slide2.xml"/><Relationship Id="rId4" Type="http://schemas.openxmlformats.org/officeDocument/2006/relationships/image" Target="../media/image7.png"/><Relationship Id="rId9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.png"/><Relationship Id="rId7" Type="http://schemas.openxmlformats.org/officeDocument/2006/relationships/slide" Target="slide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70.png"/><Relationship Id="rId10" Type="http://schemas.openxmlformats.org/officeDocument/2006/relationships/slide" Target="slide2.xml"/><Relationship Id="rId4" Type="http://schemas.openxmlformats.org/officeDocument/2006/relationships/image" Target="../media/image7.png"/><Relationship Id="rId9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.png"/><Relationship Id="rId7" Type="http://schemas.openxmlformats.org/officeDocument/2006/relationships/slide" Target="slide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8.png"/><Relationship Id="rId10" Type="http://schemas.openxmlformats.org/officeDocument/2006/relationships/slide" Target="slide2.xml"/><Relationship Id="rId4" Type="http://schemas.openxmlformats.org/officeDocument/2006/relationships/image" Target="../media/image7.png"/><Relationship Id="rId9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.png"/><Relationship Id="rId7" Type="http://schemas.openxmlformats.org/officeDocument/2006/relationships/slide" Target="slide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9.png"/><Relationship Id="rId10" Type="http://schemas.openxmlformats.org/officeDocument/2006/relationships/slide" Target="slide2.xml"/><Relationship Id="rId4" Type="http://schemas.openxmlformats.org/officeDocument/2006/relationships/image" Target="../media/image7.png"/><Relationship Id="rId9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slide" Target="slide2.xml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.bin"/><Relationship Id="rId12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slide" Target="slide19.xml"/><Relationship Id="rId5" Type="http://schemas.openxmlformats.org/officeDocument/2006/relationships/image" Target="../media/image1.png"/><Relationship Id="rId10" Type="http://schemas.openxmlformats.org/officeDocument/2006/relationships/slide" Target="slide7.xml"/><Relationship Id="rId4" Type="http://schemas.openxmlformats.org/officeDocument/2006/relationships/image" Target="../media/image9.png"/><Relationship Id="rId9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png"/><Relationship Id="rId7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png"/><Relationship Id="rId7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png"/><Relationship Id="rId7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png"/><Relationship Id="rId7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png"/><Relationship Id="rId7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.png"/><Relationship Id="rId7" Type="http://schemas.openxmlformats.org/officeDocument/2006/relationships/hyperlink" Target="http://en.wikipedia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eachertech.rice.edu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spaceflight.nasa.gov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http://www.nasa.gov/astronauts/" TargetMode="External"/><Relationship Id="rId4" Type="http://schemas.openxmlformats.org/officeDocument/2006/relationships/image" Target="../media/image15.png"/><Relationship Id="rId9" Type="http://schemas.openxmlformats.org/officeDocument/2006/relationships/hyperlink" Target="http://attractionsmagazine.com/blo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.png"/><Relationship Id="rId7" Type="http://schemas.openxmlformats.org/officeDocument/2006/relationships/slide" Target="slide1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image" Target="../media/image2.jpeg"/><Relationship Id="rId9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.png"/><Relationship Id="rId7" Type="http://schemas.openxmlformats.org/officeDocument/2006/relationships/slide" Target="slide1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image" Target="../media/image3.jpe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png"/><Relationship Id="rId7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2.xml"/><Relationship Id="rId5" Type="http://schemas.openxmlformats.org/officeDocument/2006/relationships/image" Target="../media/image5.jpeg"/><Relationship Id="rId10" Type="http://schemas.openxmlformats.org/officeDocument/2006/relationships/slide" Target="slide3.xml"/><Relationship Id="rId4" Type="http://schemas.openxmlformats.org/officeDocument/2006/relationships/image" Target="../media/image4.jpeg"/><Relationship Id="rId9" Type="http://schemas.openxmlformats.org/officeDocument/2006/relationships/slide" Target="slide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.png"/><Relationship Id="rId7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10" Type="http://schemas.openxmlformats.org/officeDocument/2006/relationships/slide" Target="slide2.xml"/><Relationship Id="rId4" Type="http://schemas.openxmlformats.org/officeDocument/2006/relationships/image" Target="../media/image6.png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7.png"/><Relationship Id="rId10" Type="http://schemas.openxmlformats.org/officeDocument/2006/relationships/slide" Target="slide2.xml"/><Relationship Id="rId4" Type="http://schemas.openxmlformats.org/officeDocument/2006/relationships/image" Target="../media/image6.png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.png"/><Relationship Id="rId7" Type="http://schemas.openxmlformats.org/officeDocument/2006/relationships/slide" Target="slide1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image" Target="../media/image7.png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040973"/>
            <a:ext cx="8352928" cy="259228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pt-PT" dirty="0" smtClean="0">
                <a:latin typeface="Bell MT" pitchFamily="18" charset="0"/>
              </a:rPr>
              <a:t>	</a:t>
            </a:r>
            <a:r>
              <a:rPr lang="pt-PT" cap="small" dirty="0" smtClean="0">
                <a:latin typeface="Bell MT" pitchFamily="18" charset="0"/>
              </a:rPr>
              <a:t>Terra no Espaço</a:t>
            </a:r>
            <a:br>
              <a:rPr lang="pt-PT" cap="small" dirty="0" smtClean="0">
                <a:latin typeface="Bell MT" pitchFamily="18" charset="0"/>
              </a:rPr>
            </a:br>
            <a:r>
              <a:rPr lang="pt-PT" dirty="0" smtClean="0">
                <a:latin typeface="Bell MT" pitchFamily="18" charset="0"/>
              </a:rPr>
              <a:t> 			</a:t>
            </a:r>
            <a:r>
              <a:rPr lang="pt-PT" dirty="0">
                <a:latin typeface="Bell MT" pitchFamily="18" charset="0"/>
                <a:sym typeface="Webdings"/>
              </a:rPr>
              <a:t></a:t>
            </a:r>
            <a:r>
              <a:rPr lang="pt-PT" dirty="0" smtClean="0">
                <a:latin typeface="Bell MT" pitchFamily="18" charset="0"/>
                <a:sym typeface="Webdings"/>
              </a:rPr>
              <a:t>O planeta Terra</a:t>
            </a:r>
            <a:endParaRPr lang="pt-PT" dirty="0">
              <a:latin typeface="Bell M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430" y="4077072"/>
            <a:ext cx="8281150" cy="175260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pt-PT" sz="3600" dirty="0" smtClean="0">
                <a:solidFill>
                  <a:srgbClr val="0070C0"/>
                </a:solidFill>
                <a:cs typeface="Times New Roman" pitchFamily="18" charset="0"/>
              </a:rPr>
              <a:t>Relação entre a massa e o peso de um corpo, à superfície da Terra</a:t>
            </a:r>
            <a:endParaRPr lang="pt-PT" sz="36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7504" y="695611"/>
            <a:ext cx="8928992" cy="5901741"/>
          </a:xfrm>
          <a:prstGeom prst="roundRect">
            <a:avLst>
              <a:gd name="adj" fmla="val 362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-324544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100" dirty="0" smtClean="0"/>
              <a:t>Elisabete  C.A., Jan. 2013</a:t>
            </a:r>
            <a:endParaRPr lang="pt-PT" sz="1100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6830888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F45A66-6E59-4F8B-BABC-F4D663E60975}" type="slidenum">
              <a:rPr lang="pt-PT" smtClean="0"/>
              <a:pPr/>
              <a:t>1</a:t>
            </a:fld>
            <a:endParaRPr lang="pt-PT" dirty="0"/>
          </a:p>
        </p:txBody>
      </p:sp>
      <p:pic>
        <p:nvPicPr>
          <p:cNvPr id="12" name="Picture 2" descr="C:\Users\Elisabete\Pictures\ESPoetaJoaqimSerra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7" b="25149"/>
          <a:stretch/>
        </p:blipFill>
        <p:spPr bwMode="auto">
          <a:xfrm>
            <a:off x="288032" y="110836"/>
            <a:ext cx="1331640" cy="53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91680" y="231031"/>
            <a:ext cx="2612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</a:rPr>
              <a:t>Escola Secundária Poeta Joaquim Serra</a:t>
            </a:r>
          </a:p>
          <a:p>
            <a:r>
              <a:rPr lang="pt-PT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.º ano</a:t>
            </a:r>
          </a:p>
        </p:txBody>
      </p:sp>
    </p:spTree>
    <p:extLst>
      <p:ext uri="{BB962C8B-B14F-4D97-AF65-F5344CB8AC3E}">
        <p14:creationId xmlns:p14="http://schemas.microsoft.com/office/powerpoint/2010/main" val="182886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 flipV="1">
            <a:off x="107504" y="44622"/>
            <a:ext cx="8928992" cy="864097"/>
          </a:xfrm>
          <a:prstGeom prst="roundRect">
            <a:avLst>
              <a:gd name="adj" fmla="val 3627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96552" y="6520259"/>
            <a:ext cx="2895600" cy="365125"/>
          </a:xfrm>
        </p:spPr>
        <p:txBody>
          <a:bodyPr/>
          <a:lstStyle/>
          <a:p>
            <a:r>
              <a:rPr lang="pt-PT" sz="1100" dirty="0" smtClean="0"/>
              <a:t>Elisabete  C.A., Jan. 2013</a:t>
            </a:r>
            <a:endParaRPr lang="pt-PT" sz="1100" dirty="0"/>
          </a:p>
        </p:txBody>
      </p:sp>
      <p:pic>
        <p:nvPicPr>
          <p:cNvPr id="6" name="Picture 2" descr="C:\Users\Elisabete\Pictures\ESPoetaJoaqimSerra_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7" b="25149"/>
          <a:stretch/>
        </p:blipFill>
        <p:spPr bwMode="auto">
          <a:xfrm>
            <a:off x="144016" y="116632"/>
            <a:ext cx="1331640" cy="53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3298" y="87015"/>
            <a:ext cx="2612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</a:rPr>
              <a:t>Escola Secundária Poeta Joaquim Serra</a:t>
            </a:r>
          </a:p>
          <a:p>
            <a:r>
              <a:rPr lang="pt-PT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.º ano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8021" y="277778"/>
            <a:ext cx="543847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Terra no Espaço </a:t>
            </a: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  <a:sym typeface="Webdings"/>
              </a:rPr>
              <a:t>O Planeta Terra</a:t>
            </a:r>
            <a:endParaRPr lang="pt-PT" sz="14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  <a:sym typeface="Webdings"/>
            </a:endParaRPr>
          </a:p>
          <a:p>
            <a:pPr algn="r"/>
            <a:r>
              <a:rPr lang="pt-PT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ebdings"/>
              </a:rPr>
              <a:t>A.P. – Determinação da massa e do peso de um corpo</a:t>
            </a:r>
            <a:endParaRPr lang="pt-PT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4"/>
          <p:cNvSpPr txBox="1">
            <a:spLocks/>
          </p:cNvSpPr>
          <p:nvPr/>
        </p:nvSpPr>
        <p:spPr>
          <a:xfrm>
            <a:off x="6830888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F45A66-6E59-4F8B-BABC-F4D663E60975}" type="slidenum">
              <a:rPr lang="pt-PT" smtClean="0"/>
              <a:pPr/>
              <a:t>10</a:t>
            </a:fld>
            <a:endParaRPr lang="pt-PT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15616" y="1124744"/>
            <a:ext cx="0" cy="51845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19672" y="141277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Tratamento de dados:</a:t>
            </a:r>
            <a:endParaRPr lang="pt-PT" sz="2000" b="1" dirty="0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83"/>
          <a:stretch/>
        </p:blipFill>
        <p:spPr bwMode="auto">
          <a:xfrm>
            <a:off x="1403648" y="1844824"/>
            <a:ext cx="2110961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6377815"/>
                  </p:ext>
                </p:extLst>
              </p:nvPr>
            </p:nvGraphicFramePr>
            <p:xfrm>
              <a:off x="3779912" y="1844824"/>
              <a:ext cx="5256584" cy="468052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936104"/>
                    <a:gridCol w="1296144"/>
                    <a:gridCol w="3024336"/>
                  </a:tblGrid>
                  <a:tr h="9361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0" dirty="0" smtClean="0">
                              <a:solidFill>
                                <a:schemeClr val="tx1"/>
                              </a:solidFill>
                            </a:rPr>
                            <a:t>Massa</a:t>
                          </a:r>
                        </a:p>
                        <a:p>
                          <a:pPr algn="ctr"/>
                          <a:r>
                            <a:rPr lang="pt-PT" b="0" dirty="0" smtClean="0">
                              <a:solidFill>
                                <a:schemeClr val="tx1"/>
                              </a:solidFill>
                            </a:rPr>
                            <a:t>(grama)</a:t>
                          </a:r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0" dirty="0" smtClean="0">
                              <a:solidFill>
                                <a:schemeClr val="tx1"/>
                              </a:solidFill>
                            </a:rPr>
                            <a:t>Peso</a:t>
                          </a:r>
                        </a:p>
                        <a:p>
                          <a:pPr algn="ctr"/>
                          <a:r>
                            <a:rPr lang="pt-PT" b="0" dirty="0" smtClean="0">
                              <a:solidFill>
                                <a:schemeClr val="tx1"/>
                              </a:solidFill>
                            </a:rPr>
                            <a:t>(newton)</a:t>
                          </a:r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PT" sz="18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pt-PT" b="0" i="0">
                                        <a:solidFill>
                                          <a:schemeClr val="tx1"/>
                                        </a:solidFill>
                                      </a:rPr>
                                      <m:t>Peso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PT" b="0" i="0">
                                        <a:solidFill>
                                          <a:schemeClr val="tx1"/>
                                        </a:solidFill>
                                      </a:rPr>
                                      <m:t> 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PT" b="0" i="0">
                                        <a:solidFill>
                                          <a:schemeClr val="tx1"/>
                                        </a:solidFill>
                                      </a:rPr>
                                      <m:t>N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PT" b="0" i="0">
                                        <a:solidFill>
                                          <a:schemeClr val="tx1"/>
                                        </a:solidFill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pt-PT" b="0" i="0">
                                        <a:solidFill>
                                          <a:schemeClr val="tx1"/>
                                        </a:solidFill>
                                      </a:rPr>
                                      <m:t>Massa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PT" b="0" i="0">
                                        <a:solidFill>
                                          <a:schemeClr val="tx1"/>
                                        </a:solidFill>
                                      </a:rPr>
                                      <m:t> 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PT" b="0" i="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k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PT" b="0" i="0">
                                        <a:solidFill>
                                          <a:schemeClr val="tx1"/>
                                        </a:solidFill>
                                      </a:rPr>
                                      <m:t>g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PT" b="0" i="0">
                                        <a:solidFill>
                                          <a:schemeClr val="tx1"/>
                                        </a:solidFill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PT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marL="0" indent="179388"/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179388"/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PT" sz="2000" i="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marL="0" indent="179388"/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179388"/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marL="0" indent="179388"/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179388"/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marL="0" indent="179388"/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179388"/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6377815"/>
                  </p:ext>
                </p:extLst>
              </p:nvPr>
            </p:nvGraphicFramePr>
            <p:xfrm>
              <a:off x="3779912" y="1844824"/>
              <a:ext cx="5256584" cy="468052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936104"/>
                    <a:gridCol w="1296144"/>
                    <a:gridCol w="3024336"/>
                  </a:tblGrid>
                  <a:tr h="9361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0" dirty="0" smtClean="0">
                              <a:solidFill>
                                <a:schemeClr val="tx1"/>
                              </a:solidFill>
                            </a:rPr>
                            <a:t>Massa</a:t>
                          </a:r>
                        </a:p>
                        <a:p>
                          <a:pPr algn="ctr"/>
                          <a:r>
                            <a:rPr lang="pt-PT" b="0" dirty="0" smtClean="0">
                              <a:solidFill>
                                <a:schemeClr val="tx1"/>
                              </a:solidFill>
                            </a:rPr>
                            <a:t>(grama)</a:t>
                          </a:r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0" dirty="0" smtClean="0">
                              <a:solidFill>
                                <a:schemeClr val="tx1"/>
                              </a:solidFill>
                            </a:rPr>
                            <a:t>Peso</a:t>
                          </a:r>
                        </a:p>
                        <a:p>
                          <a:pPr algn="ctr"/>
                          <a:r>
                            <a:rPr lang="pt-PT" b="0" dirty="0" smtClean="0">
                              <a:solidFill>
                                <a:schemeClr val="tx1"/>
                              </a:solidFill>
                            </a:rPr>
                            <a:t>(newton)</a:t>
                          </a:r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 anchorCtr="1">
                        <a:blipFill rotWithShape="1">
                          <a:blip r:embed="rId5"/>
                          <a:stretch>
                            <a:fillRect l="-73790" t="-654" r="-202" b="-401961"/>
                          </a:stretch>
                        </a:blipFill>
                      </a:tcPr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marL="0" indent="179388"/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179388"/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PT" sz="2000" i="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marL="0" indent="179388"/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179388"/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marL="0" indent="179388"/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179388"/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marL="0" indent="179388"/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179388"/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07510" y="2492870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Procedimento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107504" y="3212986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Registo de dados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7504" y="3861060"/>
            <a:ext cx="9360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 smtClean="0">
                <a:solidFill>
                  <a:srgbClr val="0070C0"/>
                </a:solidFill>
              </a:rPr>
              <a:t>Tratamento de dados</a:t>
            </a:r>
            <a:endParaRPr lang="pt-PT" sz="1000" b="1" dirty="0">
              <a:solidFill>
                <a:srgbClr val="0070C0"/>
              </a:solidFill>
            </a:endParaRP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107504" y="4588046"/>
            <a:ext cx="93600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Análise e discussão dos resultados obtidos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3" name="Rectangle 22">
            <a:hlinkClick r:id="rId9" action="ppaction://hlinksldjump"/>
          </p:cNvPr>
          <p:cNvSpPr/>
          <p:nvPr/>
        </p:nvSpPr>
        <p:spPr>
          <a:xfrm>
            <a:off x="107504" y="1812886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Material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6" name="Rectangle 25">
            <a:hlinkClick r:id="rId10" action="ppaction://hlinksldjump"/>
          </p:cNvPr>
          <p:cNvSpPr/>
          <p:nvPr/>
        </p:nvSpPr>
        <p:spPr>
          <a:xfrm>
            <a:off x="107504" y="1124744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Objetivo</a:t>
            </a:r>
            <a:endParaRPr lang="pt-PT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1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 flipV="1">
            <a:off x="107504" y="44622"/>
            <a:ext cx="8928992" cy="864097"/>
          </a:xfrm>
          <a:prstGeom prst="roundRect">
            <a:avLst>
              <a:gd name="adj" fmla="val 3627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96552" y="6520259"/>
            <a:ext cx="2895600" cy="365125"/>
          </a:xfrm>
        </p:spPr>
        <p:txBody>
          <a:bodyPr/>
          <a:lstStyle/>
          <a:p>
            <a:r>
              <a:rPr lang="pt-PT" sz="1100" dirty="0" smtClean="0"/>
              <a:t>Elisabete  C.A., Jan. 2013</a:t>
            </a:r>
            <a:endParaRPr lang="pt-PT" sz="1100" dirty="0"/>
          </a:p>
        </p:txBody>
      </p:sp>
      <p:pic>
        <p:nvPicPr>
          <p:cNvPr id="6" name="Picture 2" descr="C:\Users\Elisabete\Pictures\ESPoetaJoaqimSerra_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7" b="25149"/>
          <a:stretch/>
        </p:blipFill>
        <p:spPr bwMode="auto">
          <a:xfrm>
            <a:off x="144016" y="116632"/>
            <a:ext cx="1331640" cy="53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3298" y="87015"/>
            <a:ext cx="2612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</a:rPr>
              <a:t>Escola Secundária Poeta Joaquim Serra</a:t>
            </a:r>
          </a:p>
          <a:p>
            <a:r>
              <a:rPr lang="pt-PT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.º ano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8021" y="277778"/>
            <a:ext cx="543847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Terra no Espaço </a:t>
            </a: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  <a:sym typeface="Webdings"/>
              </a:rPr>
              <a:t>O Planeta Terra</a:t>
            </a:r>
            <a:endParaRPr lang="pt-PT" sz="14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  <a:sym typeface="Webdings"/>
            </a:endParaRPr>
          </a:p>
          <a:p>
            <a:pPr algn="r"/>
            <a:r>
              <a:rPr lang="pt-PT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ebdings"/>
              </a:rPr>
              <a:t>A.P. – Determinação da massa e do peso de um corpo</a:t>
            </a:r>
            <a:endParaRPr lang="pt-PT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4"/>
          <p:cNvSpPr txBox="1">
            <a:spLocks/>
          </p:cNvSpPr>
          <p:nvPr/>
        </p:nvSpPr>
        <p:spPr>
          <a:xfrm>
            <a:off x="6830888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F45A66-6E59-4F8B-BABC-F4D663E60975}" type="slidenum">
              <a:rPr lang="pt-PT" smtClean="0"/>
              <a:pPr/>
              <a:t>11</a:t>
            </a:fld>
            <a:endParaRPr lang="pt-PT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15616" y="1124744"/>
            <a:ext cx="0" cy="51845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19672" y="141277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Tratamento de dados:</a:t>
            </a:r>
            <a:endParaRPr lang="pt-PT" sz="2000" b="1" dirty="0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83"/>
          <a:stretch/>
        </p:blipFill>
        <p:spPr bwMode="auto">
          <a:xfrm>
            <a:off x="1403648" y="1844824"/>
            <a:ext cx="2110961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8842087"/>
                  </p:ext>
                </p:extLst>
              </p:nvPr>
            </p:nvGraphicFramePr>
            <p:xfrm>
              <a:off x="3779912" y="1844824"/>
              <a:ext cx="5256584" cy="468052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936104"/>
                    <a:gridCol w="1296144"/>
                    <a:gridCol w="3024336"/>
                  </a:tblGrid>
                  <a:tr h="9361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0" dirty="0" smtClean="0">
                              <a:solidFill>
                                <a:schemeClr val="tx1"/>
                              </a:solidFill>
                            </a:rPr>
                            <a:t>Massa</a:t>
                          </a:r>
                        </a:p>
                        <a:p>
                          <a:pPr algn="ctr"/>
                          <a:r>
                            <a:rPr lang="pt-PT" b="0" dirty="0" smtClean="0">
                              <a:solidFill>
                                <a:schemeClr val="tx1"/>
                              </a:solidFill>
                            </a:rPr>
                            <a:t>(grama)</a:t>
                          </a:r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0" dirty="0" smtClean="0">
                              <a:solidFill>
                                <a:schemeClr val="tx1"/>
                              </a:solidFill>
                            </a:rPr>
                            <a:t>Peso</a:t>
                          </a:r>
                        </a:p>
                        <a:p>
                          <a:pPr algn="ctr"/>
                          <a:r>
                            <a:rPr lang="pt-PT" b="0" dirty="0" smtClean="0">
                              <a:solidFill>
                                <a:schemeClr val="tx1"/>
                              </a:solidFill>
                            </a:rPr>
                            <a:t>(newton)</a:t>
                          </a:r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PT" sz="18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pt-PT" b="0" i="0">
                                        <a:solidFill>
                                          <a:schemeClr val="tx1"/>
                                        </a:solidFill>
                                      </a:rPr>
                                      <m:t>Peso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PT" b="0" i="0">
                                        <a:solidFill>
                                          <a:schemeClr val="tx1"/>
                                        </a:solidFill>
                                      </a:rPr>
                                      <m:t> 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PT" b="0" i="0">
                                        <a:solidFill>
                                          <a:schemeClr val="tx1"/>
                                        </a:solidFill>
                                      </a:rPr>
                                      <m:t>N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PT" b="0" i="0">
                                        <a:solidFill>
                                          <a:schemeClr val="tx1"/>
                                        </a:solidFill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pt-PT" b="0" i="0">
                                        <a:solidFill>
                                          <a:schemeClr val="tx1"/>
                                        </a:solidFill>
                                      </a:rPr>
                                      <m:t>Massa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PT" b="0" i="0">
                                        <a:solidFill>
                                          <a:schemeClr val="tx1"/>
                                        </a:solidFill>
                                      </a:rPr>
                                      <m:t> 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PT" b="0" i="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k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PT" b="0" i="0">
                                        <a:solidFill>
                                          <a:schemeClr val="tx1"/>
                                        </a:solidFill>
                                      </a:rPr>
                                      <m:t>g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PT" b="0" i="0">
                                        <a:solidFill>
                                          <a:schemeClr val="tx1"/>
                                        </a:solidFill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PT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25 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0,2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PT" sz="2000" i="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50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0,5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75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0,74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100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1,0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8842087"/>
                  </p:ext>
                </p:extLst>
              </p:nvPr>
            </p:nvGraphicFramePr>
            <p:xfrm>
              <a:off x="3779912" y="1844824"/>
              <a:ext cx="5256584" cy="468052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936104"/>
                    <a:gridCol w="1296144"/>
                    <a:gridCol w="3024336"/>
                  </a:tblGrid>
                  <a:tr h="9361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0" dirty="0" smtClean="0">
                              <a:solidFill>
                                <a:schemeClr val="tx1"/>
                              </a:solidFill>
                            </a:rPr>
                            <a:t>Massa</a:t>
                          </a:r>
                        </a:p>
                        <a:p>
                          <a:pPr algn="ctr"/>
                          <a:r>
                            <a:rPr lang="pt-PT" b="0" dirty="0" smtClean="0">
                              <a:solidFill>
                                <a:schemeClr val="tx1"/>
                              </a:solidFill>
                            </a:rPr>
                            <a:t>(grama)</a:t>
                          </a:r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0" dirty="0" smtClean="0">
                              <a:solidFill>
                                <a:schemeClr val="tx1"/>
                              </a:solidFill>
                            </a:rPr>
                            <a:t>Peso</a:t>
                          </a:r>
                        </a:p>
                        <a:p>
                          <a:pPr algn="ctr"/>
                          <a:r>
                            <a:rPr lang="pt-PT" b="0" dirty="0" smtClean="0">
                              <a:solidFill>
                                <a:schemeClr val="tx1"/>
                              </a:solidFill>
                            </a:rPr>
                            <a:t>(newton)</a:t>
                          </a:r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 anchorCtr="1">
                        <a:blipFill rotWithShape="1">
                          <a:blip r:embed="rId5"/>
                          <a:stretch>
                            <a:fillRect l="-73790" t="-654" r="-202" b="-401961"/>
                          </a:stretch>
                        </a:blipFill>
                      </a:tcPr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25 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0,2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PT" sz="2000" i="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50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0,5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75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0,74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100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1,0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07510" y="2492870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Procedimento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107504" y="3212986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Registo de dados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7504" y="3861060"/>
            <a:ext cx="9360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 smtClean="0">
                <a:solidFill>
                  <a:srgbClr val="0070C0"/>
                </a:solidFill>
              </a:rPr>
              <a:t>Tratamento de dados</a:t>
            </a:r>
            <a:endParaRPr lang="pt-PT" sz="1000" b="1" dirty="0">
              <a:solidFill>
                <a:srgbClr val="0070C0"/>
              </a:solidFill>
            </a:endParaRP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107504" y="4588046"/>
            <a:ext cx="93600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Análise e discussão dos resultados obtidos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3" name="Rectangle 22">
            <a:hlinkClick r:id="rId9" action="ppaction://hlinksldjump"/>
          </p:cNvPr>
          <p:cNvSpPr/>
          <p:nvPr/>
        </p:nvSpPr>
        <p:spPr>
          <a:xfrm>
            <a:off x="107504" y="1812886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Material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6" name="Rectangle 25">
            <a:hlinkClick r:id="rId10" action="ppaction://hlinksldjump"/>
          </p:cNvPr>
          <p:cNvSpPr/>
          <p:nvPr/>
        </p:nvSpPr>
        <p:spPr>
          <a:xfrm>
            <a:off x="107504" y="1124744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Objetivo</a:t>
            </a:r>
            <a:endParaRPr lang="pt-PT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0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 flipV="1">
            <a:off x="107504" y="44622"/>
            <a:ext cx="8928992" cy="864097"/>
          </a:xfrm>
          <a:prstGeom prst="roundRect">
            <a:avLst>
              <a:gd name="adj" fmla="val 3627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96552" y="6520259"/>
            <a:ext cx="2895600" cy="365125"/>
          </a:xfrm>
        </p:spPr>
        <p:txBody>
          <a:bodyPr/>
          <a:lstStyle/>
          <a:p>
            <a:r>
              <a:rPr lang="pt-PT" sz="1100" dirty="0" smtClean="0"/>
              <a:t>Elisabete  C.A., Jan. 2013</a:t>
            </a:r>
            <a:endParaRPr lang="pt-PT" sz="1100" dirty="0"/>
          </a:p>
        </p:txBody>
      </p:sp>
      <p:pic>
        <p:nvPicPr>
          <p:cNvPr id="6" name="Picture 2" descr="C:\Users\Elisabete\Pictures\ESPoetaJoaqimSerra_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7" b="25149"/>
          <a:stretch/>
        </p:blipFill>
        <p:spPr bwMode="auto">
          <a:xfrm>
            <a:off x="144016" y="116632"/>
            <a:ext cx="1331640" cy="53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3298" y="87015"/>
            <a:ext cx="2612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</a:rPr>
              <a:t>Escola Secundária Poeta Joaquim Serra</a:t>
            </a:r>
          </a:p>
          <a:p>
            <a:r>
              <a:rPr lang="pt-PT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.º ano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8021" y="277778"/>
            <a:ext cx="543847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Terra no Espaço </a:t>
            </a: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  <a:sym typeface="Webdings"/>
              </a:rPr>
              <a:t>O Planeta Terra</a:t>
            </a:r>
            <a:endParaRPr lang="pt-PT" sz="14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  <a:sym typeface="Webdings"/>
            </a:endParaRPr>
          </a:p>
          <a:p>
            <a:pPr algn="r"/>
            <a:r>
              <a:rPr lang="pt-PT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ebdings"/>
              </a:rPr>
              <a:t>A.P. – Determinação da massa e do peso de um corpo</a:t>
            </a:r>
            <a:endParaRPr lang="pt-PT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4"/>
          <p:cNvSpPr txBox="1">
            <a:spLocks/>
          </p:cNvSpPr>
          <p:nvPr/>
        </p:nvSpPr>
        <p:spPr>
          <a:xfrm>
            <a:off x="6830888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F45A66-6E59-4F8B-BABC-F4D663E60975}" type="slidenum">
              <a:rPr lang="pt-PT" smtClean="0"/>
              <a:pPr/>
              <a:t>12</a:t>
            </a:fld>
            <a:endParaRPr lang="pt-PT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15616" y="1124744"/>
            <a:ext cx="0" cy="51845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19672" y="141277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Tratamento de dados:</a:t>
            </a:r>
            <a:endParaRPr lang="pt-PT" sz="2000" b="1" dirty="0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83"/>
          <a:stretch/>
        </p:blipFill>
        <p:spPr bwMode="auto">
          <a:xfrm>
            <a:off x="1403648" y="1844824"/>
            <a:ext cx="2110961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0842808"/>
                  </p:ext>
                </p:extLst>
              </p:nvPr>
            </p:nvGraphicFramePr>
            <p:xfrm>
              <a:off x="3779912" y="1844824"/>
              <a:ext cx="5256584" cy="5010987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936104"/>
                    <a:gridCol w="1296144"/>
                    <a:gridCol w="3024336"/>
                  </a:tblGrid>
                  <a:tr h="9361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0" dirty="0" smtClean="0">
                              <a:solidFill>
                                <a:schemeClr val="tx1"/>
                              </a:solidFill>
                            </a:rPr>
                            <a:t>Massa</a:t>
                          </a:r>
                        </a:p>
                        <a:p>
                          <a:pPr algn="ctr"/>
                          <a:r>
                            <a:rPr lang="pt-PT" b="0" dirty="0" smtClean="0">
                              <a:solidFill>
                                <a:schemeClr val="tx1"/>
                              </a:solidFill>
                            </a:rPr>
                            <a:t>(grama)</a:t>
                          </a:r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0" dirty="0" smtClean="0">
                              <a:solidFill>
                                <a:schemeClr val="tx1"/>
                              </a:solidFill>
                            </a:rPr>
                            <a:t>Peso</a:t>
                          </a:r>
                        </a:p>
                        <a:p>
                          <a:pPr algn="ctr"/>
                          <a:r>
                            <a:rPr lang="pt-PT" b="0" dirty="0" smtClean="0">
                              <a:solidFill>
                                <a:schemeClr val="tx1"/>
                              </a:solidFill>
                            </a:rPr>
                            <a:t>(newton)</a:t>
                          </a:r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PT" sz="18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pt-PT" b="0" i="0">
                                        <a:solidFill>
                                          <a:schemeClr val="tx1"/>
                                        </a:solidFill>
                                      </a:rPr>
                                      <m:t>Peso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PT" b="0" i="0">
                                        <a:solidFill>
                                          <a:schemeClr val="tx1"/>
                                        </a:solidFill>
                                      </a:rPr>
                                      <m:t> 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PT" b="0" i="0">
                                        <a:solidFill>
                                          <a:schemeClr val="tx1"/>
                                        </a:solidFill>
                                      </a:rPr>
                                      <m:t>N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PT" b="0" i="0">
                                        <a:solidFill>
                                          <a:schemeClr val="tx1"/>
                                        </a:solidFill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pt-PT" b="0" i="0">
                                        <a:solidFill>
                                          <a:schemeClr val="tx1"/>
                                        </a:solidFill>
                                      </a:rPr>
                                      <m:t>Massa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PT" b="0" i="0">
                                        <a:solidFill>
                                          <a:schemeClr val="tx1"/>
                                        </a:solidFill>
                                      </a:rPr>
                                      <m:t> 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PT" b="0" i="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k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PT" b="0" i="0">
                                        <a:solidFill>
                                          <a:schemeClr val="tx1"/>
                                        </a:solidFill>
                                      </a:rPr>
                                      <m:t>g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PT" b="0" i="0">
                                        <a:solidFill>
                                          <a:schemeClr val="tx1"/>
                                        </a:solidFill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PT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25 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0,2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pt-PT" sz="1800" kern="1200" dirty="0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Bradley Hand ITC" pitchFamily="66" charset="0"/>
                              <a:ea typeface="+mn-ea"/>
                              <a:cs typeface="+mn-cs"/>
                            </a:rPr>
                            <a:t>25</a:t>
                          </a:r>
                          <a:r>
                            <a:rPr lang="pt-PT" sz="1800" kern="1200" baseline="0" dirty="0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Bradley Hand ITC" pitchFamily="66" charset="0"/>
                              <a:ea typeface="+mn-ea"/>
                              <a:cs typeface="+mn-cs"/>
                            </a:rPr>
                            <a:t> g </a:t>
                          </a:r>
                          <a14:m>
                            <m:oMath xmlns:m="http://schemas.openxmlformats.org/officeDocument/2006/math">
                              <m:r>
                                <a:rPr lang="pt-PT" sz="1800" i="1" kern="1200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pt-PT" sz="1800" i="1" kern="1200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pt-PT" sz="1800" b="0" i="0" kern="1200" smtClean="0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Bradley Hand ITC" pitchFamily="66" charset="0"/>
                                      <a:ea typeface="+mn-ea"/>
                                      <a:cs typeface="+mn-cs"/>
                                    </a:rPr>
                                    <m:t>1 </m:t>
                                  </m:r>
                                  <m:r>
                                    <m:rPr>
                                      <m:nor/>
                                    </m:rPr>
                                    <a:rPr lang="pt-PT" sz="1800" b="0" i="0" kern="1200" smtClean="0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Bradley Hand ITC" pitchFamily="66" charset="0"/>
                                      <a:ea typeface="+mn-ea"/>
                                      <a:cs typeface="+mn-cs"/>
                                    </a:rPr>
                                    <m:t>kg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pt-PT" sz="1800" i="0" kern="1200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Bradley Hand ITC" pitchFamily="66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pt-PT" sz="1800" b="0" i="0" kern="1200" smtClean="0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Bradley Hand ITC" pitchFamily="66" charset="0"/>
                                      <a:ea typeface="+mn-ea"/>
                                      <a:cs typeface="+mn-cs"/>
                                    </a:rPr>
                                    <m:t>1000 </m:t>
                                  </m:r>
                                  <m:r>
                                    <m:rPr>
                                      <m:nor/>
                                    </m:rPr>
                                    <a:rPr lang="pt-PT" sz="1800" i="0" kern="1200">
                                      <a:solidFill>
                                        <a:schemeClr val="tx1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Bradley Hand ITC" pitchFamily="66" charset="0"/>
                                      <a:ea typeface="+mn-ea"/>
                                      <a:cs typeface="+mn-cs"/>
                                    </a:rPr>
                                    <m:t>g</m:t>
                                  </m:r>
                                </m:den>
                              </m:f>
                              <m:r>
                                <a:rPr lang="pt-PT" sz="1800" i="0" kern="120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pt-PT" sz="1800" b="0" i="0" kern="1200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Bradley Hand ITC" pitchFamily="66" charset="0"/>
                                  <a:ea typeface="+mn-ea"/>
                                  <a:cs typeface="+mn-cs"/>
                                </a:rPr>
                                <m:t>0,025 </m:t>
                              </m:r>
                            </m:oMath>
                          </a14:m>
                          <a:endParaRPr lang="pt-PT" sz="1800" b="0" i="0" kern="1200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Bradley Hand ITC" pitchFamily="66" charset="0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PT" sz="2000" i="1" kern="120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pt-PT" sz="2000" i="0" kern="1200">
                                        <a:solidFill>
                                          <a:srgbClr val="0070C0"/>
                                        </a:solidFill>
                                        <a:latin typeface="Bradley Hand ITC" pitchFamily="66" charset="0"/>
                                        <a:ea typeface="+mn-ea"/>
                                        <a:cs typeface="+mn-cs"/>
                                      </a:rPr>
                                      <m:t>0,2 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PT" sz="2000" i="0" kern="1200">
                                        <a:solidFill>
                                          <a:srgbClr val="0070C0"/>
                                        </a:solidFill>
                                        <a:latin typeface="Bradley Hand ITC" pitchFamily="66" charset="0"/>
                                        <a:ea typeface="+mn-ea"/>
                                        <a:cs typeface="+mn-cs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pt-PT" sz="2000" i="0" kern="1200">
                                        <a:solidFill>
                                          <a:srgbClr val="0070C0"/>
                                        </a:solidFill>
                                        <a:latin typeface="Bradley Hand ITC" pitchFamily="66" charset="0"/>
                                        <a:ea typeface="+mn-ea"/>
                                        <a:cs typeface="+mn-cs"/>
                                      </a:rPr>
                                      <m:t>0,025 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PT" sz="2000" i="0" kern="1200">
                                        <a:solidFill>
                                          <a:srgbClr val="0070C0"/>
                                        </a:solidFill>
                                        <a:latin typeface="Bradley Hand ITC" pitchFamily="66" charset="0"/>
                                        <a:ea typeface="+mn-ea"/>
                                        <a:cs typeface="+mn-cs"/>
                                      </a:rPr>
                                      <m:t>kg</m:t>
                                    </m:r>
                                  </m:den>
                                </m:f>
                                <m:r>
                                  <a:rPr lang="pt-PT" sz="2000" i="0" kern="120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m:rPr>
                                    <m:nor/>
                                  </m:rPr>
                                  <a:rPr lang="pt-PT" sz="2000" i="0" kern="1200">
                                    <a:solidFill>
                                      <a:srgbClr val="0070C0"/>
                                    </a:solidFill>
                                    <a:latin typeface="Bradley Hand ITC" pitchFamily="66" charset="0"/>
                                    <a:ea typeface="+mn-ea"/>
                                    <a:cs typeface="+mn-cs"/>
                                  </a:rPr>
                                  <m:t>8 </m:t>
                                </m:r>
                                <m:r>
                                  <m:rPr>
                                    <m:nor/>
                                  </m:rPr>
                                  <a:rPr lang="pt-PT" sz="2000" i="0" kern="1200">
                                    <a:solidFill>
                                      <a:srgbClr val="0070C0"/>
                                    </a:solidFill>
                                    <a:latin typeface="Bradley Hand ITC" pitchFamily="66" charset="0"/>
                                    <a:ea typeface="+mn-ea"/>
                                    <a:cs typeface="+mn-cs"/>
                                  </a:rPr>
                                  <m:t>N</m:t>
                                </m:r>
                                <m:r>
                                  <m:rPr>
                                    <m:nor/>
                                  </m:rPr>
                                  <a:rPr lang="pt-PT" sz="2000" i="0" kern="1200">
                                    <a:solidFill>
                                      <a:srgbClr val="0070C0"/>
                                    </a:solidFill>
                                    <a:latin typeface="Bradley Hand ITC" pitchFamily="66" charset="0"/>
                                    <a:ea typeface="+mn-ea"/>
                                    <a:cs typeface="+mn-cs"/>
                                  </a:rPr>
                                  <m:t>/</m:t>
                                </m:r>
                                <m:r>
                                  <m:rPr>
                                    <m:nor/>
                                  </m:rPr>
                                  <a:rPr lang="pt-PT" sz="2000" i="0" kern="1200">
                                    <a:solidFill>
                                      <a:srgbClr val="0070C0"/>
                                    </a:solidFill>
                                    <a:latin typeface="Bradley Hand ITC" pitchFamily="66" charset="0"/>
                                    <a:ea typeface="+mn-ea"/>
                                    <a:cs typeface="+mn-cs"/>
                                  </a:rPr>
                                  <m:t>kg</m:t>
                                </m:r>
                              </m:oMath>
                            </m:oMathPara>
                          </a14:m>
                          <a:endParaRPr lang="pt-PT" sz="2400" i="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50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0,5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75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0,74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100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1,0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0842808"/>
                  </p:ext>
                </p:extLst>
              </p:nvPr>
            </p:nvGraphicFramePr>
            <p:xfrm>
              <a:off x="3779912" y="1844824"/>
              <a:ext cx="5256584" cy="5010987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936104"/>
                    <a:gridCol w="1296144"/>
                    <a:gridCol w="3024336"/>
                  </a:tblGrid>
                  <a:tr h="9361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0" dirty="0" smtClean="0">
                              <a:solidFill>
                                <a:schemeClr val="tx1"/>
                              </a:solidFill>
                            </a:rPr>
                            <a:t>Massa</a:t>
                          </a:r>
                        </a:p>
                        <a:p>
                          <a:pPr algn="ctr"/>
                          <a:r>
                            <a:rPr lang="pt-PT" b="0" dirty="0" smtClean="0">
                              <a:solidFill>
                                <a:schemeClr val="tx1"/>
                              </a:solidFill>
                            </a:rPr>
                            <a:t>(grama)</a:t>
                          </a:r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0" dirty="0" smtClean="0">
                              <a:solidFill>
                                <a:schemeClr val="tx1"/>
                              </a:solidFill>
                            </a:rPr>
                            <a:t>Peso</a:t>
                          </a:r>
                        </a:p>
                        <a:p>
                          <a:pPr algn="ctr"/>
                          <a:r>
                            <a:rPr lang="pt-PT" b="0" dirty="0" smtClean="0">
                              <a:solidFill>
                                <a:schemeClr val="tx1"/>
                              </a:solidFill>
                            </a:rPr>
                            <a:t>(newton)</a:t>
                          </a:r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 anchorCtr="1">
                        <a:blipFill rotWithShape="1">
                          <a:blip r:embed="rId5"/>
                          <a:stretch>
                            <a:fillRect l="-73790" t="-649" r="-202" b="-433766"/>
                          </a:stretch>
                        </a:blipFill>
                      </a:tcPr>
                    </a:tc>
                  </a:tr>
                  <a:tr h="1266571"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25 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0,2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73790" t="-74879" r="-202" b="-222705"/>
                          </a:stretch>
                        </a:blipFill>
                      </a:tcPr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50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0,5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75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0,74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100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1,0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07510" y="2492870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Procedimento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107504" y="3212986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Registo de dados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504" y="3861060"/>
            <a:ext cx="9360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 smtClean="0">
                <a:solidFill>
                  <a:srgbClr val="0070C0"/>
                </a:solidFill>
              </a:rPr>
              <a:t>Tratamento de dados</a:t>
            </a:r>
            <a:endParaRPr lang="pt-PT" sz="1000" b="1" dirty="0">
              <a:solidFill>
                <a:srgbClr val="0070C0"/>
              </a:solidFill>
            </a:endParaRP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107504" y="4588046"/>
            <a:ext cx="93600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Análise e discussão dos resultados obtidos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3" name="Rectangle 22">
            <a:hlinkClick r:id="rId9" action="ppaction://hlinksldjump"/>
          </p:cNvPr>
          <p:cNvSpPr/>
          <p:nvPr/>
        </p:nvSpPr>
        <p:spPr>
          <a:xfrm>
            <a:off x="107504" y="1812886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Material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6" name="Rectangle 25">
            <a:hlinkClick r:id="rId10" action="ppaction://hlinksldjump"/>
          </p:cNvPr>
          <p:cNvSpPr/>
          <p:nvPr/>
        </p:nvSpPr>
        <p:spPr>
          <a:xfrm>
            <a:off x="107504" y="1124744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Objetivo</a:t>
            </a:r>
            <a:endParaRPr lang="pt-PT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 flipV="1">
            <a:off x="107504" y="44622"/>
            <a:ext cx="8928992" cy="864097"/>
          </a:xfrm>
          <a:prstGeom prst="roundRect">
            <a:avLst>
              <a:gd name="adj" fmla="val 3627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96552" y="6520259"/>
            <a:ext cx="2895600" cy="365125"/>
          </a:xfrm>
        </p:spPr>
        <p:txBody>
          <a:bodyPr/>
          <a:lstStyle/>
          <a:p>
            <a:r>
              <a:rPr lang="pt-PT" sz="1100" dirty="0" smtClean="0"/>
              <a:t>Elisabete  C.A., Jan. 2013</a:t>
            </a:r>
            <a:endParaRPr lang="pt-PT" sz="1100" dirty="0"/>
          </a:p>
        </p:txBody>
      </p:sp>
      <p:pic>
        <p:nvPicPr>
          <p:cNvPr id="6" name="Picture 2" descr="C:\Users\Elisabete\Pictures\ESPoetaJoaqimSerra_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7" b="25149"/>
          <a:stretch/>
        </p:blipFill>
        <p:spPr bwMode="auto">
          <a:xfrm>
            <a:off x="144016" y="116632"/>
            <a:ext cx="1331640" cy="53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3298" y="87015"/>
            <a:ext cx="2612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</a:rPr>
              <a:t>Escola Secundária Poeta Joaquim Serra</a:t>
            </a:r>
          </a:p>
          <a:p>
            <a:r>
              <a:rPr lang="pt-PT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.º ano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8021" y="277778"/>
            <a:ext cx="543847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Terra no Espaço </a:t>
            </a: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  <a:sym typeface="Webdings"/>
              </a:rPr>
              <a:t>O Planeta Terra</a:t>
            </a:r>
            <a:endParaRPr lang="pt-PT" sz="14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  <a:sym typeface="Webdings"/>
            </a:endParaRPr>
          </a:p>
          <a:p>
            <a:pPr algn="r"/>
            <a:r>
              <a:rPr lang="pt-PT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ebdings"/>
              </a:rPr>
              <a:t>A.P. – Determinação da massa e do peso de um corpo</a:t>
            </a:r>
            <a:endParaRPr lang="pt-PT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4"/>
          <p:cNvSpPr txBox="1">
            <a:spLocks/>
          </p:cNvSpPr>
          <p:nvPr/>
        </p:nvSpPr>
        <p:spPr>
          <a:xfrm>
            <a:off x="6830888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F45A66-6E59-4F8B-BABC-F4D663E60975}" type="slidenum">
              <a:rPr lang="pt-PT" smtClean="0"/>
              <a:pPr/>
              <a:t>13</a:t>
            </a:fld>
            <a:endParaRPr lang="pt-PT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15616" y="1124744"/>
            <a:ext cx="0" cy="51845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19672" y="141277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Tratamento de dados:</a:t>
            </a:r>
            <a:endParaRPr lang="pt-PT" sz="2000" b="1" dirty="0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83"/>
          <a:stretch/>
        </p:blipFill>
        <p:spPr bwMode="auto">
          <a:xfrm>
            <a:off x="1403648" y="1844824"/>
            <a:ext cx="2110961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5925011"/>
                  </p:ext>
                </p:extLst>
              </p:nvPr>
            </p:nvGraphicFramePr>
            <p:xfrm>
              <a:off x="3779912" y="1844824"/>
              <a:ext cx="5256584" cy="468052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936104"/>
                    <a:gridCol w="1296144"/>
                    <a:gridCol w="3024336"/>
                  </a:tblGrid>
                  <a:tr h="9361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0" dirty="0" smtClean="0">
                              <a:solidFill>
                                <a:schemeClr val="tx1"/>
                              </a:solidFill>
                            </a:rPr>
                            <a:t>Massa</a:t>
                          </a:r>
                        </a:p>
                        <a:p>
                          <a:pPr algn="ctr"/>
                          <a:r>
                            <a:rPr lang="pt-PT" b="0" dirty="0" smtClean="0">
                              <a:solidFill>
                                <a:schemeClr val="tx1"/>
                              </a:solidFill>
                            </a:rPr>
                            <a:t>(grama)</a:t>
                          </a:r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0" dirty="0" smtClean="0">
                              <a:solidFill>
                                <a:schemeClr val="tx1"/>
                              </a:solidFill>
                            </a:rPr>
                            <a:t>Peso</a:t>
                          </a:r>
                        </a:p>
                        <a:p>
                          <a:pPr algn="ctr"/>
                          <a:r>
                            <a:rPr lang="pt-PT" b="0" dirty="0" smtClean="0">
                              <a:solidFill>
                                <a:schemeClr val="tx1"/>
                              </a:solidFill>
                            </a:rPr>
                            <a:t>(newton)</a:t>
                          </a:r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PT" sz="18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pt-PT" b="0" i="0">
                                        <a:solidFill>
                                          <a:schemeClr val="tx1"/>
                                        </a:solidFill>
                                      </a:rPr>
                                      <m:t>Peso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PT" b="0" i="0">
                                        <a:solidFill>
                                          <a:schemeClr val="tx1"/>
                                        </a:solidFill>
                                      </a:rPr>
                                      <m:t> 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PT" b="0" i="0">
                                        <a:solidFill>
                                          <a:schemeClr val="tx1"/>
                                        </a:solidFill>
                                      </a:rPr>
                                      <m:t>N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PT" b="0" i="0">
                                        <a:solidFill>
                                          <a:schemeClr val="tx1"/>
                                        </a:solidFill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pt-PT" b="0" i="0">
                                        <a:solidFill>
                                          <a:schemeClr val="tx1"/>
                                        </a:solidFill>
                                      </a:rPr>
                                      <m:t>Massa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PT" b="0" i="0">
                                        <a:solidFill>
                                          <a:schemeClr val="tx1"/>
                                        </a:solidFill>
                                      </a:rPr>
                                      <m:t> 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PT" b="0" i="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k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PT" b="0" i="0">
                                        <a:solidFill>
                                          <a:schemeClr val="tx1"/>
                                        </a:solidFill>
                                      </a:rPr>
                                      <m:t>g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PT" b="0" i="0">
                                        <a:solidFill>
                                          <a:schemeClr val="tx1"/>
                                        </a:solidFill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PT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25 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0,2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pt-PT" sz="1800" i="0" kern="1200">
                                    <a:solidFill>
                                      <a:srgbClr val="0070C0"/>
                                    </a:solidFill>
                                    <a:latin typeface="Bradley Hand ITC" pitchFamily="66" charset="0"/>
                                    <a:ea typeface="+mn-ea"/>
                                    <a:cs typeface="+mn-cs"/>
                                  </a:rPr>
                                  <m:t>8 </m:t>
                                </m:r>
                                <m:r>
                                  <m:rPr>
                                    <m:nor/>
                                  </m:rPr>
                                  <a:rPr lang="pt-PT" sz="1800" i="0" kern="1200">
                                    <a:solidFill>
                                      <a:srgbClr val="0070C0"/>
                                    </a:solidFill>
                                    <a:latin typeface="Bradley Hand ITC" pitchFamily="66" charset="0"/>
                                    <a:ea typeface="+mn-ea"/>
                                    <a:cs typeface="+mn-cs"/>
                                  </a:rPr>
                                  <m:t>N</m:t>
                                </m:r>
                                <m:r>
                                  <m:rPr>
                                    <m:nor/>
                                  </m:rPr>
                                  <a:rPr lang="pt-PT" sz="1800" i="0" kern="1200">
                                    <a:solidFill>
                                      <a:srgbClr val="0070C0"/>
                                    </a:solidFill>
                                    <a:latin typeface="Bradley Hand ITC" pitchFamily="66" charset="0"/>
                                    <a:ea typeface="+mn-ea"/>
                                    <a:cs typeface="+mn-cs"/>
                                  </a:rPr>
                                  <m:t>/</m:t>
                                </m:r>
                                <m:r>
                                  <m:rPr>
                                    <m:nor/>
                                  </m:rPr>
                                  <a:rPr lang="pt-PT" sz="1800" i="0" kern="1200">
                                    <a:solidFill>
                                      <a:srgbClr val="0070C0"/>
                                    </a:solidFill>
                                    <a:latin typeface="Bradley Hand ITC" pitchFamily="66" charset="0"/>
                                    <a:ea typeface="+mn-ea"/>
                                    <a:cs typeface="+mn-cs"/>
                                  </a:rPr>
                                  <m:t>kg</m:t>
                                </m:r>
                              </m:oMath>
                            </m:oMathPara>
                          </a14:m>
                          <a:endParaRPr lang="pt-PT" sz="2000" i="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50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0,5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10 N/kg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75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0,74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9,9 N/kg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100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1,0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10 N/kg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5925011"/>
                  </p:ext>
                </p:extLst>
              </p:nvPr>
            </p:nvGraphicFramePr>
            <p:xfrm>
              <a:off x="3779912" y="1844824"/>
              <a:ext cx="5256584" cy="468052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936104"/>
                    <a:gridCol w="1296144"/>
                    <a:gridCol w="3024336"/>
                  </a:tblGrid>
                  <a:tr h="9361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0" dirty="0" smtClean="0">
                              <a:solidFill>
                                <a:schemeClr val="tx1"/>
                              </a:solidFill>
                            </a:rPr>
                            <a:t>Massa</a:t>
                          </a:r>
                        </a:p>
                        <a:p>
                          <a:pPr algn="ctr"/>
                          <a:r>
                            <a:rPr lang="pt-PT" b="0" dirty="0" smtClean="0">
                              <a:solidFill>
                                <a:schemeClr val="tx1"/>
                              </a:solidFill>
                            </a:rPr>
                            <a:t>(grama)</a:t>
                          </a:r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0" dirty="0" smtClean="0">
                              <a:solidFill>
                                <a:schemeClr val="tx1"/>
                              </a:solidFill>
                            </a:rPr>
                            <a:t>Peso</a:t>
                          </a:r>
                        </a:p>
                        <a:p>
                          <a:pPr algn="ctr"/>
                          <a:r>
                            <a:rPr lang="pt-PT" b="0" dirty="0" smtClean="0">
                              <a:solidFill>
                                <a:schemeClr val="tx1"/>
                              </a:solidFill>
                            </a:rPr>
                            <a:t>(newton)</a:t>
                          </a:r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 anchorCtr="1">
                        <a:blipFill rotWithShape="1">
                          <a:blip r:embed="rId5"/>
                          <a:stretch>
                            <a:fillRect l="-73790" t="-654" r="-202" b="-401961"/>
                          </a:stretch>
                        </a:blipFill>
                      </a:tcPr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25 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0,2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73790" t="-100000" r="-202" b="-299351"/>
                          </a:stretch>
                        </a:blipFill>
                      </a:tcPr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50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0,5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10 N/kg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75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0,74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9,9 N/kg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100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1,0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10 N/kg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07510" y="2492870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Procedimento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107504" y="3212986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Registo de dados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504" y="3861060"/>
            <a:ext cx="9360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 smtClean="0">
                <a:solidFill>
                  <a:srgbClr val="0070C0"/>
                </a:solidFill>
              </a:rPr>
              <a:t>Tratamento de dados</a:t>
            </a:r>
            <a:endParaRPr lang="pt-PT" sz="1000" b="1" dirty="0">
              <a:solidFill>
                <a:srgbClr val="0070C0"/>
              </a:solidFill>
            </a:endParaRP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107504" y="4588046"/>
            <a:ext cx="93600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Análise e discussão dos resultados obtidos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3" name="Rectangle 22">
            <a:hlinkClick r:id="rId9" action="ppaction://hlinksldjump"/>
          </p:cNvPr>
          <p:cNvSpPr/>
          <p:nvPr/>
        </p:nvSpPr>
        <p:spPr>
          <a:xfrm>
            <a:off x="107504" y="1812886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Material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6" name="Rectangle 25">
            <a:hlinkClick r:id="rId10" action="ppaction://hlinksldjump"/>
          </p:cNvPr>
          <p:cNvSpPr/>
          <p:nvPr/>
        </p:nvSpPr>
        <p:spPr>
          <a:xfrm>
            <a:off x="107504" y="1124744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Objetivo</a:t>
            </a:r>
            <a:endParaRPr lang="pt-PT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8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872001"/>
                  </p:ext>
                </p:extLst>
              </p:nvPr>
            </p:nvGraphicFramePr>
            <p:xfrm>
              <a:off x="3779912" y="1844824"/>
              <a:ext cx="5256584" cy="468052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936104"/>
                    <a:gridCol w="1296144"/>
                    <a:gridCol w="3024336"/>
                  </a:tblGrid>
                  <a:tr h="9361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0" dirty="0" smtClean="0">
                              <a:solidFill>
                                <a:schemeClr val="tx1"/>
                              </a:solidFill>
                            </a:rPr>
                            <a:t>Massa</a:t>
                          </a:r>
                        </a:p>
                        <a:p>
                          <a:pPr algn="ctr"/>
                          <a:r>
                            <a:rPr lang="pt-PT" b="0" dirty="0" smtClean="0">
                              <a:solidFill>
                                <a:schemeClr val="tx1"/>
                              </a:solidFill>
                            </a:rPr>
                            <a:t>(grama)</a:t>
                          </a:r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0" dirty="0" smtClean="0">
                              <a:solidFill>
                                <a:schemeClr val="tx1"/>
                              </a:solidFill>
                            </a:rPr>
                            <a:t>Peso</a:t>
                          </a:r>
                        </a:p>
                        <a:p>
                          <a:pPr algn="ctr"/>
                          <a:r>
                            <a:rPr lang="pt-PT" b="0" dirty="0" smtClean="0">
                              <a:solidFill>
                                <a:schemeClr val="tx1"/>
                              </a:solidFill>
                            </a:rPr>
                            <a:t>(newton)</a:t>
                          </a:r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PT" sz="18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pt-PT" b="0" i="0">
                                        <a:solidFill>
                                          <a:schemeClr val="tx1"/>
                                        </a:solidFill>
                                      </a:rPr>
                                      <m:t>Peso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PT" b="0" i="0">
                                        <a:solidFill>
                                          <a:schemeClr val="tx1"/>
                                        </a:solidFill>
                                      </a:rPr>
                                      <m:t> 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PT" b="0" i="0">
                                        <a:solidFill>
                                          <a:schemeClr val="tx1"/>
                                        </a:solidFill>
                                      </a:rPr>
                                      <m:t>N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PT" b="0" i="0">
                                        <a:solidFill>
                                          <a:schemeClr val="tx1"/>
                                        </a:solidFill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pt-PT" b="0" i="0">
                                        <a:solidFill>
                                          <a:schemeClr val="tx1"/>
                                        </a:solidFill>
                                      </a:rPr>
                                      <m:t>Massa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PT" b="0" i="0">
                                        <a:solidFill>
                                          <a:schemeClr val="tx1"/>
                                        </a:solidFill>
                                      </a:rPr>
                                      <m:t> 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PT" b="0" i="0" smtClean="0">
                                        <a:solidFill>
                                          <a:schemeClr val="tx1"/>
                                        </a:solidFill>
                                      </a:rPr>
                                      <m:t>k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PT" b="0" i="0">
                                        <a:solidFill>
                                          <a:schemeClr val="tx1"/>
                                        </a:solidFill>
                                      </a:rPr>
                                      <m:t>g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pt-PT" b="0" i="0">
                                        <a:solidFill>
                                          <a:schemeClr val="tx1"/>
                                        </a:solidFill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PT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25 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0,2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pt-PT" sz="1800" i="0" kern="1200">
                                    <a:solidFill>
                                      <a:srgbClr val="0070C0"/>
                                    </a:solidFill>
                                    <a:latin typeface="Bradley Hand ITC" pitchFamily="66" charset="0"/>
                                    <a:ea typeface="+mn-ea"/>
                                    <a:cs typeface="+mn-cs"/>
                                  </a:rPr>
                                  <m:t>8 </m:t>
                                </m:r>
                                <m:r>
                                  <m:rPr>
                                    <m:nor/>
                                  </m:rPr>
                                  <a:rPr lang="pt-PT" sz="1800" i="0" kern="1200">
                                    <a:solidFill>
                                      <a:srgbClr val="0070C0"/>
                                    </a:solidFill>
                                    <a:latin typeface="Bradley Hand ITC" pitchFamily="66" charset="0"/>
                                    <a:ea typeface="+mn-ea"/>
                                    <a:cs typeface="+mn-cs"/>
                                  </a:rPr>
                                  <m:t>N</m:t>
                                </m:r>
                                <m:r>
                                  <m:rPr>
                                    <m:nor/>
                                  </m:rPr>
                                  <a:rPr lang="pt-PT" sz="1800" i="0" kern="1200">
                                    <a:solidFill>
                                      <a:srgbClr val="0070C0"/>
                                    </a:solidFill>
                                    <a:latin typeface="Bradley Hand ITC" pitchFamily="66" charset="0"/>
                                    <a:ea typeface="+mn-ea"/>
                                    <a:cs typeface="+mn-cs"/>
                                  </a:rPr>
                                  <m:t>/</m:t>
                                </m:r>
                                <m:r>
                                  <m:rPr>
                                    <m:nor/>
                                  </m:rPr>
                                  <a:rPr lang="pt-PT" sz="1800" i="0" kern="1200">
                                    <a:solidFill>
                                      <a:srgbClr val="0070C0"/>
                                    </a:solidFill>
                                    <a:latin typeface="Bradley Hand ITC" pitchFamily="66" charset="0"/>
                                    <a:ea typeface="+mn-ea"/>
                                    <a:cs typeface="+mn-cs"/>
                                  </a:rPr>
                                  <m:t>kg</m:t>
                                </m:r>
                              </m:oMath>
                            </m:oMathPara>
                          </a14:m>
                          <a:endParaRPr lang="pt-PT" sz="2000" i="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50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0,5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10 N/kg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75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0,74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9,9 N/kg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100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1,0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10 N/kg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872001"/>
                  </p:ext>
                </p:extLst>
              </p:nvPr>
            </p:nvGraphicFramePr>
            <p:xfrm>
              <a:off x="3779912" y="1844824"/>
              <a:ext cx="5256584" cy="468052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936104"/>
                    <a:gridCol w="1296144"/>
                    <a:gridCol w="3024336"/>
                  </a:tblGrid>
                  <a:tr h="9361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0" dirty="0" smtClean="0">
                              <a:solidFill>
                                <a:schemeClr val="tx1"/>
                              </a:solidFill>
                            </a:rPr>
                            <a:t>Massa</a:t>
                          </a:r>
                        </a:p>
                        <a:p>
                          <a:pPr algn="ctr"/>
                          <a:r>
                            <a:rPr lang="pt-PT" b="0" dirty="0" smtClean="0">
                              <a:solidFill>
                                <a:schemeClr val="tx1"/>
                              </a:solidFill>
                            </a:rPr>
                            <a:t>(grama)</a:t>
                          </a:r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0" dirty="0" smtClean="0">
                              <a:solidFill>
                                <a:schemeClr val="tx1"/>
                              </a:solidFill>
                            </a:rPr>
                            <a:t>Peso</a:t>
                          </a:r>
                        </a:p>
                        <a:p>
                          <a:pPr algn="ctr"/>
                          <a:r>
                            <a:rPr lang="pt-PT" b="0" dirty="0" smtClean="0">
                              <a:solidFill>
                                <a:schemeClr val="tx1"/>
                              </a:solidFill>
                            </a:rPr>
                            <a:t>(newton)</a:t>
                          </a:r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 anchorCtr="1">
                        <a:blipFill rotWithShape="1">
                          <a:blip r:embed="rId4"/>
                          <a:stretch>
                            <a:fillRect l="-73790" t="-654" r="-202" b="-401961"/>
                          </a:stretch>
                        </a:blipFill>
                      </a:tcPr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25 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0,2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73790" t="-100000" r="-202" b="-299351"/>
                          </a:stretch>
                        </a:blipFill>
                      </a:tcPr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50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0,5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10 N/kg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75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0,74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9,9 N/kg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100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179388"/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1,0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pt-PT" sz="2000" dirty="0" smtClean="0">
                              <a:solidFill>
                                <a:srgbClr val="0070C0"/>
                              </a:solidFill>
                              <a:latin typeface="Bradley Hand ITC" pitchFamily="66" charset="0"/>
                            </a:rPr>
                            <a:t>10 N/kg</a:t>
                          </a:r>
                          <a:endParaRPr lang="pt-PT" sz="2000" dirty="0">
                            <a:solidFill>
                              <a:srgbClr val="0070C0"/>
                            </a:solidFill>
                            <a:latin typeface="Bradley Hand ITC" pitchFamily="66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11" name="Rectangle 10"/>
          <p:cNvSpPr/>
          <p:nvPr/>
        </p:nvSpPr>
        <p:spPr>
          <a:xfrm>
            <a:off x="1383298" y="4725180"/>
            <a:ext cx="7293158" cy="15841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4" name="Rounded Rectangle 13"/>
          <p:cNvSpPr/>
          <p:nvPr/>
        </p:nvSpPr>
        <p:spPr>
          <a:xfrm flipV="1">
            <a:off x="107504" y="44622"/>
            <a:ext cx="8928992" cy="864097"/>
          </a:xfrm>
          <a:prstGeom prst="roundRect">
            <a:avLst>
              <a:gd name="adj" fmla="val 3627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96552" y="6520259"/>
            <a:ext cx="2895600" cy="365125"/>
          </a:xfrm>
        </p:spPr>
        <p:txBody>
          <a:bodyPr/>
          <a:lstStyle/>
          <a:p>
            <a:r>
              <a:rPr lang="pt-PT" sz="1100" dirty="0" smtClean="0"/>
              <a:t>Elisabete  C.A., Jan. 2013</a:t>
            </a:r>
            <a:endParaRPr lang="pt-PT" sz="1100" dirty="0"/>
          </a:p>
        </p:txBody>
      </p:sp>
      <p:pic>
        <p:nvPicPr>
          <p:cNvPr id="6" name="Picture 2" descr="C:\Users\Elisabete\Pictures\ESPoetaJoaqimSerra_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7" b="25149"/>
          <a:stretch/>
        </p:blipFill>
        <p:spPr bwMode="auto">
          <a:xfrm>
            <a:off x="144016" y="116632"/>
            <a:ext cx="1331640" cy="53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3298" y="87015"/>
            <a:ext cx="2612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</a:rPr>
              <a:t>Escola Secundária Poeta Joaquim Serra</a:t>
            </a:r>
          </a:p>
          <a:p>
            <a:r>
              <a:rPr lang="pt-PT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.º ano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8021" y="277778"/>
            <a:ext cx="543847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Terra no Espaço </a:t>
            </a: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  <a:sym typeface="Webdings"/>
              </a:rPr>
              <a:t>O Planeta Terra</a:t>
            </a:r>
            <a:endParaRPr lang="pt-PT" sz="14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  <a:sym typeface="Webdings"/>
            </a:endParaRPr>
          </a:p>
          <a:p>
            <a:pPr algn="r"/>
            <a:r>
              <a:rPr lang="pt-PT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ebdings"/>
              </a:rPr>
              <a:t>A.P. – Determinação da massa e do peso de um corpo</a:t>
            </a:r>
            <a:endParaRPr lang="pt-PT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4"/>
          <p:cNvSpPr txBox="1">
            <a:spLocks/>
          </p:cNvSpPr>
          <p:nvPr/>
        </p:nvSpPr>
        <p:spPr>
          <a:xfrm>
            <a:off x="6830888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F45A66-6E59-4F8B-BABC-F4D663E60975}" type="slidenum">
              <a:rPr lang="pt-PT" smtClean="0"/>
              <a:pPr/>
              <a:t>14</a:t>
            </a:fld>
            <a:endParaRPr lang="pt-PT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15616" y="1124744"/>
            <a:ext cx="0" cy="51845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19672" y="141277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Tratamento de dados:</a:t>
            </a:r>
            <a:endParaRPr lang="pt-PT" sz="2000" b="1" dirty="0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83"/>
          <a:stretch/>
        </p:blipFill>
        <p:spPr bwMode="auto">
          <a:xfrm>
            <a:off x="1403648" y="1844824"/>
            <a:ext cx="2110961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63350"/>
              </p:ext>
            </p:extLst>
          </p:nvPr>
        </p:nvGraphicFramePr>
        <p:xfrm>
          <a:off x="2647950" y="4759325"/>
          <a:ext cx="404336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7" imgW="1879560" imgH="419040" progId="Equation.DSMT4">
                  <p:embed/>
                </p:oleObj>
              </mc:Choice>
              <mc:Fallback>
                <p:oleObj name="Equation" r:id="rId7" imgW="18795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47950" y="4759325"/>
                        <a:ext cx="4043363" cy="901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75570" y="5817544"/>
            <a:ext cx="68611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>
                <a:latin typeface="Comic Sans MS" pitchFamily="66" charset="0"/>
                <a:cs typeface="Times New Roman" pitchFamily="18" charset="0"/>
              </a:rPr>
              <a:t>1 kg pesa 10 N, à superfície da Terra ou 100 g pesam 1N</a:t>
            </a:r>
          </a:p>
          <a:p>
            <a:endParaRPr lang="pt-P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107510" y="2492870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Procedimento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1" name="Rectangle 20">
            <a:hlinkClick r:id="rId10" action="ppaction://hlinksldjump"/>
          </p:cNvPr>
          <p:cNvSpPr/>
          <p:nvPr/>
        </p:nvSpPr>
        <p:spPr>
          <a:xfrm>
            <a:off x="107504" y="3212986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Registo de dados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7504" y="3861060"/>
            <a:ext cx="9360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 smtClean="0">
                <a:solidFill>
                  <a:srgbClr val="0070C0"/>
                </a:solidFill>
              </a:rPr>
              <a:t>Tratamento de dados</a:t>
            </a:r>
            <a:endParaRPr lang="pt-PT" sz="1000" b="1" dirty="0">
              <a:solidFill>
                <a:srgbClr val="0070C0"/>
              </a:solidFill>
            </a:endParaRPr>
          </a:p>
        </p:txBody>
      </p:sp>
      <p:sp>
        <p:nvSpPr>
          <p:cNvPr id="23" name="Rectangle 22">
            <a:hlinkClick r:id="rId11" action="ppaction://hlinksldjump"/>
          </p:cNvPr>
          <p:cNvSpPr/>
          <p:nvPr/>
        </p:nvSpPr>
        <p:spPr>
          <a:xfrm>
            <a:off x="107504" y="4588046"/>
            <a:ext cx="93600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Análise e discussão dos resultados obtidos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5" name="Rectangle 24">
            <a:hlinkClick r:id="rId12" action="ppaction://hlinksldjump"/>
          </p:cNvPr>
          <p:cNvSpPr/>
          <p:nvPr/>
        </p:nvSpPr>
        <p:spPr>
          <a:xfrm>
            <a:off x="107504" y="1812886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Material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7" name="Rectangle 26">
            <a:hlinkClick r:id="rId13" action="ppaction://hlinksldjump"/>
          </p:cNvPr>
          <p:cNvSpPr/>
          <p:nvPr/>
        </p:nvSpPr>
        <p:spPr>
          <a:xfrm>
            <a:off x="107504" y="1124744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Objetivo</a:t>
            </a:r>
            <a:endParaRPr lang="pt-PT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23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 flipV="1">
            <a:off x="107504" y="44622"/>
            <a:ext cx="8928992" cy="864097"/>
          </a:xfrm>
          <a:prstGeom prst="roundRect">
            <a:avLst>
              <a:gd name="adj" fmla="val 3627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96552" y="6520259"/>
            <a:ext cx="2895600" cy="365125"/>
          </a:xfrm>
        </p:spPr>
        <p:txBody>
          <a:bodyPr/>
          <a:lstStyle/>
          <a:p>
            <a:r>
              <a:rPr lang="pt-PT" sz="1100" dirty="0" smtClean="0"/>
              <a:t>Elisabete  C.A., Jan. 2013</a:t>
            </a:r>
            <a:endParaRPr lang="pt-PT" sz="1100" dirty="0"/>
          </a:p>
        </p:txBody>
      </p:sp>
      <p:pic>
        <p:nvPicPr>
          <p:cNvPr id="6" name="Picture 2" descr="C:\Users\Elisabete\Pictures\ESPoetaJoaqimSerra_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7" b="25149"/>
          <a:stretch/>
        </p:blipFill>
        <p:spPr bwMode="auto">
          <a:xfrm>
            <a:off x="144016" y="116632"/>
            <a:ext cx="1331640" cy="53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3298" y="87015"/>
            <a:ext cx="2612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</a:rPr>
              <a:t>Escola Secundária Poeta Joaquim Serra</a:t>
            </a:r>
          </a:p>
          <a:p>
            <a:r>
              <a:rPr lang="pt-PT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.º ano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8021" y="277778"/>
            <a:ext cx="543847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Terra no Espaço </a:t>
            </a: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  <a:sym typeface="Webdings"/>
              </a:rPr>
              <a:t>O Planeta Terra</a:t>
            </a:r>
            <a:endParaRPr lang="pt-PT" sz="14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  <a:sym typeface="Webdings"/>
            </a:endParaRPr>
          </a:p>
          <a:p>
            <a:pPr algn="r"/>
            <a:r>
              <a:rPr lang="pt-PT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ebdings"/>
              </a:rPr>
              <a:t>A.P. – Determinação da massa e do peso de um corpo</a:t>
            </a:r>
            <a:endParaRPr lang="pt-PT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4"/>
          <p:cNvSpPr txBox="1">
            <a:spLocks/>
          </p:cNvSpPr>
          <p:nvPr/>
        </p:nvSpPr>
        <p:spPr>
          <a:xfrm>
            <a:off x="6830888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F45A66-6E59-4F8B-BABC-F4D663E60975}" type="slidenum">
              <a:rPr lang="pt-PT" smtClean="0"/>
              <a:pPr/>
              <a:t>15</a:t>
            </a:fld>
            <a:endParaRPr lang="pt-PT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15616" y="1124744"/>
            <a:ext cx="0" cy="51845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19672" y="141277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Tratamento de dados:</a:t>
            </a:r>
            <a:endParaRPr lang="pt-PT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619672" y="1772816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Representa os valores obtidos num gráfico, </a:t>
            </a:r>
            <a:r>
              <a:rPr lang="pt-PT" dirty="0" smtClean="0"/>
              <a:t>considerando </a:t>
            </a:r>
            <a:br>
              <a:rPr lang="pt-PT" dirty="0" smtClean="0"/>
            </a:br>
            <a:r>
              <a:rPr lang="pt-PT" dirty="0" smtClean="0"/>
              <a:t>a </a:t>
            </a:r>
            <a:r>
              <a:rPr lang="pt-PT" dirty="0"/>
              <a:t>massa como varíavel independente </a:t>
            </a:r>
            <a:r>
              <a:rPr lang="pt-PT" dirty="0" smtClean="0"/>
              <a:t>e </a:t>
            </a:r>
            <a:r>
              <a:rPr lang="pt-PT" dirty="0"/>
              <a:t>o peso como variável dependente: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07704" y="2348880"/>
            <a:ext cx="3312368" cy="0"/>
          </a:xfrm>
          <a:prstGeom prst="line">
            <a:avLst/>
          </a:prstGeom>
          <a:ln w="127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80112" y="2348880"/>
            <a:ext cx="2880320" cy="0"/>
          </a:xfrm>
          <a:prstGeom prst="line">
            <a:avLst/>
          </a:prstGeom>
          <a:ln w="127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481640" y="2852936"/>
            <a:ext cx="0" cy="26642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481640" y="5517232"/>
            <a:ext cx="345638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81440" y="2564904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pt-PT" sz="1200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ariável </a:t>
            </a:r>
            <a:br>
              <a:rPr lang="pt-PT" sz="1200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PT" sz="1200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dependente</a:t>
            </a:r>
            <a:endParaRPr lang="pt-PT" sz="1200" i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51823" y="6063679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i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pt-PT" sz="1200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ariável </a:t>
            </a:r>
            <a:br>
              <a:rPr lang="pt-PT" sz="1200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PT" sz="1200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independente</a:t>
            </a:r>
            <a:endParaRPr lang="pt-PT" sz="1200" i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3707880" y="2852920"/>
            <a:ext cx="0" cy="277303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923910" y="2852920"/>
            <a:ext cx="0" cy="277303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139940" y="2852920"/>
            <a:ext cx="0" cy="277303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355970" y="2852920"/>
            <a:ext cx="0" cy="277303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4572000" y="2852920"/>
            <a:ext cx="0" cy="277303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788030" y="2852920"/>
            <a:ext cx="0" cy="277303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004060" y="2852920"/>
            <a:ext cx="0" cy="277303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5220090" y="2852920"/>
            <a:ext cx="0" cy="277303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5436120" y="2852920"/>
            <a:ext cx="0" cy="277303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652150" y="2852920"/>
            <a:ext cx="0" cy="277303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3419840" y="5301259"/>
            <a:ext cx="3198093" cy="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3419840" y="5085229"/>
            <a:ext cx="3198093" cy="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3419840" y="4869199"/>
            <a:ext cx="3198093" cy="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3419840" y="4653169"/>
            <a:ext cx="3198093" cy="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3419840" y="4221109"/>
            <a:ext cx="3198093" cy="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3419840" y="4437139"/>
            <a:ext cx="3198093" cy="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3419840" y="3789049"/>
            <a:ext cx="3198093" cy="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3419840" y="4005079"/>
            <a:ext cx="3198093" cy="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3419840" y="3573019"/>
            <a:ext cx="3198093" cy="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3419840" y="3356989"/>
            <a:ext cx="3198093" cy="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5796170" y="3062858"/>
            <a:ext cx="818688" cy="2353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9" name="Rectangle 88"/>
          <p:cNvSpPr/>
          <p:nvPr/>
        </p:nvSpPr>
        <p:spPr>
          <a:xfrm>
            <a:off x="3598021" y="2708900"/>
            <a:ext cx="2823523" cy="5040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angle 43">
            <a:hlinkClick r:id="rId4" action="ppaction://hlinksldjump"/>
          </p:cNvPr>
          <p:cNvSpPr/>
          <p:nvPr/>
        </p:nvSpPr>
        <p:spPr>
          <a:xfrm>
            <a:off x="107510" y="2492870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Procedimento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45" name="Rectangle 44">
            <a:hlinkClick r:id="rId5" action="ppaction://hlinksldjump"/>
          </p:cNvPr>
          <p:cNvSpPr/>
          <p:nvPr/>
        </p:nvSpPr>
        <p:spPr>
          <a:xfrm>
            <a:off x="107504" y="3212986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Registo de dados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7504" y="3861060"/>
            <a:ext cx="9360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 smtClean="0">
                <a:solidFill>
                  <a:srgbClr val="0070C0"/>
                </a:solidFill>
              </a:rPr>
              <a:t>Tratamento de dados</a:t>
            </a:r>
            <a:endParaRPr lang="pt-PT" sz="1000" b="1" dirty="0">
              <a:solidFill>
                <a:srgbClr val="0070C0"/>
              </a:solidFill>
            </a:endParaRPr>
          </a:p>
        </p:txBody>
      </p:sp>
      <p:sp>
        <p:nvSpPr>
          <p:cNvPr id="57" name="Rectangle 56">
            <a:hlinkClick r:id="rId6" action="ppaction://hlinksldjump"/>
          </p:cNvPr>
          <p:cNvSpPr/>
          <p:nvPr/>
        </p:nvSpPr>
        <p:spPr>
          <a:xfrm>
            <a:off x="107504" y="4588046"/>
            <a:ext cx="93600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Análise e discussão dos resultados obtidos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67" name="Rectangle 66">
            <a:hlinkClick r:id="rId7" action="ppaction://hlinksldjump"/>
          </p:cNvPr>
          <p:cNvSpPr/>
          <p:nvPr/>
        </p:nvSpPr>
        <p:spPr>
          <a:xfrm>
            <a:off x="107504" y="1812886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Material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69" name="Rectangle 68">
            <a:hlinkClick r:id="rId8" action="ppaction://hlinksldjump"/>
          </p:cNvPr>
          <p:cNvSpPr/>
          <p:nvPr/>
        </p:nvSpPr>
        <p:spPr>
          <a:xfrm>
            <a:off x="107504" y="1124744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Objetivo</a:t>
            </a:r>
            <a:endParaRPr lang="pt-PT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1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 flipV="1">
            <a:off x="107504" y="44622"/>
            <a:ext cx="8928992" cy="864097"/>
          </a:xfrm>
          <a:prstGeom prst="roundRect">
            <a:avLst>
              <a:gd name="adj" fmla="val 3627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96552" y="6520259"/>
            <a:ext cx="2895600" cy="365125"/>
          </a:xfrm>
        </p:spPr>
        <p:txBody>
          <a:bodyPr/>
          <a:lstStyle/>
          <a:p>
            <a:r>
              <a:rPr lang="pt-PT" sz="1100" dirty="0" smtClean="0"/>
              <a:t>Elisabete  C.A., Jan. 2013</a:t>
            </a:r>
            <a:endParaRPr lang="pt-PT" sz="1100" dirty="0"/>
          </a:p>
        </p:txBody>
      </p:sp>
      <p:pic>
        <p:nvPicPr>
          <p:cNvPr id="6" name="Picture 2" descr="C:\Users\Elisabete\Pictures\ESPoetaJoaqimSerra_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7" b="25149"/>
          <a:stretch/>
        </p:blipFill>
        <p:spPr bwMode="auto">
          <a:xfrm>
            <a:off x="144016" y="116632"/>
            <a:ext cx="1331640" cy="53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3298" y="87015"/>
            <a:ext cx="2612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</a:rPr>
              <a:t>Escola Secundária Poeta Joaquim Serra</a:t>
            </a:r>
          </a:p>
          <a:p>
            <a:r>
              <a:rPr lang="pt-PT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.º ano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8021" y="277778"/>
            <a:ext cx="543847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Terra no Espaço </a:t>
            </a: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  <a:sym typeface="Webdings"/>
              </a:rPr>
              <a:t>O Planeta Terra</a:t>
            </a:r>
            <a:endParaRPr lang="pt-PT" sz="14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  <a:sym typeface="Webdings"/>
            </a:endParaRPr>
          </a:p>
          <a:p>
            <a:pPr algn="r"/>
            <a:r>
              <a:rPr lang="pt-PT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ebdings"/>
              </a:rPr>
              <a:t>A.P. – Determinação da massa e do peso de um corpo</a:t>
            </a:r>
            <a:endParaRPr lang="pt-PT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4"/>
          <p:cNvSpPr txBox="1">
            <a:spLocks/>
          </p:cNvSpPr>
          <p:nvPr/>
        </p:nvSpPr>
        <p:spPr>
          <a:xfrm>
            <a:off x="6830888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F45A66-6E59-4F8B-BABC-F4D663E60975}" type="slidenum">
              <a:rPr lang="pt-PT" smtClean="0"/>
              <a:pPr/>
              <a:t>16</a:t>
            </a:fld>
            <a:endParaRPr lang="pt-PT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15616" y="1124744"/>
            <a:ext cx="0" cy="51845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19672" y="141277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Tratamento de dados:</a:t>
            </a:r>
            <a:endParaRPr lang="pt-PT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619672" y="1772816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Representa os valores obtidos num gráfico, </a:t>
            </a:r>
            <a:r>
              <a:rPr lang="pt-PT" dirty="0" smtClean="0"/>
              <a:t>considerando </a:t>
            </a:r>
            <a:br>
              <a:rPr lang="pt-PT" dirty="0" smtClean="0"/>
            </a:br>
            <a:r>
              <a:rPr lang="pt-PT" dirty="0" smtClean="0"/>
              <a:t>a </a:t>
            </a:r>
            <a:r>
              <a:rPr lang="pt-PT" dirty="0"/>
              <a:t>massa como varíavel independente </a:t>
            </a:r>
            <a:r>
              <a:rPr lang="pt-PT" dirty="0" smtClean="0"/>
              <a:t>e </a:t>
            </a:r>
            <a:r>
              <a:rPr lang="pt-PT" dirty="0"/>
              <a:t>o peso como variável dependente: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07704" y="2348880"/>
            <a:ext cx="3312368" cy="0"/>
          </a:xfrm>
          <a:prstGeom prst="line">
            <a:avLst/>
          </a:prstGeom>
          <a:ln w="127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80112" y="2348880"/>
            <a:ext cx="2880320" cy="0"/>
          </a:xfrm>
          <a:prstGeom prst="line">
            <a:avLst/>
          </a:prstGeom>
          <a:ln w="127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481640" y="2852936"/>
            <a:ext cx="0" cy="26642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481640" y="5517232"/>
            <a:ext cx="345638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81440" y="2564904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pt-PT" sz="1200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ariável </a:t>
            </a:r>
            <a:br>
              <a:rPr lang="pt-PT" sz="1200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PT" sz="1200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dependente</a:t>
            </a:r>
            <a:endParaRPr lang="pt-PT" sz="1200" i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51823" y="6063679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i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pt-PT" sz="1200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ariável </a:t>
            </a:r>
            <a:br>
              <a:rPr lang="pt-PT" sz="1200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PT" sz="1200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independente</a:t>
            </a:r>
            <a:endParaRPr lang="pt-PT" sz="1200" i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27862" y="5795972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0070C0"/>
                </a:solidFill>
                <a:latin typeface="Bradley Hand ITC" pitchFamily="66" charset="0"/>
              </a:rPr>
              <a:t>Massa (grama)</a:t>
            </a:r>
            <a:endParaRPr lang="pt-PT" b="1" dirty="0">
              <a:solidFill>
                <a:srgbClr val="0070C0"/>
              </a:solidFill>
              <a:latin typeface="Bradley Hand ITC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95670" y="299695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0070C0"/>
                </a:solidFill>
                <a:latin typeface="Bradley Hand ITC" pitchFamily="66" charset="0"/>
              </a:rPr>
              <a:t>Peso </a:t>
            </a:r>
            <a:br>
              <a:rPr lang="pt-PT" b="1" dirty="0" smtClean="0">
                <a:solidFill>
                  <a:srgbClr val="0070C0"/>
                </a:solidFill>
                <a:latin typeface="Bradley Hand ITC" pitchFamily="66" charset="0"/>
              </a:rPr>
            </a:br>
            <a:r>
              <a:rPr lang="pt-PT" b="1" dirty="0" smtClean="0">
                <a:solidFill>
                  <a:srgbClr val="0070C0"/>
                </a:solidFill>
                <a:latin typeface="Bradley Hand ITC" pitchFamily="66" charset="0"/>
              </a:rPr>
              <a:t>(newton)</a:t>
            </a:r>
            <a:endParaRPr lang="pt-PT" b="1" dirty="0">
              <a:solidFill>
                <a:srgbClr val="0070C0"/>
              </a:solidFill>
              <a:latin typeface="Bradley Hand ITC" pitchFamily="66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1926758" y="3062858"/>
            <a:ext cx="342900" cy="238876"/>
          </a:xfrm>
          <a:custGeom>
            <a:avLst/>
            <a:gdLst>
              <a:gd name="connsiteX0" fmla="*/ 0 w 342900"/>
              <a:gd name="connsiteY0" fmla="*/ 0 h 238876"/>
              <a:gd name="connsiteX1" fmla="*/ 47625 w 342900"/>
              <a:gd name="connsiteY1" fmla="*/ 142875 h 238876"/>
              <a:gd name="connsiteX2" fmla="*/ 66675 w 342900"/>
              <a:gd name="connsiteY2" fmla="*/ 180975 h 238876"/>
              <a:gd name="connsiteX3" fmla="*/ 104775 w 342900"/>
              <a:gd name="connsiteY3" fmla="*/ 200025 h 238876"/>
              <a:gd name="connsiteX4" fmla="*/ 152400 w 342900"/>
              <a:gd name="connsiteY4" fmla="*/ 219075 h 238876"/>
              <a:gd name="connsiteX5" fmla="*/ 266700 w 342900"/>
              <a:gd name="connsiteY5" fmla="*/ 238125 h 238876"/>
              <a:gd name="connsiteX6" fmla="*/ 342900 w 342900"/>
              <a:gd name="connsiteY6" fmla="*/ 238125 h 23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" h="238876">
                <a:moveTo>
                  <a:pt x="0" y="0"/>
                </a:moveTo>
                <a:cubicBezTo>
                  <a:pt x="14049" y="84294"/>
                  <a:pt x="2680" y="45494"/>
                  <a:pt x="47625" y="142875"/>
                </a:cubicBezTo>
                <a:cubicBezTo>
                  <a:pt x="53575" y="155767"/>
                  <a:pt x="56635" y="170935"/>
                  <a:pt x="66675" y="180975"/>
                </a:cubicBezTo>
                <a:cubicBezTo>
                  <a:pt x="76715" y="191015"/>
                  <a:pt x="91800" y="194258"/>
                  <a:pt x="104775" y="200025"/>
                </a:cubicBezTo>
                <a:cubicBezTo>
                  <a:pt x="120399" y="206969"/>
                  <a:pt x="136023" y="214162"/>
                  <a:pt x="152400" y="219075"/>
                </a:cubicBezTo>
                <a:cubicBezTo>
                  <a:pt x="172721" y="225171"/>
                  <a:pt x="252391" y="237171"/>
                  <a:pt x="266700" y="238125"/>
                </a:cubicBezTo>
                <a:cubicBezTo>
                  <a:pt x="292044" y="239815"/>
                  <a:pt x="317500" y="238125"/>
                  <a:pt x="342900" y="238125"/>
                </a:cubicBezTo>
              </a:path>
            </a:pathLst>
          </a:custGeom>
          <a:noFill/>
          <a:ln w="12700">
            <a:solidFill>
              <a:srgbClr val="CC0099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Freeform 27"/>
          <p:cNvSpPr/>
          <p:nvPr/>
        </p:nvSpPr>
        <p:spPr>
          <a:xfrm>
            <a:off x="6679733" y="6209878"/>
            <a:ext cx="695325" cy="171450"/>
          </a:xfrm>
          <a:custGeom>
            <a:avLst/>
            <a:gdLst>
              <a:gd name="connsiteX0" fmla="*/ 695325 w 695325"/>
              <a:gd name="connsiteY0" fmla="*/ 171450 h 171450"/>
              <a:gd name="connsiteX1" fmla="*/ 647700 w 695325"/>
              <a:gd name="connsiteY1" fmla="*/ 142875 h 171450"/>
              <a:gd name="connsiteX2" fmla="*/ 495300 w 695325"/>
              <a:gd name="connsiteY2" fmla="*/ 123825 h 171450"/>
              <a:gd name="connsiteX3" fmla="*/ 390525 w 695325"/>
              <a:gd name="connsiteY3" fmla="*/ 114300 h 171450"/>
              <a:gd name="connsiteX4" fmla="*/ 152400 w 695325"/>
              <a:gd name="connsiteY4" fmla="*/ 85725 h 171450"/>
              <a:gd name="connsiteX5" fmla="*/ 38100 w 695325"/>
              <a:gd name="connsiteY5" fmla="*/ 28575 h 171450"/>
              <a:gd name="connsiteX6" fmla="*/ 0 w 695325"/>
              <a:gd name="connsiteY6" fmla="*/ 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5325" h="171450">
                <a:moveTo>
                  <a:pt x="695325" y="171450"/>
                </a:moveTo>
                <a:cubicBezTo>
                  <a:pt x="679450" y="161925"/>
                  <a:pt x="665263" y="148729"/>
                  <a:pt x="647700" y="142875"/>
                </a:cubicBezTo>
                <a:cubicBezTo>
                  <a:pt x="634243" y="138389"/>
                  <a:pt x="498737" y="124169"/>
                  <a:pt x="495300" y="123825"/>
                </a:cubicBezTo>
                <a:lnTo>
                  <a:pt x="390525" y="114300"/>
                </a:lnTo>
                <a:cubicBezTo>
                  <a:pt x="314632" y="106711"/>
                  <a:pt x="225218" y="94827"/>
                  <a:pt x="152400" y="85725"/>
                </a:cubicBezTo>
                <a:cubicBezTo>
                  <a:pt x="73530" y="59435"/>
                  <a:pt x="111958" y="77814"/>
                  <a:pt x="38100" y="28575"/>
                </a:cubicBezTo>
                <a:cubicBezTo>
                  <a:pt x="-6038" y="-850"/>
                  <a:pt x="20257" y="40514"/>
                  <a:pt x="0" y="0"/>
                </a:cubicBezTo>
              </a:path>
            </a:pathLst>
          </a:custGeom>
          <a:noFill/>
          <a:ln w="12700">
            <a:solidFill>
              <a:srgbClr val="00FF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3707880" y="2852920"/>
            <a:ext cx="0" cy="277303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923910" y="2852920"/>
            <a:ext cx="0" cy="277303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139940" y="2852920"/>
            <a:ext cx="0" cy="277303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355970" y="2852920"/>
            <a:ext cx="0" cy="277303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4572000" y="2852920"/>
            <a:ext cx="0" cy="277303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788030" y="2852920"/>
            <a:ext cx="0" cy="277303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004060" y="2852920"/>
            <a:ext cx="0" cy="277303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5220090" y="2852920"/>
            <a:ext cx="0" cy="277303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5436120" y="2852920"/>
            <a:ext cx="0" cy="277303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652150" y="2852920"/>
            <a:ext cx="0" cy="277303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3419840" y="5301259"/>
            <a:ext cx="3198093" cy="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3419840" y="5085229"/>
            <a:ext cx="3198093" cy="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3419840" y="4869199"/>
            <a:ext cx="3198093" cy="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3419840" y="4653169"/>
            <a:ext cx="3198093" cy="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3419840" y="4221109"/>
            <a:ext cx="3198093" cy="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3419840" y="4437139"/>
            <a:ext cx="3198093" cy="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3419840" y="3789049"/>
            <a:ext cx="3198093" cy="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3419840" y="4005079"/>
            <a:ext cx="3198093" cy="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3419840" y="3573019"/>
            <a:ext cx="3198093" cy="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3419840" y="3356989"/>
            <a:ext cx="3198093" cy="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5796170" y="3062858"/>
            <a:ext cx="818688" cy="2353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9" name="Rectangle 88"/>
          <p:cNvSpPr/>
          <p:nvPr/>
        </p:nvSpPr>
        <p:spPr>
          <a:xfrm>
            <a:off x="3598021" y="2708900"/>
            <a:ext cx="2823523" cy="5040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angle 56">
            <a:hlinkClick r:id="rId4" action="ppaction://hlinksldjump"/>
          </p:cNvPr>
          <p:cNvSpPr/>
          <p:nvPr/>
        </p:nvSpPr>
        <p:spPr>
          <a:xfrm>
            <a:off x="107510" y="2492870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Procedimento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67" name="Rectangle 66">
            <a:hlinkClick r:id="rId5" action="ppaction://hlinksldjump"/>
          </p:cNvPr>
          <p:cNvSpPr/>
          <p:nvPr/>
        </p:nvSpPr>
        <p:spPr>
          <a:xfrm>
            <a:off x="107504" y="3212986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Registo de dados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07504" y="3861060"/>
            <a:ext cx="9360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 smtClean="0">
                <a:solidFill>
                  <a:srgbClr val="0070C0"/>
                </a:solidFill>
              </a:rPr>
              <a:t>Tratamento de dados</a:t>
            </a:r>
            <a:endParaRPr lang="pt-PT" sz="1000" b="1" dirty="0">
              <a:solidFill>
                <a:srgbClr val="0070C0"/>
              </a:solidFill>
            </a:endParaRPr>
          </a:p>
        </p:txBody>
      </p:sp>
      <p:sp>
        <p:nvSpPr>
          <p:cNvPr id="69" name="Rectangle 68">
            <a:hlinkClick r:id="rId6" action="ppaction://hlinksldjump"/>
          </p:cNvPr>
          <p:cNvSpPr/>
          <p:nvPr/>
        </p:nvSpPr>
        <p:spPr>
          <a:xfrm>
            <a:off x="107504" y="4588046"/>
            <a:ext cx="93600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Análise e discussão dos resultados obtidos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70" name="Rectangle 69">
            <a:hlinkClick r:id="rId7" action="ppaction://hlinksldjump"/>
          </p:cNvPr>
          <p:cNvSpPr/>
          <p:nvPr/>
        </p:nvSpPr>
        <p:spPr>
          <a:xfrm>
            <a:off x="107504" y="1812886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Material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72" name="Rectangle 71">
            <a:hlinkClick r:id="rId8" action="ppaction://hlinksldjump"/>
          </p:cNvPr>
          <p:cNvSpPr/>
          <p:nvPr/>
        </p:nvSpPr>
        <p:spPr>
          <a:xfrm>
            <a:off x="107504" y="1124744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Objetivo</a:t>
            </a:r>
            <a:endParaRPr lang="pt-PT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8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 flipV="1">
            <a:off x="107504" y="44622"/>
            <a:ext cx="8928992" cy="864097"/>
          </a:xfrm>
          <a:prstGeom prst="roundRect">
            <a:avLst>
              <a:gd name="adj" fmla="val 3627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96552" y="6520259"/>
            <a:ext cx="2895600" cy="365125"/>
          </a:xfrm>
        </p:spPr>
        <p:txBody>
          <a:bodyPr/>
          <a:lstStyle/>
          <a:p>
            <a:r>
              <a:rPr lang="pt-PT" sz="1100" dirty="0" smtClean="0"/>
              <a:t>Elisabete  C.A., Jan. 2013</a:t>
            </a:r>
            <a:endParaRPr lang="pt-PT" sz="1100" dirty="0"/>
          </a:p>
        </p:txBody>
      </p:sp>
      <p:pic>
        <p:nvPicPr>
          <p:cNvPr id="6" name="Picture 2" descr="C:\Users\Elisabete\Pictures\ESPoetaJoaqimSerra_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7" b="25149"/>
          <a:stretch/>
        </p:blipFill>
        <p:spPr bwMode="auto">
          <a:xfrm>
            <a:off x="144016" y="116632"/>
            <a:ext cx="1331640" cy="53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3298" y="87015"/>
            <a:ext cx="2612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</a:rPr>
              <a:t>Escola Secundária Poeta Joaquim Serra</a:t>
            </a:r>
          </a:p>
          <a:p>
            <a:r>
              <a:rPr lang="pt-PT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.º ano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8021" y="277778"/>
            <a:ext cx="543847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Terra no Espaço </a:t>
            </a: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  <a:sym typeface="Webdings"/>
              </a:rPr>
              <a:t>O Planeta Terra</a:t>
            </a:r>
            <a:endParaRPr lang="pt-PT" sz="14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  <a:sym typeface="Webdings"/>
            </a:endParaRPr>
          </a:p>
          <a:p>
            <a:pPr algn="r"/>
            <a:r>
              <a:rPr lang="pt-PT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ebdings"/>
              </a:rPr>
              <a:t>A.P. – Determinação da massa e do peso de um corpo</a:t>
            </a:r>
            <a:endParaRPr lang="pt-PT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4"/>
          <p:cNvSpPr txBox="1">
            <a:spLocks/>
          </p:cNvSpPr>
          <p:nvPr/>
        </p:nvSpPr>
        <p:spPr>
          <a:xfrm>
            <a:off x="6830888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F45A66-6E59-4F8B-BABC-F4D663E60975}" type="slidenum">
              <a:rPr lang="pt-PT" smtClean="0"/>
              <a:pPr/>
              <a:t>17</a:t>
            </a:fld>
            <a:endParaRPr lang="pt-PT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15616" y="1124744"/>
            <a:ext cx="0" cy="51845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19672" y="141277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Tratamento de dados:</a:t>
            </a:r>
            <a:endParaRPr lang="pt-PT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619672" y="1772816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Representa os valores obtidos num gráfico, </a:t>
            </a:r>
            <a:r>
              <a:rPr lang="pt-PT" dirty="0" smtClean="0"/>
              <a:t>considerando </a:t>
            </a:r>
            <a:br>
              <a:rPr lang="pt-PT" dirty="0" smtClean="0"/>
            </a:br>
            <a:r>
              <a:rPr lang="pt-PT" dirty="0" smtClean="0"/>
              <a:t>a </a:t>
            </a:r>
            <a:r>
              <a:rPr lang="pt-PT" dirty="0"/>
              <a:t>massa como varíavel independente </a:t>
            </a:r>
            <a:r>
              <a:rPr lang="pt-PT" dirty="0" smtClean="0"/>
              <a:t>e </a:t>
            </a:r>
            <a:r>
              <a:rPr lang="pt-PT" dirty="0"/>
              <a:t>o peso como variável dependente: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07704" y="2348880"/>
            <a:ext cx="3312368" cy="0"/>
          </a:xfrm>
          <a:prstGeom prst="line">
            <a:avLst/>
          </a:prstGeom>
          <a:ln w="127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80112" y="2348880"/>
            <a:ext cx="2880320" cy="0"/>
          </a:xfrm>
          <a:prstGeom prst="line">
            <a:avLst/>
          </a:prstGeom>
          <a:ln w="127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481640" y="2852936"/>
            <a:ext cx="0" cy="26642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481640" y="5517232"/>
            <a:ext cx="345638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81440" y="2564904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pt-PT" sz="1200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ariável </a:t>
            </a:r>
            <a:br>
              <a:rPr lang="pt-PT" sz="1200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PT" sz="1200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dependente</a:t>
            </a:r>
            <a:endParaRPr lang="pt-PT" sz="1200" i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51823" y="6063679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i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pt-PT" sz="1200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ariável </a:t>
            </a:r>
            <a:br>
              <a:rPr lang="pt-PT" sz="1200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PT" sz="1200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independente</a:t>
            </a:r>
            <a:endParaRPr lang="pt-PT" sz="1200" i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27862" y="5795972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0070C0"/>
                </a:solidFill>
                <a:latin typeface="Bradley Hand ITC" pitchFamily="66" charset="0"/>
              </a:rPr>
              <a:t>Massa (grama)</a:t>
            </a:r>
            <a:endParaRPr lang="pt-PT" b="1" dirty="0">
              <a:solidFill>
                <a:srgbClr val="0070C0"/>
              </a:solidFill>
              <a:latin typeface="Bradley Hand ITC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95670" y="299695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0070C0"/>
                </a:solidFill>
                <a:latin typeface="Bradley Hand ITC" pitchFamily="66" charset="0"/>
              </a:rPr>
              <a:t>Peso </a:t>
            </a:r>
            <a:br>
              <a:rPr lang="pt-PT" b="1" dirty="0" smtClean="0">
                <a:solidFill>
                  <a:srgbClr val="0070C0"/>
                </a:solidFill>
                <a:latin typeface="Bradley Hand ITC" pitchFamily="66" charset="0"/>
              </a:rPr>
            </a:br>
            <a:r>
              <a:rPr lang="pt-PT" b="1" dirty="0" smtClean="0">
                <a:solidFill>
                  <a:srgbClr val="0070C0"/>
                </a:solidFill>
                <a:latin typeface="Bradley Hand ITC" pitchFamily="66" charset="0"/>
              </a:rPr>
              <a:t>(newton)</a:t>
            </a:r>
            <a:endParaRPr lang="pt-PT" b="1" dirty="0">
              <a:solidFill>
                <a:srgbClr val="0070C0"/>
              </a:solidFill>
              <a:latin typeface="Bradley Hand ITC" pitchFamily="66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1926758" y="3062858"/>
            <a:ext cx="342900" cy="238876"/>
          </a:xfrm>
          <a:custGeom>
            <a:avLst/>
            <a:gdLst>
              <a:gd name="connsiteX0" fmla="*/ 0 w 342900"/>
              <a:gd name="connsiteY0" fmla="*/ 0 h 238876"/>
              <a:gd name="connsiteX1" fmla="*/ 47625 w 342900"/>
              <a:gd name="connsiteY1" fmla="*/ 142875 h 238876"/>
              <a:gd name="connsiteX2" fmla="*/ 66675 w 342900"/>
              <a:gd name="connsiteY2" fmla="*/ 180975 h 238876"/>
              <a:gd name="connsiteX3" fmla="*/ 104775 w 342900"/>
              <a:gd name="connsiteY3" fmla="*/ 200025 h 238876"/>
              <a:gd name="connsiteX4" fmla="*/ 152400 w 342900"/>
              <a:gd name="connsiteY4" fmla="*/ 219075 h 238876"/>
              <a:gd name="connsiteX5" fmla="*/ 266700 w 342900"/>
              <a:gd name="connsiteY5" fmla="*/ 238125 h 238876"/>
              <a:gd name="connsiteX6" fmla="*/ 342900 w 342900"/>
              <a:gd name="connsiteY6" fmla="*/ 238125 h 23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" h="238876">
                <a:moveTo>
                  <a:pt x="0" y="0"/>
                </a:moveTo>
                <a:cubicBezTo>
                  <a:pt x="14049" y="84294"/>
                  <a:pt x="2680" y="45494"/>
                  <a:pt x="47625" y="142875"/>
                </a:cubicBezTo>
                <a:cubicBezTo>
                  <a:pt x="53575" y="155767"/>
                  <a:pt x="56635" y="170935"/>
                  <a:pt x="66675" y="180975"/>
                </a:cubicBezTo>
                <a:cubicBezTo>
                  <a:pt x="76715" y="191015"/>
                  <a:pt x="91800" y="194258"/>
                  <a:pt x="104775" y="200025"/>
                </a:cubicBezTo>
                <a:cubicBezTo>
                  <a:pt x="120399" y="206969"/>
                  <a:pt x="136023" y="214162"/>
                  <a:pt x="152400" y="219075"/>
                </a:cubicBezTo>
                <a:cubicBezTo>
                  <a:pt x="172721" y="225171"/>
                  <a:pt x="252391" y="237171"/>
                  <a:pt x="266700" y="238125"/>
                </a:cubicBezTo>
                <a:cubicBezTo>
                  <a:pt x="292044" y="239815"/>
                  <a:pt x="317500" y="238125"/>
                  <a:pt x="342900" y="238125"/>
                </a:cubicBezTo>
              </a:path>
            </a:pathLst>
          </a:custGeom>
          <a:noFill/>
          <a:ln w="12700">
            <a:solidFill>
              <a:srgbClr val="CC0099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Freeform 27"/>
          <p:cNvSpPr/>
          <p:nvPr/>
        </p:nvSpPr>
        <p:spPr>
          <a:xfrm>
            <a:off x="6679733" y="6209878"/>
            <a:ext cx="695325" cy="171450"/>
          </a:xfrm>
          <a:custGeom>
            <a:avLst/>
            <a:gdLst>
              <a:gd name="connsiteX0" fmla="*/ 695325 w 695325"/>
              <a:gd name="connsiteY0" fmla="*/ 171450 h 171450"/>
              <a:gd name="connsiteX1" fmla="*/ 647700 w 695325"/>
              <a:gd name="connsiteY1" fmla="*/ 142875 h 171450"/>
              <a:gd name="connsiteX2" fmla="*/ 495300 w 695325"/>
              <a:gd name="connsiteY2" fmla="*/ 123825 h 171450"/>
              <a:gd name="connsiteX3" fmla="*/ 390525 w 695325"/>
              <a:gd name="connsiteY3" fmla="*/ 114300 h 171450"/>
              <a:gd name="connsiteX4" fmla="*/ 152400 w 695325"/>
              <a:gd name="connsiteY4" fmla="*/ 85725 h 171450"/>
              <a:gd name="connsiteX5" fmla="*/ 38100 w 695325"/>
              <a:gd name="connsiteY5" fmla="*/ 28575 h 171450"/>
              <a:gd name="connsiteX6" fmla="*/ 0 w 695325"/>
              <a:gd name="connsiteY6" fmla="*/ 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5325" h="171450">
                <a:moveTo>
                  <a:pt x="695325" y="171450"/>
                </a:moveTo>
                <a:cubicBezTo>
                  <a:pt x="679450" y="161925"/>
                  <a:pt x="665263" y="148729"/>
                  <a:pt x="647700" y="142875"/>
                </a:cubicBezTo>
                <a:cubicBezTo>
                  <a:pt x="634243" y="138389"/>
                  <a:pt x="498737" y="124169"/>
                  <a:pt x="495300" y="123825"/>
                </a:cubicBezTo>
                <a:lnTo>
                  <a:pt x="390525" y="114300"/>
                </a:lnTo>
                <a:cubicBezTo>
                  <a:pt x="314632" y="106711"/>
                  <a:pt x="225218" y="94827"/>
                  <a:pt x="152400" y="85725"/>
                </a:cubicBezTo>
                <a:cubicBezTo>
                  <a:pt x="73530" y="59435"/>
                  <a:pt x="111958" y="77814"/>
                  <a:pt x="38100" y="28575"/>
                </a:cubicBezTo>
                <a:cubicBezTo>
                  <a:pt x="-6038" y="-850"/>
                  <a:pt x="20257" y="40514"/>
                  <a:pt x="0" y="0"/>
                </a:cubicBezTo>
              </a:path>
            </a:pathLst>
          </a:custGeom>
          <a:noFill/>
          <a:ln w="12700">
            <a:solidFill>
              <a:srgbClr val="00FF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3707880" y="2852920"/>
            <a:ext cx="0" cy="277303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923910" y="2852920"/>
            <a:ext cx="0" cy="277303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139940" y="2852920"/>
            <a:ext cx="0" cy="277303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355970" y="2852920"/>
            <a:ext cx="0" cy="277303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4572000" y="2852920"/>
            <a:ext cx="0" cy="277303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788030" y="2852920"/>
            <a:ext cx="0" cy="277303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004060" y="2852920"/>
            <a:ext cx="0" cy="277303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5220090" y="2852920"/>
            <a:ext cx="0" cy="277303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5436120" y="2852920"/>
            <a:ext cx="0" cy="277303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652150" y="2852920"/>
            <a:ext cx="0" cy="277303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3419840" y="5301259"/>
            <a:ext cx="3198093" cy="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3419840" y="5085229"/>
            <a:ext cx="3198093" cy="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3419840" y="4869199"/>
            <a:ext cx="3198093" cy="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3419840" y="4653169"/>
            <a:ext cx="3198093" cy="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3419840" y="4221109"/>
            <a:ext cx="3198093" cy="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3419840" y="4437139"/>
            <a:ext cx="3198093" cy="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3419840" y="3789049"/>
            <a:ext cx="3198093" cy="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3419840" y="4005079"/>
            <a:ext cx="3198093" cy="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3419840" y="3573019"/>
            <a:ext cx="3198093" cy="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3419840" y="3356989"/>
            <a:ext cx="3198093" cy="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535788" y="5517290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00" dirty="0" smtClean="0"/>
              <a:t>10</a:t>
            </a:r>
            <a:endParaRPr lang="pt-PT" sz="900" dirty="0"/>
          </a:p>
        </p:txBody>
      </p:sp>
      <p:sp>
        <p:nvSpPr>
          <p:cNvPr id="69" name="TextBox 68"/>
          <p:cNvSpPr txBox="1"/>
          <p:nvPr/>
        </p:nvSpPr>
        <p:spPr>
          <a:xfrm>
            <a:off x="3773869" y="5517290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00" dirty="0" smtClean="0"/>
              <a:t>20</a:t>
            </a:r>
            <a:endParaRPr lang="pt-PT" sz="900" dirty="0"/>
          </a:p>
        </p:txBody>
      </p:sp>
      <p:sp>
        <p:nvSpPr>
          <p:cNvPr id="70" name="TextBox 69"/>
          <p:cNvSpPr txBox="1"/>
          <p:nvPr/>
        </p:nvSpPr>
        <p:spPr>
          <a:xfrm>
            <a:off x="3995920" y="5517290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00" dirty="0" smtClean="0"/>
              <a:t>30</a:t>
            </a:r>
            <a:endParaRPr lang="pt-PT" sz="900" dirty="0"/>
          </a:p>
        </p:txBody>
      </p:sp>
      <p:sp>
        <p:nvSpPr>
          <p:cNvPr id="71" name="TextBox 70"/>
          <p:cNvSpPr txBox="1"/>
          <p:nvPr/>
        </p:nvSpPr>
        <p:spPr>
          <a:xfrm>
            <a:off x="4205929" y="5517290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00" dirty="0"/>
              <a:t>4</a:t>
            </a:r>
            <a:r>
              <a:rPr lang="pt-PT" sz="900" dirty="0" smtClean="0"/>
              <a:t>0</a:t>
            </a:r>
            <a:endParaRPr lang="pt-PT" sz="900" dirty="0"/>
          </a:p>
        </p:txBody>
      </p:sp>
      <p:sp>
        <p:nvSpPr>
          <p:cNvPr id="72" name="TextBox 71"/>
          <p:cNvSpPr txBox="1"/>
          <p:nvPr/>
        </p:nvSpPr>
        <p:spPr>
          <a:xfrm>
            <a:off x="4421959" y="5519932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00" dirty="0" smtClean="0"/>
              <a:t>50</a:t>
            </a:r>
            <a:endParaRPr lang="pt-PT" sz="900" dirty="0"/>
          </a:p>
        </p:txBody>
      </p:sp>
      <p:sp>
        <p:nvSpPr>
          <p:cNvPr id="73" name="TextBox 72"/>
          <p:cNvSpPr txBox="1"/>
          <p:nvPr/>
        </p:nvSpPr>
        <p:spPr>
          <a:xfrm>
            <a:off x="4637989" y="5517290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00" dirty="0"/>
              <a:t>6</a:t>
            </a:r>
            <a:r>
              <a:rPr lang="pt-PT" sz="900" dirty="0" smtClean="0"/>
              <a:t>0</a:t>
            </a:r>
            <a:endParaRPr lang="pt-PT" sz="900" dirty="0"/>
          </a:p>
        </p:txBody>
      </p:sp>
      <p:sp>
        <p:nvSpPr>
          <p:cNvPr id="74" name="TextBox 73"/>
          <p:cNvSpPr txBox="1"/>
          <p:nvPr/>
        </p:nvSpPr>
        <p:spPr>
          <a:xfrm>
            <a:off x="4854019" y="5517290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00" dirty="0" smtClean="0"/>
              <a:t>70</a:t>
            </a:r>
            <a:endParaRPr lang="pt-PT" sz="900" dirty="0"/>
          </a:p>
        </p:txBody>
      </p:sp>
      <p:sp>
        <p:nvSpPr>
          <p:cNvPr id="75" name="TextBox 74"/>
          <p:cNvSpPr txBox="1"/>
          <p:nvPr/>
        </p:nvSpPr>
        <p:spPr>
          <a:xfrm>
            <a:off x="5064028" y="5517290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00" dirty="0"/>
              <a:t>8</a:t>
            </a:r>
            <a:r>
              <a:rPr lang="pt-PT" sz="900" dirty="0" smtClean="0"/>
              <a:t>0</a:t>
            </a:r>
            <a:endParaRPr lang="pt-PT" sz="900" dirty="0"/>
          </a:p>
        </p:txBody>
      </p:sp>
      <p:sp>
        <p:nvSpPr>
          <p:cNvPr id="76" name="TextBox 75"/>
          <p:cNvSpPr txBox="1"/>
          <p:nvPr/>
        </p:nvSpPr>
        <p:spPr>
          <a:xfrm>
            <a:off x="5286079" y="5517290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00" dirty="0" smtClean="0"/>
              <a:t>90</a:t>
            </a:r>
            <a:endParaRPr lang="pt-PT" sz="900" dirty="0"/>
          </a:p>
        </p:txBody>
      </p:sp>
      <p:sp>
        <p:nvSpPr>
          <p:cNvPr id="77" name="TextBox 76"/>
          <p:cNvSpPr txBox="1"/>
          <p:nvPr/>
        </p:nvSpPr>
        <p:spPr>
          <a:xfrm>
            <a:off x="5508130" y="5517290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00" dirty="0" smtClean="0"/>
              <a:t>100</a:t>
            </a:r>
            <a:endParaRPr lang="pt-PT" sz="900" dirty="0"/>
          </a:p>
        </p:txBody>
      </p:sp>
      <p:sp>
        <p:nvSpPr>
          <p:cNvPr id="78" name="TextBox 77"/>
          <p:cNvSpPr txBox="1"/>
          <p:nvPr/>
        </p:nvSpPr>
        <p:spPr>
          <a:xfrm>
            <a:off x="3162914" y="5185844"/>
            <a:ext cx="3289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00" dirty="0" smtClean="0"/>
              <a:t>0,1</a:t>
            </a:r>
            <a:endParaRPr lang="pt-PT" sz="900" dirty="0"/>
          </a:p>
        </p:txBody>
      </p:sp>
      <p:sp>
        <p:nvSpPr>
          <p:cNvPr id="79" name="TextBox 78"/>
          <p:cNvSpPr txBox="1"/>
          <p:nvPr/>
        </p:nvSpPr>
        <p:spPr>
          <a:xfrm>
            <a:off x="3162914" y="4969814"/>
            <a:ext cx="3289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00" dirty="0" smtClean="0"/>
              <a:t>0,2</a:t>
            </a:r>
            <a:endParaRPr lang="pt-PT" sz="900" dirty="0"/>
          </a:p>
        </p:txBody>
      </p:sp>
      <p:sp>
        <p:nvSpPr>
          <p:cNvPr id="80" name="TextBox 79"/>
          <p:cNvSpPr txBox="1"/>
          <p:nvPr/>
        </p:nvSpPr>
        <p:spPr>
          <a:xfrm>
            <a:off x="3162914" y="4763416"/>
            <a:ext cx="3289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00" dirty="0" smtClean="0"/>
              <a:t>0,3</a:t>
            </a:r>
            <a:endParaRPr lang="pt-PT" sz="900" dirty="0"/>
          </a:p>
        </p:txBody>
      </p:sp>
      <p:sp>
        <p:nvSpPr>
          <p:cNvPr id="81" name="TextBox 80"/>
          <p:cNvSpPr txBox="1"/>
          <p:nvPr/>
        </p:nvSpPr>
        <p:spPr>
          <a:xfrm>
            <a:off x="3162914" y="4563980"/>
            <a:ext cx="3289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00" dirty="0" smtClean="0"/>
              <a:t>0,4</a:t>
            </a:r>
            <a:endParaRPr lang="pt-PT" sz="900" dirty="0"/>
          </a:p>
        </p:txBody>
      </p:sp>
      <p:sp>
        <p:nvSpPr>
          <p:cNvPr id="82" name="TextBox 81"/>
          <p:cNvSpPr txBox="1"/>
          <p:nvPr/>
        </p:nvSpPr>
        <p:spPr>
          <a:xfrm>
            <a:off x="3162914" y="4347988"/>
            <a:ext cx="3289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00" dirty="0" smtClean="0"/>
              <a:t>0,5</a:t>
            </a:r>
            <a:endParaRPr lang="pt-PT" sz="900" dirty="0"/>
          </a:p>
        </p:txBody>
      </p:sp>
      <p:sp>
        <p:nvSpPr>
          <p:cNvPr id="83" name="TextBox 82"/>
          <p:cNvSpPr txBox="1"/>
          <p:nvPr/>
        </p:nvSpPr>
        <p:spPr>
          <a:xfrm>
            <a:off x="3162914" y="4129364"/>
            <a:ext cx="3289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00" dirty="0" smtClean="0"/>
              <a:t>0,6</a:t>
            </a:r>
            <a:endParaRPr lang="pt-PT" sz="900" dirty="0"/>
          </a:p>
        </p:txBody>
      </p:sp>
      <p:sp>
        <p:nvSpPr>
          <p:cNvPr id="84" name="TextBox 83"/>
          <p:cNvSpPr txBox="1"/>
          <p:nvPr/>
        </p:nvSpPr>
        <p:spPr>
          <a:xfrm>
            <a:off x="3152704" y="3918268"/>
            <a:ext cx="3289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00" dirty="0" smtClean="0"/>
              <a:t>0,7</a:t>
            </a:r>
            <a:endParaRPr lang="pt-PT" sz="900" dirty="0"/>
          </a:p>
        </p:txBody>
      </p:sp>
      <p:sp>
        <p:nvSpPr>
          <p:cNvPr id="85" name="TextBox 84"/>
          <p:cNvSpPr txBox="1"/>
          <p:nvPr/>
        </p:nvSpPr>
        <p:spPr>
          <a:xfrm>
            <a:off x="3152704" y="3687436"/>
            <a:ext cx="3289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00" dirty="0" smtClean="0"/>
              <a:t>0,8</a:t>
            </a:r>
            <a:endParaRPr lang="pt-PT" sz="900" dirty="0"/>
          </a:p>
        </p:txBody>
      </p:sp>
      <p:sp>
        <p:nvSpPr>
          <p:cNvPr id="86" name="TextBox 85"/>
          <p:cNvSpPr txBox="1"/>
          <p:nvPr/>
        </p:nvSpPr>
        <p:spPr>
          <a:xfrm>
            <a:off x="3152704" y="3457604"/>
            <a:ext cx="3289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00" dirty="0" smtClean="0"/>
              <a:t>0,9</a:t>
            </a:r>
            <a:endParaRPr lang="pt-PT" sz="900" dirty="0"/>
          </a:p>
        </p:txBody>
      </p:sp>
      <p:sp>
        <p:nvSpPr>
          <p:cNvPr id="87" name="TextBox 86"/>
          <p:cNvSpPr txBox="1"/>
          <p:nvPr/>
        </p:nvSpPr>
        <p:spPr>
          <a:xfrm>
            <a:off x="3162914" y="3212970"/>
            <a:ext cx="3289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00" dirty="0" smtClean="0"/>
              <a:t>1,0</a:t>
            </a:r>
            <a:endParaRPr lang="pt-PT" sz="900" dirty="0"/>
          </a:p>
        </p:txBody>
      </p:sp>
      <p:sp>
        <p:nvSpPr>
          <p:cNvPr id="88" name="Rectangle 87"/>
          <p:cNvSpPr/>
          <p:nvPr/>
        </p:nvSpPr>
        <p:spPr>
          <a:xfrm>
            <a:off x="5796170" y="3062858"/>
            <a:ext cx="818688" cy="2353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9" name="Rectangle 88"/>
          <p:cNvSpPr/>
          <p:nvPr/>
        </p:nvSpPr>
        <p:spPr>
          <a:xfrm>
            <a:off x="3598021" y="2708900"/>
            <a:ext cx="2823523" cy="5040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0" name="Rectangle 89">
            <a:hlinkClick r:id="rId4" action="ppaction://hlinksldjump"/>
          </p:cNvPr>
          <p:cNvSpPr/>
          <p:nvPr/>
        </p:nvSpPr>
        <p:spPr>
          <a:xfrm>
            <a:off x="107510" y="2492870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Procedimento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91" name="Rectangle 90">
            <a:hlinkClick r:id="rId5" action="ppaction://hlinksldjump"/>
          </p:cNvPr>
          <p:cNvSpPr/>
          <p:nvPr/>
        </p:nvSpPr>
        <p:spPr>
          <a:xfrm>
            <a:off x="107504" y="3212986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Registo de dados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07504" y="3861060"/>
            <a:ext cx="9360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 smtClean="0">
                <a:solidFill>
                  <a:srgbClr val="0070C0"/>
                </a:solidFill>
              </a:rPr>
              <a:t>Tratamento de dados</a:t>
            </a:r>
            <a:endParaRPr lang="pt-PT" sz="1000" b="1" dirty="0">
              <a:solidFill>
                <a:srgbClr val="0070C0"/>
              </a:solidFill>
            </a:endParaRPr>
          </a:p>
        </p:txBody>
      </p:sp>
      <p:sp>
        <p:nvSpPr>
          <p:cNvPr id="93" name="Rectangle 92">
            <a:hlinkClick r:id="rId6" action="ppaction://hlinksldjump"/>
          </p:cNvPr>
          <p:cNvSpPr/>
          <p:nvPr/>
        </p:nvSpPr>
        <p:spPr>
          <a:xfrm>
            <a:off x="107504" y="4588046"/>
            <a:ext cx="93600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Análise e discussão dos resultados obtidos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94" name="Rectangle 93">
            <a:hlinkClick r:id="rId7" action="ppaction://hlinksldjump"/>
          </p:cNvPr>
          <p:cNvSpPr/>
          <p:nvPr/>
        </p:nvSpPr>
        <p:spPr>
          <a:xfrm>
            <a:off x="107504" y="1812886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Material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96" name="Rectangle 95">
            <a:hlinkClick r:id="rId8" action="ppaction://hlinksldjump"/>
          </p:cNvPr>
          <p:cNvSpPr/>
          <p:nvPr/>
        </p:nvSpPr>
        <p:spPr>
          <a:xfrm>
            <a:off x="107504" y="1124744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Objetivo</a:t>
            </a:r>
            <a:endParaRPr lang="pt-PT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1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 flipV="1">
            <a:off x="107504" y="44622"/>
            <a:ext cx="8928992" cy="864097"/>
          </a:xfrm>
          <a:prstGeom prst="roundRect">
            <a:avLst>
              <a:gd name="adj" fmla="val 3627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96552" y="6520259"/>
            <a:ext cx="2895600" cy="365125"/>
          </a:xfrm>
        </p:spPr>
        <p:txBody>
          <a:bodyPr/>
          <a:lstStyle/>
          <a:p>
            <a:r>
              <a:rPr lang="pt-PT" sz="1100" dirty="0" smtClean="0"/>
              <a:t>Elisabete  C.A., Jan. 2013</a:t>
            </a:r>
            <a:endParaRPr lang="pt-PT" sz="1100" dirty="0"/>
          </a:p>
        </p:txBody>
      </p:sp>
      <p:pic>
        <p:nvPicPr>
          <p:cNvPr id="6" name="Picture 2" descr="C:\Users\Elisabete\Pictures\ESPoetaJoaqimSerra_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7" b="25149"/>
          <a:stretch/>
        </p:blipFill>
        <p:spPr bwMode="auto">
          <a:xfrm>
            <a:off x="144016" y="116632"/>
            <a:ext cx="1331640" cy="53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3298" y="87015"/>
            <a:ext cx="2612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</a:rPr>
              <a:t>Escola Secundária Poeta Joaquim Serra</a:t>
            </a:r>
          </a:p>
          <a:p>
            <a:r>
              <a:rPr lang="pt-PT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.º ano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8021" y="277778"/>
            <a:ext cx="543847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Terra no Espaço </a:t>
            </a: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  <a:sym typeface="Webdings"/>
              </a:rPr>
              <a:t>O Planeta Terra</a:t>
            </a:r>
            <a:endParaRPr lang="pt-PT" sz="14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  <a:sym typeface="Webdings"/>
            </a:endParaRPr>
          </a:p>
          <a:p>
            <a:pPr algn="r"/>
            <a:r>
              <a:rPr lang="pt-PT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ebdings"/>
              </a:rPr>
              <a:t>A.P. – Determinação da massa e do peso de um corpo</a:t>
            </a:r>
            <a:endParaRPr lang="pt-PT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4"/>
          <p:cNvSpPr txBox="1">
            <a:spLocks/>
          </p:cNvSpPr>
          <p:nvPr/>
        </p:nvSpPr>
        <p:spPr>
          <a:xfrm>
            <a:off x="6830888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F45A66-6E59-4F8B-BABC-F4D663E60975}" type="slidenum">
              <a:rPr lang="pt-PT" smtClean="0"/>
              <a:pPr/>
              <a:t>18</a:t>
            </a:fld>
            <a:endParaRPr lang="pt-PT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15616" y="1124744"/>
            <a:ext cx="0" cy="51845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19672" y="141277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Tratamento de dados:</a:t>
            </a:r>
            <a:endParaRPr lang="pt-PT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619672" y="1772816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Representa os valores obtidos num gráfico, </a:t>
            </a:r>
            <a:r>
              <a:rPr lang="pt-PT" dirty="0" smtClean="0"/>
              <a:t>considerando </a:t>
            </a:r>
            <a:br>
              <a:rPr lang="pt-PT" dirty="0" smtClean="0"/>
            </a:br>
            <a:r>
              <a:rPr lang="pt-PT" dirty="0" smtClean="0"/>
              <a:t>a </a:t>
            </a:r>
            <a:r>
              <a:rPr lang="pt-PT" dirty="0"/>
              <a:t>massa como varíavel independente </a:t>
            </a:r>
            <a:r>
              <a:rPr lang="pt-PT" dirty="0" smtClean="0"/>
              <a:t>e </a:t>
            </a:r>
            <a:r>
              <a:rPr lang="pt-PT" dirty="0"/>
              <a:t>o peso como variável dependente: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07704" y="2348880"/>
            <a:ext cx="3312368" cy="0"/>
          </a:xfrm>
          <a:prstGeom prst="line">
            <a:avLst/>
          </a:prstGeom>
          <a:ln w="127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80112" y="2348880"/>
            <a:ext cx="2880320" cy="0"/>
          </a:xfrm>
          <a:prstGeom prst="line">
            <a:avLst/>
          </a:prstGeom>
          <a:ln w="127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481640" y="2852936"/>
            <a:ext cx="0" cy="26642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481640" y="5517232"/>
            <a:ext cx="345638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81440" y="2564904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pt-PT" sz="1200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ariável </a:t>
            </a:r>
            <a:br>
              <a:rPr lang="pt-PT" sz="1200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PT" sz="1200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dependente</a:t>
            </a:r>
            <a:endParaRPr lang="pt-PT" sz="1200" i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51823" y="6063679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i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pt-PT" sz="1200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ariável </a:t>
            </a:r>
            <a:br>
              <a:rPr lang="pt-PT" sz="1200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PT" sz="1200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independente</a:t>
            </a:r>
            <a:endParaRPr lang="pt-PT" sz="1200" i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27862" y="5795972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0070C0"/>
                </a:solidFill>
                <a:latin typeface="Bradley Hand ITC" pitchFamily="66" charset="0"/>
              </a:rPr>
              <a:t>Massa (grama)</a:t>
            </a:r>
            <a:endParaRPr lang="pt-PT" b="1" dirty="0">
              <a:solidFill>
                <a:srgbClr val="0070C0"/>
              </a:solidFill>
              <a:latin typeface="Bradley Hand ITC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95670" y="299695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0070C0"/>
                </a:solidFill>
                <a:latin typeface="Bradley Hand ITC" pitchFamily="66" charset="0"/>
              </a:rPr>
              <a:t>Peso </a:t>
            </a:r>
            <a:br>
              <a:rPr lang="pt-PT" b="1" dirty="0" smtClean="0">
                <a:solidFill>
                  <a:srgbClr val="0070C0"/>
                </a:solidFill>
                <a:latin typeface="Bradley Hand ITC" pitchFamily="66" charset="0"/>
              </a:rPr>
            </a:br>
            <a:r>
              <a:rPr lang="pt-PT" b="1" dirty="0" smtClean="0">
                <a:solidFill>
                  <a:srgbClr val="0070C0"/>
                </a:solidFill>
                <a:latin typeface="Bradley Hand ITC" pitchFamily="66" charset="0"/>
              </a:rPr>
              <a:t>(newton)</a:t>
            </a:r>
            <a:endParaRPr lang="pt-PT" b="1" dirty="0">
              <a:solidFill>
                <a:srgbClr val="0070C0"/>
              </a:solidFill>
              <a:latin typeface="Bradley Hand ITC" pitchFamily="66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1926758" y="3062858"/>
            <a:ext cx="342900" cy="238876"/>
          </a:xfrm>
          <a:custGeom>
            <a:avLst/>
            <a:gdLst>
              <a:gd name="connsiteX0" fmla="*/ 0 w 342900"/>
              <a:gd name="connsiteY0" fmla="*/ 0 h 238876"/>
              <a:gd name="connsiteX1" fmla="*/ 47625 w 342900"/>
              <a:gd name="connsiteY1" fmla="*/ 142875 h 238876"/>
              <a:gd name="connsiteX2" fmla="*/ 66675 w 342900"/>
              <a:gd name="connsiteY2" fmla="*/ 180975 h 238876"/>
              <a:gd name="connsiteX3" fmla="*/ 104775 w 342900"/>
              <a:gd name="connsiteY3" fmla="*/ 200025 h 238876"/>
              <a:gd name="connsiteX4" fmla="*/ 152400 w 342900"/>
              <a:gd name="connsiteY4" fmla="*/ 219075 h 238876"/>
              <a:gd name="connsiteX5" fmla="*/ 266700 w 342900"/>
              <a:gd name="connsiteY5" fmla="*/ 238125 h 238876"/>
              <a:gd name="connsiteX6" fmla="*/ 342900 w 342900"/>
              <a:gd name="connsiteY6" fmla="*/ 238125 h 23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" h="238876">
                <a:moveTo>
                  <a:pt x="0" y="0"/>
                </a:moveTo>
                <a:cubicBezTo>
                  <a:pt x="14049" y="84294"/>
                  <a:pt x="2680" y="45494"/>
                  <a:pt x="47625" y="142875"/>
                </a:cubicBezTo>
                <a:cubicBezTo>
                  <a:pt x="53575" y="155767"/>
                  <a:pt x="56635" y="170935"/>
                  <a:pt x="66675" y="180975"/>
                </a:cubicBezTo>
                <a:cubicBezTo>
                  <a:pt x="76715" y="191015"/>
                  <a:pt x="91800" y="194258"/>
                  <a:pt x="104775" y="200025"/>
                </a:cubicBezTo>
                <a:cubicBezTo>
                  <a:pt x="120399" y="206969"/>
                  <a:pt x="136023" y="214162"/>
                  <a:pt x="152400" y="219075"/>
                </a:cubicBezTo>
                <a:cubicBezTo>
                  <a:pt x="172721" y="225171"/>
                  <a:pt x="252391" y="237171"/>
                  <a:pt x="266700" y="238125"/>
                </a:cubicBezTo>
                <a:cubicBezTo>
                  <a:pt x="292044" y="239815"/>
                  <a:pt x="317500" y="238125"/>
                  <a:pt x="342900" y="238125"/>
                </a:cubicBezTo>
              </a:path>
            </a:pathLst>
          </a:custGeom>
          <a:noFill/>
          <a:ln w="12700">
            <a:solidFill>
              <a:srgbClr val="CC0099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Freeform 27"/>
          <p:cNvSpPr/>
          <p:nvPr/>
        </p:nvSpPr>
        <p:spPr>
          <a:xfrm>
            <a:off x="6679733" y="6209878"/>
            <a:ext cx="695325" cy="171450"/>
          </a:xfrm>
          <a:custGeom>
            <a:avLst/>
            <a:gdLst>
              <a:gd name="connsiteX0" fmla="*/ 695325 w 695325"/>
              <a:gd name="connsiteY0" fmla="*/ 171450 h 171450"/>
              <a:gd name="connsiteX1" fmla="*/ 647700 w 695325"/>
              <a:gd name="connsiteY1" fmla="*/ 142875 h 171450"/>
              <a:gd name="connsiteX2" fmla="*/ 495300 w 695325"/>
              <a:gd name="connsiteY2" fmla="*/ 123825 h 171450"/>
              <a:gd name="connsiteX3" fmla="*/ 390525 w 695325"/>
              <a:gd name="connsiteY3" fmla="*/ 114300 h 171450"/>
              <a:gd name="connsiteX4" fmla="*/ 152400 w 695325"/>
              <a:gd name="connsiteY4" fmla="*/ 85725 h 171450"/>
              <a:gd name="connsiteX5" fmla="*/ 38100 w 695325"/>
              <a:gd name="connsiteY5" fmla="*/ 28575 h 171450"/>
              <a:gd name="connsiteX6" fmla="*/ 0 w 695325"/>
              <a:gd name="connsiteY6" fmla="*/ 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5325" h="171450">
                <a:moveTo>
                  <a:pt x="695325" y="171450"/>
                </a:moveTo>
                <a:cubicBezTo>
                  <a:pt x="679450" y="161925"/>
                  <a:pt x="665263" y="148729"/>
                  <a:pt x="647700" y="142875"/>
                </a:cubicBezTo>
                <a:cubicBezTo>
                  <a:pt x="634243" y="138389"/>
                  <a:pt x="498737" y="124169"/>
                  <a:pt x="495300" y="123825"/>
                </a:cubicBezTo>
                <a:lnTo>
                  <a:pt x="390525" y="114300"/>
                </a:lnTo>
                <a:cubicBezTo>
                  <a:pt x="314632" y="106711"/>
                  <a:pt x="225218" y="94827"/>
                  <a:pt x="152400" y="85725"/>
                </a:cubicBezTo>
                <a:cubicBezTo>
                  <a:pt x="73530" y="59435"/>
                  <a:pt x="111958" y="77814"/>
                  <a:pt x="38100" y="28575"/>
                </a:cubicBezTo>
                <a:cubicBezTo>
                  <a:pt x="-6038" y="-850"/>
                  <a:pt x="20257" y="40514"/>
                  <a:pt x="0" y="0"/>
                </a:cubicBezTo>
              </a:path>
            </a:pathLst>
          </a:custGeom>
          <a:noFill/>
          <a:ln w="12700">
            <a:solidFill>
              <a:srgbClr val="00FF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3707880" y="2852920"/>
            <a:ext cx="0" cy="277303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923910" y="2852920"/>
            <a:ext cx="0" cy="277303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139940" y="2852920"/>
            <a:ext cx="0" cy="277303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355970" y="2852920"/>
            <a:ext cx="0" cy="277303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4572000" y="2852920"/>
            <a:ext cx="0" cy="277303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788030" y="2852920"/>
            <a:ext cx="0" cy="277303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004060" y="2852920"/>
            <a:ext cx="0" cy="277303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5220090" y="2852920"/>
            <a:ext cx="0" cy="277303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5436120" y="2852920"/>
            <a:ext cx="0" cy="277303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652150" y="2852920"/>
            <a:ext cx="0" cy="277303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3419840" y="5301259"/>
            <a:ext cx="3198093" cy="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3419840" y="5085229"/>
            <a:ext cx="3198093" cy="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3419840" y="4869199"/>
            <a:ext cx="3198093" cy="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3419840" y="4653169"/>
            <a:ext cx="3198093" cy="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3419840" y="4221109"/>
            <a:ext cx="3198093" cy="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3419840" y="4437139"/>
            <a:ext cx="3198093" cy="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3419840" y="3789049"/>
            <a:ext cx="3198093" cy="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3419840" y="4005079"/>
            <a:ext cx="3198093" cy="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3419840" y="3573019"/>
            <a:ext cx="3198093" cy="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3419840" y="3356989"/>
            <a:ext cx="3198093" cy="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535788" y="5517290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00" dirty="0" smtClean="0"/>
              <a:t>10</a:t>
            </a:r>
            <a:endParaRPr lang="pt-PT" sz="900" dirty="0"/>
          </a:p>
        </p:txBody>
      </p:sp>
      <p:sp>
        <p:nvSpPr>
          <p:cNvPr id="69" name="TextBox 68"/>
          <p:cNvSpPr txBox="1"/>
          <p:nvPr/>
        </p:nvSpPr>
        <p:spPr>
          <a:xfrm>
            <a:off x="3773869" y="5517290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00" dirty="0" smtClean="0"/>
              <a:t>20</a:t>
            </a:r>
            <a:endParaRPr lang="pt-PT" sz="900" dirty="0"/>
          </a:p>
        </p:txBody>
      </p:sp>
      <p:sp>
        <p:nvSpPr>
          <p:cNvPr id="70" name="TextBox 69"/>
          <p:cNvSpPr txBox="1"/>
          <p:nvPr/>
        </p:nvSpPr>
        <p:spPr>
          <a:xfrm>
            <a:off x="3995920" y="5517290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00" dirty="0" smtClean="0"/>
              <a:t>30</a:t>
            </a:r>
            <a:endParaRPr lang="pt-PT" sz="900" dirty="0"/>
          </a:p>
        </p:txBody>
      </p:sp>
      <p:sp>
        <p:nvSpPr>
          <p:cNvPr id="71" name="TextBox 70"/>
          <p:cNvSpPr txBox="1"/>
          <p:nvPr/>
        </p:nvSpPr>
        <p:spPr>
          <a:xfrm>
            <a:off x="4205929" y="5517290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00" dirty="0"/>
              <a:t>4</a:t>
            </a:r>
            <a:r>
              <a:rPr lang="pt-PT" sz="900" dirty="0" smtClean="0"/>
              <a:t>0</a:t>
            </a:r>
            <a:endParaRPr lang="pt-PT" sz="900" dirty="0"/>
          </a:p>
        </p:txBody>
      </p:sp>
      <p:sp>
        <p:nvSpPr>
          <p:cNvPr id="72" name="TextBox 71"/>
          <p:cNvSpPr txBox="1"/>
          <p:nvPr/>
        </p:nvSpPr>
        <p:spPr>
          <a:xfrm>
            <a:off x="4421959" y="5519932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00" dirty="0" smtClean="0"/>
              <a:t>50</a:t>
            </a:r>
            <a:endParaRPr lang="pt-PT" sz="900" dirty="0"/>
          </a:p>
        </p:txBody>
      </p:sp>
      <p:sp>
        <p:nvSpPr>
          <p:cNvPr id="73" name="TextBox 72"/>
          <p:cNvSpPr txBox="1"/>
          <p:nvPr/>
        </p:nvSpPr>
        <p:spPr>
          <a:xfrm>
            <a:off x="4637989" y="5517290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00" dirty="0"/>
              <a:t>6</a:t>
            </a:r>
            <a:r>
              <a:rPr lang="pt-PT" sz="900" dirty="0" smtClean="0"/>
              <a:t>0</a:t>
            </a:r>
            <a:endParaRPr lang="pt-PT" sz="900" dirty="0"/>
          </a:p>
        </p:txBody>
      </p:sp>
      <p:sp>
        <p:nvSpPr>
          <p:cNvPr id="74" name="TextBox 73"/>
          <p:cNvSpPr txBox="1"/>
          <p:nvPr/>
        </p:nvSpPr>
        <p:spPr>
          <a:xfrm>
            <a:off x="4854019" y="5517290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00" dirty="0" smtClean="0"/>
              <a:t>70</a:t>
            </a:r>
            <a:endParaRPr lang="pt-PT" sz="900" dirty="0"/>
          </a:p>
        </p:txBody>
      </p:sp>
      <p:sp>
        <p:nvSpPr>
          <p:cNvPr id="75" name="TextBox 74"/>
          <p:cNvSpPr txBox="1"/>
          <p:nvPr/>
        </p:nvSpPr>
        <p:spPr>
          <a:xfrm>
            <a:off x="5064028" y="5517290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00" dirty="0"/>
              <a:t>8</a:t>
            </a:r>
            <a:r>
              <a:rPr lang="pt-PT" sz="900" dirty="0" smtClean="0"/>
              <a:t>0</a:t>
            </a:r>
            <a:endParaRPr lang="pt-PT" sz="900" dirty="0"/>
          </a:p>
        </p:txBody>
      </p:sp>
      <p:sp>
        <p:nvSpPr>
          <p:cNvPr id="76" name="TextBox 75"/>
          <p:cNvSpPr txBox="1"/>
          <p:nvPr/>
        </p:nvSpPr>
        <p:spPr>
          <a:xfrm>
            <a:off x="5286079" y="5517290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00" dirty="0" smtClean="0"/>
              <a:t>90</a:t>
            </a:r>
            <a:endParaRPr lang="pt-PT" sz="900" dirty="0"/>
          </a:p>
        </p:txBody>
      </p:sp>
      <p:sp>
        <p:nvSpPr>
          <p:cNvPr id="77" name="TextBox 76"/>
          <p:cNvSpPr txBox="1"/>
          <p:nvPr/>
        </p:nvSpPr>
        <p:spPr>
          <a:xfrm>
            <a:off x="5508130" y="5517290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00" dirty="0" smtClean="0"/>
              <a:t>100</a:t>
            </a:r>
            <a:endParaRPr lang="pt-PT" sz="900" dirty="0"/>
          </a:p>
        </p:txBody>
      </p:sp>
      <p:sp>
        <p:nvSpPr>
          <p:cNvPr id="78" name="TextBox 77"/>
          <p:cNvSpPr txBox="1"/>
          <p:nvPr/>
        </p:nvSpPr>
        <p:spPr>
          <a:xfrm>
            <a:off x="3162914" y="5185844"/>
            <a:ext cx="3289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00" dirty="0" smtClean="0"/>
              <a:t>0,1</a:t>
            </a:r>
            <a:endParaRPr lang="pt-PT" sz="900" dirty="0"/>
          </a:p>
        </p:txBody>
      </p:sp>
      <p:sp>
        <p:nvSpPr>
          <p:cNvPr id="79" name="TextBox 78"/>
          <p:cNvSpPr txBox="1"/>
          <p:nvPr/>
        </p:nvSpPr>
        <p:spPr>
          <a:xfrm>
            <a:off x="3162914" y="4969814"/>
            <a:ext cx="3289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00" dirty="0" smtClean="0"/>
              <a:t>0,2</a:t>
            </a:r>
            <a:endParaRPr lang="pt-PT" sz="900" dirty="0"/>
          </a:p>
        </p:txBody>
      </p:sp>
      <p:sp>
        <p:nvSpPr>
          <p:cNvPr id="80" name="TextBox 79"/>
          <p:cNvSpPr txBox="1"/>
          <p:nvPr/>
        </p:nvSpPr>
        <p:spPr>
          <a:xfrm>
            <a:off x="3162914" y="4763416"/>
            <a:ext cx="3289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00" dirty="0" smtClean="0"/>
              <a:t>0,3</a:t>
            </a:r>
            <a:endParaRPr lang="pt-PT" sz="900" dirty="0"/>
          </a:p>
        </p:txBody>
      </p:sp>
      <p:sp>
        <p:nvSpPr>
          <p:cNvPr id="81" name="TextBox 80"/>
          <p:cNvSpPr txBox="1"/>
          <p:nvPr/>
        </p:nvSpPr>
        <p:spPr>
          <a:xfrm>
            <a:off x="3162914" y="4563980"/>
            <a:ext cx="328936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PT" sz="900" dirty="0" smtClean="0"/>
              <a:t>0,4</a:t>
            </a:r>
            <a:endParaRPr lang="pt-PT" sz="900" dirty="0"/>
          </a:p>
        </p:txBody>
      </p:sp>
      <p:sp>
        <p:nvSpPr>
          <p:cNvPr id="82" name="TextBox 81"/>
          <p:cNvSpPr txBox="1"/>
          <p:nvPr/>
        </p:nvSpPr>
        <p:spPr>
          <a:xfrm>
            <a:off x="3162914" y="4347988"/>
            <a:ext cx="3289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00" dirty="0" smtClean="0"/>
              <a:t>0,5</a:t>
            </a:r>
            <a:endParaRPr lang="pt-PT" sz="900" dirty="0"/>
          </a:p>
        </p:txBody>
      </p:sp>
      <p:sp>
        <p:nvSpPr>
          <p:cNvPr id="83" name="TextBox 82"/>
          <p:cNvSpPr txBox="1"/>
          <p:nvPr/>
        </p:nvSpPr>
        <p:spPr>
          <a:xfrm>
            <a:off x="3162914" y="4129364"/>
            <a:ext cx="3289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00" dirty="0" smtClean="0"/>
              <a:t>0,6</a:t>
            </a:r>
            <a:endParaRPr lang="pt-PT" sz="900" dirty="0"/>
          </a:p>
        </p:txBody>
      </p:sp>
      <p:sp>
        <p:nvSpPr>
          <p:cNvPr id="84" name="TextBox 83"/>
          <p:cNvSpPr txBox="1"/>
          <p:nvPr/>
        </p:nvSpPr>
        <p:spPr>
          <a:xfrm>
            <a:off x="3152704" y="3918268"/>
            <a:ext cx="3289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00" dirty="0" smtClean="0"/>
              <a:t>0,7</a:t>
            </a:r>
            <a:endParaRPr lang="pt-PT" sz="900" dirty="0"/>
          </a:p>
        </p:txBody>
      </p:sp>
      <p:sp>
        <p:nvSpPr>
          <p:cNvPr id="85" name="TextBox 84"/>
          <p:cNvSpPr txBox="1"/>
          <p:nvPr/>
        </p:nvSpPr>
        <p:spPr>
          <a:xfrm>
            <a:off x="3152704" y="3687436"/>
            <a:ext cx="3289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00" dirty="0" smtClean="0"/>
              <a:t>0,8</a:t>
            </a:r>
            <a:endParaRPr lang="pt-PT" sz="900" dirty="0"/>
          </a:p>
        </p:txBody>
      </p:sp>
      <p:sp>
        <p:nvSpPr>
          <p:cNvPr id="86" name="TextBox 85"/>
          <p:cNvSpPr txBox="1"/>
          <p:nvPr/>
        </p:nvSpPr>
        <p:spPr>
          <a:xfrm>
            <a:off x="3152704" y="3457604"/>
            <a:ext cx="3289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00" dirty="0" smtClean="0"/>
              <a:t>0,9</a:t>
            </a:r>
            <a:endParaRPr lang="pt-PT" sz="900" dirty="0"/>
          </a:p>
        </p:txBody>
      </p:sp>
      <p:sp>
        <p:nvSpPr>
          <p:cNvPr id="87" name="TextBox 86"/>
          <p:cNvSpPr txBox="1"/>
          <p:nvPr/>
        </p:nvSpPr>
        <p:spPr>
          <a:xfrm>
            <a:off x="3162914" y="3212970"/>
            <a:ext cx="3289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00" dirty="0" smtClean="0"/>
              <a:t>1,0</a:t>
            </a:r>
            <a:endParaRPr lang="pt-PT" sz="900" dirty="0"/>
          </a:p>
        </p:txBody>
      </p:sp>
      <p:sp>
        <p:nvSpPr>
          <p:cNvPr id="88" name="Rectangle 87"/>
          <p:cNvSpPr/>
          <p:nvPr/>
        </p:nvSpPr>
        <p:spPr>
          <a:xfrm>
            <a:off x="5796170" y="3062858"/>
            <a:ext cx="818688" cy="2353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9" name="Rectangle 88"/>
          <p:cNvSpPr/>
          <p:nvPr/>
        </p:nvSpPr>
        <p:spPr>
          <a:xfrm>
            <a:off x="3598021" y="2708900"/>
            <a:ext cx="2823523" cy="5040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0" name="TextBox 89"/>
          <p:cNvSpPr txBox="1"/>
          <p:nvPr/>
        </p:nvSpPr>
        <p:spPr>
          <a:xfrm>
            <a:off x="3851900" y="494121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accent6">
                    <a:lumMod val="75000"/>
                  </a:schemeClr>
                </a:solidFill>
                <a:sym typeface="Webdings"/>
              </a:rPr>
              <a:t></a:t>
            </a:r>
            <a:endParaRPr lang="pt-PT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427980" y="429312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accent6">
                    <a:lumMod val="75000"/>
                  </a:schemeClr>
                </a:solidFill>
                <a:sym typeface="Webdings"/>
              </a:rPr>
              <a:t></a:t>
            </a:r>
            <a:endParaRPr lang="pt-PT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932050" y="378905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accent6">
                    <a:lumMod val="75000"/>
                  </a:schemeClr>
                </a:solidFill>
                <a:sym typeface="Webdings"/>
              </a:rPr>
              <a:t></a:t>
            </a:r>
            <a:endParaRPr lang="pt-PT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508130" y="321297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accent6">
                    <a:lumMod val="75000"/>
                  </a:schemeClr>
                </a:solidFill>
                <a:sym typeface="Webdings"/>
              </a:rPr>
              <a:t></a:t>
            </a:r>
            <a:endParaRPr lang="pt-PT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4" name="Rectangle 93">
            <a:hlinkClick r:id="rId4" action="ppaction://hlinksldjump"/>
          </p:cNvPr>
          <p:cNvSpPr/>
          <p:nvPr/>
        </p:nvSpPr>
        <p:spPr>
          <a:xfrm>
            <a:off x="107510" y="2492870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Procedimento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95" name="Rectangle 94">
            <a:hlinkClick r:id="rId5" action="ppaction://hlinksldjump"/>
          </p:cNvPr>
          <p:cNvSpPr/>
          <p:nvPr/>
        </p:nvSpPr>
        <p:spPr>
          <a:xfrm>
            <a:off x="107504" y="3212986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Registo de dados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07504" y="3861060"/>
            <a:ext cx="9360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 smtClean="0">
                <a:solidFill>
                  <a:srgbClr val="0070C0"/>
                </a:solidFill>
              </a:rPr>
              <a:t>Tratamento de dados</a:t>
            </a:r>
            <a:endParaRPr lang="pt-PT" sz="1000" b="1" dirty="0">
              <a:solidFill>
                <a:srgbClr val="0070C0"/>
              </a:solidFill>
            </a:endParaRPr>
          </a:p>
        </p:txBody>
      </p:sp>
      <p:sp>
        <p:nvSpPr>
          <p:cNvPr id="97" name="Rectangle 96">
            <a:hlinkClick r:id="rId6" action="ppaction://hlinksldjump"/>
          </p:cNvPr>
          <p:cNvSpPr/>
          <p:nvPr/>
        </p:nvSpPr>
        <p:spPr>
          <a:xfrm>
            <a:off x="107504" y="4588046"/>
            <a:ext cx="93600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Análise e discussão dos resultados obtidos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98" name="Rectangle 97">
            <a:hlinkClick r:id="rId7" action="ppaction://hlinksldjump"/>
          </p:cNvPr>
          <p:cNvSpPr/>
          <p:nvPr/>
        </p:nvSpPr>
        <p:spPr>
          <a:xfrm>
            <a:off x="107504" y="1812886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Material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100" name="Rectangle 99">
            <a:hlinkClick r:id="rId8" action="ppaction://hlinksldjump"/>
          </p:cNvPr>
          <p:cNvSpPr/>
          <p:nvPr/>
        </p:nvSpPr>
        <p:spPr>
          <a:xfrm>
            <a:off x="107504" y="1124744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Objetivo</a:t>
            </a:r>
            <a:endParaRPr lang="pt-PT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23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 flipV="1">
            <a:off x="107504" y="44622"/>
            <a:ext cx="8928992" cy="864097"/>
          </a:xfrm>
          <a:prstGeom prst="roundRect">
            <a:avLst>
              <a:gd name="adj" fmla="val 3627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96552" y="6520259"/>
            <a:ext cx="2895600" cy="365125"/>
          </a:xfrm>
        </p:spPr>
        <p:txBody>
          <a:bodyPr/>
          <a:lstStyle/>
          <a:p>
            <a:r>
              <a:rPr lang="pt-PT" sz="1100" dirty="0" smtClean="0"/>
              <a:t>Elisabete  C.A., Jan. 2013</a:t>
            </a:r>
            <a:endParaRPr lang="pt-PT" sz="1100" dirty="0"/>
          </a:p>
        </p:txBody>
      </p:sp>
      <p:pic>
        <p:nvPicPr>
          <p:cNvPr id="6" name="Picture 2" descr="C:\Users\Elisabete\Pictures\ESPoetaJoaqimSerra_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7" b="25149"/>
          <a:stretch/>
        </p:blipFill>
        <p:spPr bwMode="auto">
          <a:xfrm>
            <a:off x="144016" y="116632"/>
            <a:ext cx="1331640" cy="53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3298" y="87015"/>
            <a:ext cx="2612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</a:rPr>
              <a:t>Escola Secundária Poeta Joaquim Serra</a:t>
            </a:r>
          </a:p>
          <a:p>
            <a:r>
              <a:rPr lang="pt-PT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.º ano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8021" y="277778"/>
            <a:ext cx="543847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Terra no Espaço </a:t>
            </a: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  <a:sym typeface="Webdings"/>
              </a:rPr>
              <a:t>O Planeta Terra</a:t>
            </a:r>
            <a:endParaRPr lang="pt-PT" sz="14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  <a:sym typeface="Webdings"/>
            </a:endParaRPr>
          </a:p>
          <a:p>
            <a:pPr algn="r"/>
            <a:r>
              <a:rPr lang="pt-PT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ebdings"/>
              </a:rPr>
              <a:t>A.P. – Determinação da massa e do peso de um corpo</a:t>
            </a:r>
            <a:endParaRPr lang="pt-PT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4"/>
          <p:cNvSpPr txBox="1">
            <a:spLocks/>
          </p:cNvSpPr>
          <p:nvPr/>
        </p:nvSpPr>
        <p:spPr>
          <a:xfrm>
            <a:off x="6830888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F45A66-6E59-4F8B-BABC-F4D663E60975}" type="slidenum">
              <a:rPr lang="pt-PT" smtClean="0"/>
              <a:pPr/>
              <a:t>19</a:t>
            </a:fld>
            <a:endParaRPr lang="pt-PT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15616" y="1124744"/>
            <a:ext cx="0" cy="51845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19672" y="141277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Análise e discussão dos resultados obtidos:</a:t>
            </a:r>
            <a:endParaRPr lang="pt-PT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47580" y="2093690"/>
            <a:ext cx="712899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3600"/>
              </a:spcAft>
              <a:tabLst>
                <a:tab pos="355600" algn="l"/>
              </a:tabLst>
            </a:pPr>
            <a:r>
              <a:rPr lang="pt-PT" b="1" dirty="0" smtClean="0"/>
              <a:t>a)</a:t>
            </a:r>
            <a:r>
              <a:rPr lang="pt-PT" dirty="0"/>
              <a:t>	</a:t>
            </a:r>
            <a:r>
              <a:rPr lang="pt-PT" dirty="0" smtClean="0"/>
              <a:t>O que distingue a massa e o peso de um corpo?</a:t>
            </a:r>
          </a:p>
          <a:p>
            <a:pPr>
              <a:lnSpc>
                <a:spcPct val="150000"/>
              </a:lnSpc>
              <a:spcAft>
                <a:spcPts val="3600"/>
              </a:spcAft>
              <a:tabLst>
                <a:tab pos="355600" algn="l"/>
              </a:tabLst>
            </a:pPr>
            <a:r>
              <a:rPr lang="pt-PT" b="1" dirty="0" smtClean="0"/>
              <a:t>b)</a:t>
            </a:r>
            <a:r>
              <a:rPr lang="pt-PT" dirty="0"/>
              <a:t>	</a:t>
            </a:r>
            <a:r>
              <a:rPr lang="pt-PT" dirty="0" smtClean="0"/>
              <a:t>O que é um dinamómetro?</a:t>
            </a:r>
          </a:p>
          <a:p>
            <a:pPr marL="355600" indent="-355600">
              <a:lnSpc>
                <a:spcPct val="150000"/>
              </a:lnSpc>
              <a:spcAft>
                <a:spcPts val="3600"/>
              </a:spcAft>
              <a:tabLst>
                <a:tab pos="355600" algn="l"/>
              </a:tabLst>
            </a:pPr>
            <a:r>
              <a:rPr lang="pt-PT" b="1" dirty="0" smtClean="0"/>
              <a:t>c)</a:t>
            </a:r>
            <a:r>
              <a:rPr lang="pt-PT" dirty="0" smtClean="0"/>
              <a:t>	Qual é a relação que existe entre peso e massa de um corpo, </a:t>
            </a:r>
            <a:br>
              <a:rPr lang="pt-PT" dirty="0" smtClean="0"/>
            </a:br>
            <a:r>
              <a:rPr lang="pt-PT" dirty="0" smtClean="0"/>
              <a:t>à superfície da Terra?</a:t>
            </a:r>
          </a:p>
          <a:p>
            <a:pPr>
              <a:lnSpc>
                <a:spcPct val="150000"/>
              </a:lnSpc>
              <a:spcAft>
                <a:spcPts val="3600"/>
              </a:spcAft>
              <a:tabLst>
                <a:tab pos="355600" algn="l"/>
              </a:tabLst>
            </a:pPr>
            <a:r>
              <a:rPr lang="pt-PT" b="1" dirty="0" smtClean="0"/>
              <a:t>d)</a:t>
            </a:r>
            <a:r>
              <a:rPr lang="pt-PT" dirty="0" smtClean="0"/>
              <a:t>	Qual é o teu peso à superfície da Terra?</a:t>
            </a:r>
            <a:endParaRPr lang="pt-PT" dirty="0"/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07510" y="2492870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Procedimento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07504" y="3212986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Registo de dados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504" y="3861060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Tratamento de dados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07504" y="4588046"/>
            <a:ext cx="93600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 smtClean="0">
                <a:solidFill>
                  <a:srgbClr val="0070C0"/>
                </a:solidFill>
              </a:rPr>
              <a:t>Análise e discussão dos resultados obtidos</a:t>
            </a:r>
            <a:endParaRPr lang="pt-PT" sz="1000" b="1" dirty="0">
              <a:solidFill>
                <a:srgbClr val="0070C0"/>
              </a:solidFill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107504" y="1812886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Material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107504" y="1124744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Objetivo</a:t>
            </a:r>
            <a:endParaRPr lang="pt-PT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1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 flipV="1">
            <a:off x="107504" y="44622"/>
            <a:ext cx="8928992" cy="864097"/>
          </a:xfrm>
          <a:prstGeom prst="roundRect">
            <a:avLst>
              <a:gd name="adj" fmla="val 3627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96552" y="6520259"/>
            <a:ext cx="2895600" cy="365125"/>
          </a:xfrm>
        </p:spPr>
        <p:txBody>
          <a:bodyPr/>
          <a:lstStyle/>
          <a:p>
            <a:r>
              <a:rPr lang="pt-PT" sz="1100" dirty="0" smtClean="0"/>
              <a:t>Elisabete  C.A., Jan. 2013</a:t>
            </a:r>
            <a:endParaRPr lang="pt-PT" sz="1100" dirty="0"/>
          </a:p>
        </p:txBody>
      </p:sp>
      <p:pic>
        <p:nvPicPr>
          <p:cNvPr id="6" name="Picture 2" descr="C:\Users\Elisabete\Pictures\ESPoetaJoaqimSerra_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7" b="25149"/>
          <a:stretch/>
        </p:blipFill>
        <p:spPr bwMode="auto">
          <a:xfrm>
            <a:off x="144016" y="116632"/>
            <a:ext cx="1331640" cy="53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3298" y="87015"/>
            <a:ext cx="2612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</a:rPr>
              <a:t>Escola Secundária Poeta Joaquim Serra</a:t>
            </a:r>
          </a:p>
          <a:p>
            <a:r>
              <a:rPr lang="pt-PT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.º ano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8021" y="277778"/>
            <a:ext cx="543847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Terra no Espaço </a:t>
            </a: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  <a:sym typeface="Webdings"/>
              </a:rPr>
              <a:t>O Planeta Terra</a:t>
            </a:r>
            <a:endParaRPr lang="pt-PT" sz="14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  <a:sym typeface="Webdings"/>
            </a:endParaRPr>
          </a:p>
          <a:p>
            <a:pPr algn="r"/>
            <a:r>
              <a:rPr lang="pt-PT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ebdings"/>
              </a:rPr>
              <a:t>A.P. – Determinação da massa e do peso de um corpo</a:t>
            </a:r>
            <a:endParaRPr lang="pt-PT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4"/>
          <p:cNvSpPr txBox="1">
            <a:spLocks/>
          </p:cNvSpPr>
          <p:nvPr/>
        </p:nvSpPr>
        <p:spPr>
          <a:xfrm>
            <a:off x="6830888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F45A66-6E59-4F8B-BABC-F4D663E60975}" type="slidenum">
              <a:rPr lang="pt-PT" smtClean="0"/>
              <a:pPr/>
              <a:t>2</a:t>
            </a:fld>
            <a:endParaRPr lang="pt-PT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15616" y="1124744"/>
            <a:ext cx="0" cy="51845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7504" y="1124744"/>
            <a:ext cx="9360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 smtClean="0">
                <a:solidFill>
                  <a:srgbClr val="0070C0"/>
                </a:solidFill>
              </a:rPr>
              <a:t>Objetivo</a:t>
            </a:r>
            <a:endParaRPr lang="pt-PT" sz="10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1680" y="2203410"/>
            <a:ext cx="705678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2400"/>
              </a:spcAft>
              <a:buFont typeface="Arial" pitchFamily="34" charset="0"/>
              <a:buChar char="•"/>
            </a:pPr>
            <a:r>
              <a:rPr lang="pt-PT" dirty="0" smtClean="0"/>
              <a:t>Distinguir as grandezas massa e peso de um corpo.</a:t>
            </a:r>
          </a:p>
          <a:p>
            <a:pPr marL="285750" indent="-285750">
              <a:spcAft>
                <a:spcPts val="2400"/>
              </a:spcAft>
              <a:buFont typeface="Arial" pitchFamily="34" charset="0"/>
              <a:buChar char="•"/>
            </a:pPr>
            <a:r>
              <a:rPr lang="pt-PT" dirty="0" smtClean="0"/>
              <a:t>Compreender a relação entre massa e peso de um corpo, </a:t>
            </a:r>
            <a:br>
              <a:rPr lang="pt-PT" dirty="0" smtClean="0"/>
            </a:br>
            <a:r>
              <a:rPr lang="pt-PT" dirty="0" smtClean="0"/>
              <a:t>à superfície da Terra.</a:t>
            </a:r>
            <a:endParaRPr lang="pt-PT" dirty="0"/>
          </a:p>
        </p:txBody>
      </p:sp>
      <p:sp>
        <p:nvSpPr>
          <p:cNvPr id="12" name="TextBox 11"/>
          <p:cNvSpPr txBox="1"/>
          <p:nvPr/>
        </p:nvSpPr>
        <p:spPr>
          <a:xfrm>
            <a:off x="1619672" y="141277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Objetivo:</a:t>
            </a:r>
            <a:endParaRPr lang="pt-PT" sz="2000" b="1" dirty="0"/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107510" y="2492870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Procedimento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107504" y="3212986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Registo de dados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7504" y="3861060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Tratamento de dados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35" name="Rectangle 34">
            <a:hlinkClick r:id="rId6" action="ppaction://hlinksldjump"/>
          </p:cNvPr>
          <p:cNvSpPr/>
          <p:nvPr/>
        </p:nvSpPr>
        <p:spPr>
          <a:xfrm>
            <a:off x="107504" y="4588046"/>
            <a:ext cx="93600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Análise e discussão dos resultados obtidos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107504" y="1812886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Material</a:t>
            </a:r>
            <a:endParaRPr lang="pt-PT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9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ntillana_7an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60" y="2132820"/>
            <a:ext cx="1872260" cy="2452552"/>
          </a:xfrm>
          <a:prstGeom prst="rect">
            <a:avLst/>
          </a:prstGeom>
          <a:noFill/>
          <a:ln w="635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60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6" t="21727" r="19432" b="17909"/>
          <a:stretch/>
        </p:blipFill>
        <p:spPr bwMode="auto">
          <a:xfrm>
            <a:off x="52435" y="543241"/>
            <a:ext cx="9056069" cy="583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0137" y="3771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rgbClr val="FF0000"/>
                </a:solidFill>
              </a:rPr>
              <a:t>p.96</a:t>
            </a:r>
            <a:endParaRPr lang="pt-P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5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-27384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rgbClr val="FF0000"/>
                </a:solidFill>
              </a:rPr>
              <a:t>p.94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" y="288968"/>
            <a:ext cx="9145054" cy="535673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4"/>
          <p:cNvSpPr txBox="1"/>
          <p:nvPr/>
        </p:nvSpPr>
        <p:spPr>
          <a:xfrm>
            <a:off x="527" y="564570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pt-PT" sz="1800" b="0" dirty="0" smtClean="0">
                <a:latin typeface="+mj-lt"/>
              </a:rPr>
              <a:t>O mesmo astronauta com a massa de 80 kg tem diferentes pesos, em diferentes planetas do Sistema Solar. O peso do corpo é tanto maior quanto menor for a distância entre o corpo e o centro do planeta e quanto maior for a massa do planeta.</a:t>
            </a:r>
            <a:endParaRPr lang="pt-PT" sz="18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444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040973"/>
            <a:ext cx="8352928" cy="259228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pt-PT" dirty="0" smtClean="0">
                <a:latin typeface="Bell MT" pitchFamily="18" charset="0"/>
              </a:rPr>
              <a:t>	</a:t>
            </a:r>
            <a:r>
              <a:rPr lang="pt-PT" cap="small" dirty="0" smtClean="0">
                <a:latin typeface="Bell MT" pitchFamily="18" charset="0"/>
              </a:rPr>
              <a:t>Terra no Espaço</a:t>
            </a:r>
            <a:br>
              <a:rPr lang="pt-PT" cap="small" dirty="0" smtClean="0">
                <a:latin typeface="Bell MT" pitchFamily="18" charset="0"/>
              </a:rPr>
            </a:br>
            <a:r>
              <a:rPr lang="pt-PT" dirty="0" smtClean="0">
                <a:latin typeface="Bell MT" pitchFamily="18" charset="0"/>
              </a:rPr>
              <a:t> 			</a:t>
            </a:r>
            <a:r>
              <a:rPr lang="pt-PT" dirty="0">
                <a:latin typeface="Bell MT" pitchFamily="18" charset="0"/>
                <a:sym typeface="Webdings"/>
              </a:rPr>
              <a:t></a:t>
            </a:r>
            <a:r>
              <a:rPr lang="pt-PT" dirty="0" smtClean="0">
                <a:latin typeface="Bell MT" pitchFamily="18" charset="0"/>
                <a:sym typeface="Webdings"/>
              </a:rPr>
              <a:t>O planeta Terra</a:t>
            </a:r>
            <a:endParaRPr lang="pt-PT" dirty="0">
              <a:latin typeface="Bell M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175260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pt-PT" dirty="0" smtClean="0">
                <a:solidFill>
                  <a:srgbClr val="0070C0"/>
                </a:solidFill>
                <a:latin typeface="Bell MT" pitchFamily="18" charset="0"/>
              </a:rPr>
              <a:t>A força de atração gravitacional</a:t>
            </a:r>
            <a:endParaRPr lang="pt-PT" dirty="0">
              <a:solidFill>
                <a:srgbClr val="0070C0"/>
              </a:solidFill>
              <a:latin typeface="Bell MT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7504" y="695611"/>
            <a:ext cx="8928992" cy="5901741"/>
          </a:xfrm>
          <a:prstGeom prst="roundRect">
            <a:avLst>
              <a:gd name="adj" fmla="val 362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-324544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100" dirty="0" smtClean="0"/>
              <a:t>Elisabete  C.A., Jan. 2013</a:t>
            </a:r>
            <a:endParaRPr lang="pt-PT" sz="1100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6830888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F45A66-6E59-4F8B-BABC-F4D663E60975}" type="slidenum">
              <a:rPr lang="pt-PT" smtClean="0"/>
              <a:pPr/>
              <a:t>23</a:t>
            </a:fld>
            <a:endParaRPr lang="pt-PT" dirty="0"/>
          </a:p>
        </p:txBody>
      </p:sp>
      <p:pic>
        <p:nvPicPr>
          <p:cNvPr id="12" name="Picture 2" descr="C:\Users\Elisabete\Pictures\ESPoetaJoaqimSerra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7" b="25149"/>
          <a:stretch/>
        </p:blipFill>
        <p:spPr bwMode="auto">
          <a:xfrm>
            <a:off x="288032" y="110836"/>
            <a:ext cx="1331640" cy="53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91680" y="231031"/>
            <a:ext cx="2612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</a:rPr>
              <a:t>Escola Secundária Poeta Joaquim Serra</a:t>
            </a:r>
          </a:p>
          <a:p>
            <a:r>
              <a:rPr lang="pt-PT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.º ano</a:t>
            </a:r>
          </a:p>
        </p:txBody>
      </p:sp>
    </p:spTree>
    <p:extLst>
      <p:ext uri="{BB962C8B-B14F-4D97-AF65-F5344CB8AC3E}">
        <p14:creationId xmlns:p14="http://schemas.microsoft.com/office/powerpoint/2010/main" val="11022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 flipV="1">
            <a:off x="107504" y="44620"/>
            <a:ext cx="8928992" cy="702861"/>
          </a:xfrm>
          <a:prstGeom prst="roundRect">
            <a:avLst>
              <a:gd name="adj" fmla="val 3627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96552" y="6520259"/>
            <a:ext cx="2895600" cy="365125"/>
          </a:xfrm>
        </p:spPr>
        <p:txBody>
          <a:bodyPr/>
          <a:lstStyle/>
          <a:p>
            <a:r>
              <a:rPr lang="pt-PT" sz="1100" dirty="0" smtClean="0"/>
              <a:t>Elisabete  C.A., Jan. 2013</a:t>
            </a:r>
            <a:endParaRPr lang="pt-PT" sz="1100" dirty="0"/>
          </a:p>
        </p:txBody>
      </p:sp>
      <p:pic>
        <p:nvPicPr>
          <p:cNvPr id="6" name="Picture 2" descr="C:\Users\Elisabete\Pictures\ESPoetaJoaqimSerra_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7" b="25149"/>
          <a:stretch/>
        </p:blipFill>
        <p:spPr bwMode="auto">
          <a:xfrm>
            <a:off x="144016" y="116540"/>
            <a:ext cx="1331640" cy="53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3298" y="87015"/>
            <a:ext cx="2612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</a:rPr>
              <a:t>Escola Secundária Poeta Joaquim Serra</a:t>
            </a:r>
          </a:p>
          <a:p>
            <a:r>
              <a:rPr lang="pt-PT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.º ano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31938" y="116540"/>
            <a:ext cx="330455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Terra no Espaço </a:t>
            </a: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  <a:sym typeface="Webdings"/>
              </a:rPr>
              <a:t>O Planeta Terra</a:t>
            </a:r>
            <a:endParaRPr lang="pt-PT" sz="14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  <a:sym typeface="Webdings"/>
            </a:endParaRPr>
          </a:p>
          <a:p>
            <a:pPr algn="r"/>
            <a:r>
              <a:rPr lang="pt-PT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força de atração gravitacional</a:t>
            </a:r>
          </a:p>
        </p:txBody>
      </p:sp>
      <p:sp>
        <p:nvSpPr>
          <p:cNvPr id="16" name="Slide Number Placeholder 4"/>
          <p:cNvSpPr txBox="1">
            <a:spLocks/>
          </p:cNvSpPr>
          <p:nvPr/>
        </p:nvSpPr>
        <p:spPr>
          <a:xfrm>
            <a:off x="6830888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F45A66-6E59-4F8B-BABC-F4D663E60975}" type="slidenum">
              <a:rPr lang="pt-PT" smtClean="0"/>
              <a:pPr/>
              <a:t>24</a:t>
            </a:fld>
            <a:endParaRPr lang="pt-PT" dirty="0"/>
          </a:p>
        </p:txBody>
      </p:sp>
      <p:sp>
        <p:nvSpPr>
          <p:cNvPr id="15" name="Rectangle 14"/>
          <p:cNvSpPr/>
          <p:nvPr/>
        </p:nvSpPr>
        <p:spPr>
          <a:xfrm>
            <a:off x="468580" y="908800"/>
            <a:ext cx="8280000" cy="64794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Isaac Newton </a:t>
            </a:r>
            <a:r>
              <a:rPr lang="pt-PT" sz="2400" dirty="0" smtClean="0">
                <a:sym typeface="Symbol"/>
              </a:rPr>
              <a:t> Lei da Gravitação Universal</a:t>
            </a:r>
            <a:endParaRPr lang="pt-PT" sz="2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560" y="2017010"/>
            <a:ext cx="6353175" cy="407479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1400" y="1868621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Comic Sans MS" pitchFamily="66" charset="0"/>
              </a:rPr>
              <a:t>Newton imaginou que projéteis poderiam ser disparados desde o alto de uma </a:t>
            </a:r>
            <a:r>
              <a:rPr lang="pt-PT" dirty="0" smtClean="0">
                <a:latin typeface="Comic Sans MS" pitchFamily="66" charset="0"/>
              </a:rPr>
              <a:t>montanha …</a:t>
            </a:r>
            <a:endParaRPr lang="pt-PT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00240" y="3918025"/>
            <a:ext cx="237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0070C0"/>
                </a:solidFill>
                <a:latin typeface="Comic Sans MS" pitchFamily="66" charset="0"/>
              </a:rPr>
              <a:t>A diferença entre </a:t>
            </a:r>
            <a:br>
              <a:rPr lang="pt-PT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pt-PT" dirty="0" smtClean="0">
                <a:solidFill>
                  <a:srgbClr val="0070C0"/>
                </a:solidFill>
                <a:latin typeface="Comic Sans MS" pitchFamily="66" charset="0"/>
              </a:rPr>
              <a:t>uma maçã e a Lua, </a:t>
            </a:r>
            <a:br>
              <a:rPr lang="pt-PT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pt-PT" dirty="0" smtClean="0">
                <a:solidFill>
                  <a:srgbClr val="0070C0"/>
                </a:solidFill>
                <a:latin typeface="Comic Sans MS" pitchFamily="66" charset="0"/>
              </a:rPr>
              <a:t>é que a Lua tem um movimento de queda permanente, enquanto a maçã embate com a superfície da Terra.</a:t>
            </a:r>
            <a:endParaRPr lang="pt-PT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86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 flipV="1">
            <a:off x="107504" y="44620"/>
            <a:ext cx="8928992" cy="702861"/>
          </a:xfrm>
          <a:prstGeom prst="roundRect">
            <a:avLst>
              <a:gd name="adj" fmla="val 3627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96552" y="6520259"/>
            <a:ext cx="2895600" cy="365125"/>
          </a:xfrm>
        </p:spPr>
        <p:txBody>
          <a:bodyPr/>
          <a:lstStyle/>
          <a:p>
            <a:r>
              <a:rPr lang="pt-PT" sz="1100" dirty="0" smtClean="0"/>
              <a:t>Elisabete  C.A., Jan. 2013</a:t>
            </a:r>
            <a:endParaRPr lang="pt-PT" sz="1100" dirty="0"/>
          </a:p>
        </p:txBody>
      </p:sp>
      <p:pic>
        <p:nvPicPr>
          <p:cNvPr id="6" name="Picture 2" descr="C:\Users\Elisabete\Pictures\ESPoetaJoaqimSerra_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7" b="25149"/>
          <a:stretch/>
        </p:blipFill>
        <p:spPr bwMode="auto">
          <a:xfrm>
            <a:off x="144016" y="116540"/>
            <a:ext cx="1331640" cy="53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3298" y="87015"/>
            <a:ext cx="2612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</a:rPr>
              <a:t>Escola Secundária Poeta Joaquim Serra</a:t>
            </a:r>
          </a:p>
          <a:p>
            <a:r>
              <a:rPr lang="pt-PT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.º ano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31938" y="116540"/>
            <a:ext cx="330455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Terra no Espaço </a:t>
            </a: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  <a:sym typeface="Webdings"/>
              </a:rPr>
              <a:t>O Planeta Terra</a:t>
            </a:r>
            <a:endParaRPr lang="pt-PT" sz="14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  <a:sym typeface="Webdings"/>
            </a:endParaRPr>
          </a:p>
          <a:p>
            <a:pPr algn="r"/>
            <a:r>
              <a:rPr lang="pt-PT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força de atração gravitacional</a:t>
            </a:r>
          </a:p>
        </p:txBody>
      </p:sp>
      <p:sp>
        <p:nvSpPr>
          <p:cNvPr id="16" name="Slide Number Placeholder 4"/>
          <p:cNvSpPr txBox="1">
            <a:spLocks/>
          </p:cNvSpPr>
          <p:nvPr/>
        </p:nvSpPr>
        <p:spPr>
          <a:xfrm>
            <a:off x="6830888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F45A66-6E59-4F8B-BABC-F4D663E60975}" type="slidenum">
              <a:rPr lang="pt-PT" smtClean="0"/>
              <a:pPr/>
              <a:t>25</a:t>
            </a:fld>
            <a:endParaRPr lang="pt-PT" dirty="0"/>
          </a:p>
        </p:txBody>
      </p:sp>
      <p:sp>
        <p:nvSpPr>
          <p:cNvPr id="15" name="Rectangle 14"/>
          <p:cNvSpPr/>
          <p:nvPr/>
        </p:nvSpPr>
        <p:spPr>
          <a:xfrm>
            <a:off x="468580" y="908800"/>
            <a:ext cx="8280000" cy="64794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Isaac Newton</a:t>
            </a:r>
            <a:endParaRPr lang="pt-PT" sz="2400" dirty="0"/>
          </a:p>
        </p:txBody>
      </p:sp>
      <p:pic>
        <p:nvPicPr>
          <p:cNvPr id="3074" name="Picture 2" descr="C:\Users\Elisabete\Pictures\newton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13" y="1809812"/>
            <a:ext cx="2581777" cy="233016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0960"/>
            <a:ext cx="3730423" cy="2584329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98217" y="574533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200" dirty="0">
                <a:solidFill>
                  <a:schemeClr val="tx2">
                    <a:lumMod val="20000"/>
                    <a:lumOff val="80000"/>
                  </a:schemeClr>
                </a:solidFill>
                <a:hlinkClick r:id="rId6"/>
              </a:rPr>
              <a:t>http://</a:t>
            </a:r>
            <a:r>
              <a:rPr lang="pt-PT" sz="1200" dirty="0" smtClean="0">
                <a:solidFill>
                  <a:schemeClr val="tx2">
                    <a:lumMod val="20000"/>
                    <a:lumOff val="80000"/>
                  </a:schemeClr>
                </a:solidFill>
                <a:hlinkClick r:id="rId6"/>
              </a:rPr>
              <a:t>teachertech.rice.edu</a:t>
            </a:r>
            <a:r>
              <a:rPr lang="pt-PT" sz="1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(jan_2013)</a:t>
            </a:r>
            <a:endParaRPr lang="pt-PT" sz="1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4842" y="4202291"/>
            <a:ext cx="19655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>
                <a:solidFill>
                  <a:schemeClr val="tx2">
                    <a:lumMod val="20000"/>
                    <a:lumOff val="80000"/>
                  </a:schemeClr>
                </a:solidFill>
                <a:hlinkClick r:id="rId7"/>
              </a:rPr>
              <a:t>http://</a:t>
            </a:r>
            <a:r>
              <a:rPr lang="pt-PT" sz="1200" dirty="0" smtClean="0">
                <a:solidFill>
                  <a:schemeClr val="tx2">
                    <a:lumMod val="20000"/>
                    <a:lumOff val="80000"/>
                  </a:schemeClr>
                </a:solidFill>
                <a:hlinkClick r:id="rId7"/>
              </a:rPr>
              <a:t>en.wikipedia.org</a:t>
            </a:r>
            <a:r>
              <a:rPr lang="pt-PT" sz="1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(jan_2013)</a:t>
            </a:r>
            <a:endParaRPr lang="pt-PT" sz="1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8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440" y="1556740"/>
            <a:ext cx="8209140" cy="424859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33000">
                <a:schemeClr val="bg1"/>
              </a:gs>
              <a:gs pos="100000">
                <a:srgbClr val="FFFF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ounded Rectangle 13"/>
          <p:cNvSpPr/>
          <p:nvPr/>
        </p:nvSpPr>
        <p:spPr>
          <a:xfrm flipV="1">
            <a:off x="107504" y="44620"/>
            <a:ext cx="8928992" cy="702861"/>
          </a:xfrm>
          <a:prstGeom prst="roundRect">
            <a:avLst>
              <a:gd name="adj" fmla="val 3627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96552" y="6520259"/>
            <a:ext cx="2895600" cy="365125"/>
          </a:xfrm>
        </p:spPr>
        <p:txBody>
          <a:bodyPr/>
          <a:lstStyle/>
          <a:p>
            <a:r>
              <a:rPr lang="pt-PT" sz="1100" dirty="0" smtClean="0"/>
              <a:t>Elisabete  C.A., Jan. 2013</a:t>
            </a:r>
            <a:endParaRPr lang="pt-PT" sz="1100" dirty="0"/>
          </a:p>
        </p:txBody>
      </p:sp>
      <p:pic>
        <p:nvPicPr>
          <p:cNvPr id="6" name="Picture 2" descr="C:\Users\Elisabete\Pictures\ESPoetaJoaqimSerra_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7" b="25149"/>
          <a:stretch/>
        </p:blipFill>
        <p:spPr bwMode="auto">
          <a:xfrm>
            <a:off x="144016" y="116540"/>
            <a:ext cx="1331640" cy="53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3298" y="87015"/>
            <a:ext cx="2612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</a:rPr>
              <a:t>Escola Secundária Poeta Joaquim Serra</a:t>
            </a:r>
          </a:p>
          <a:p>
            <a:r>
              <a:rPr lang="pt-PT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.º ano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31938" y="116540"/>
            <a:ext cx="330455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Terra no Espaço </a:t>
            </a: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  <a:sym typeface="Webdings"/>
              </a:rPr>
              <a:t>O Planeta Terra</a:t>
            </a:r>
            <a:endParaRPr lang="pt-PT" sz="14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  <a:sym typeface="Webdings"/>
            </a:endParaRPr>
          </a:p>
          <a:p>
            <a:pPr algn="r"/>
            <a:r>
              <a:rPr lang="pt-PT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força de atração gravitacional</a:t>
            </a:r>
          </a:p>
        </p:txBody>
      </p:sp>
      <p:sp>
        <p:nvSpPr>
          <p:cNvPr id="16" name="Slide Number Placeholder 4"/>
          <p:cNvSpPr txBox="1">
            <a:spLocks/>
          </p:cNvSpPr>
          <p:nvPr/>
        </p:nvSpPr>
        <p:spPr>
          <a:xfrm>
            <a:off x="6830888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F45A66-6E59-4F8B-BABC-F4D663E60975}" type="slidenum">
              <a:rPr lang="pt-PT" smtClean="0"/>
              <a:pPr/>
              <a:t>26</a:t>
            </a:fld>
            <a:endParaRPr lang="pt-PT" dirty="0"/>
          </a:p>
        </p:txBody>
      </p:sp>
      <p:sp>
        <p:nvSpPr>
          <p:cNvPr id="13" name="Rectangle 12"/>
          <p:cNvSpPr/>
          <p:nvPr/>
        </p:nvSpPr>
        <p:spPr>
          <a:xfrm>
            <a:off x="1115520" y="2274838"/>
            <a:ext cx="69849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i="1" dirty="0" smtClean="0">
                <a:latin typeface="Comic Sans MS" pitchFamily="66" charset="0"/>
              </a:rPr>
              <a:t>A </a:t>
            </a:r>
            <a:r>
              <a:rPr lang="pt-PT" i="1" dirty="0">
                <a:latin typeface="Comic Sans MS" pitchFamily="66" charset="0"/>
              </a:rPr>
              <a:t>Lua não cai a direito para a Terra, a Terra não cai a direito para o Sol e o Sol não cai a direito para o centro da galáxia porque todos têm movimentos com velocidades adequadas que lhes permitem estar em órbita. Mas estar em órbita é uma forma de cair permanentemente, sem nunca atingir o objecto em torno do qual se </a:t>
            </a:r>
            <a:r>
              <a:rPr lang="pt-PT" i="1" dirty="0" smtClean="0">
                <a:latin typeface="Comic Sans MS" pitchFamily="66" charset="0"/>
              </a:rPr>
              <a:t>orbita</a:t>
            </a:r>
            <a:r>
              <a:rPr lang="pt-PT" i="1" dirty="0" smtClean="0">
                <a:latin typeface="Comic Sans MS" pitchFamily="66" charset="0"/>
              </a:rPr>
              <a:t>.</a:t>
            </a:r>
            <a:endParaRPr lang="pt-PT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23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 flipV="1">
            <a:off x="107504" y="44620"/>
            <a:ext cx="8928992" cy="702861"/>
          </a:xfrm>
          <a:prstGeom prst="roundRect">
            <a:avLst>
              <a:gd name="adj" fmla="val 3627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96552" y="6520259"/>
            <a:ext cx="2895600" cy="365125"/>
          </a:xfrm>
        </p:spPr>
        <p:txBody>
          <a:bodyPr/>
          <a:lstStyle/>
          <a:p>
            <a:r>
              <a:rPr lang="pt-PT" sz="1100" dirty="0" smtClean="0"/>
              <a:t>Elisabete  C.A., Jan. 2013</a:t>
            </a:r>
            <a:endParaRPr lang="pt-PT" sz="1100" dirty="0"/>
          </a:p>
        </p:txBody>
      </p:sp>
      <p:pic>
        <p:nvPicPr>
          <p:cNvPr id="6" name="Picture 2" descr="C:\Users\Elisabete\Pictures\ESPoetaJoaqimSerra_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7" b="25149"/>
          <a:stretch/>
        </p:blipFill>
        <p:spPr bwMode="auto">
          <a:xfrm>
            <a:off x="144016" y="116540"/>
            <a:ext cx="1331640" cy="53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3298" y="87015"/>
            <a:ext cx="2612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</a:rPr>
              <a:t>Escola Secundária Poeta Joaquim Serra</a:t>
            </a:r>
          </a:p>
          <a:p>
            <a:r>
              <a:rPr lang="pt-PT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.º ano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31938" y="116540"/>
            <a:ext cx="330455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Terra no Espaço </a:t>
            </a: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  <a:sym typeface="Webdings"/>
              </a:rPr>
              <a:t>O Planeta Terra</a:t>
            </a:r>
            <a:endParaRPr lang="pt-PT" sz="14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  <a:sym typeface="Webdings"/>
            </a:endParaRPr>
          </a:p>
          <a:p>
            <a:pPr algn="r"/>
            <a:r>
              <a:rPr lang="pt-PT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força de atração gravitacional</a:t>
            </a:r>
          </a:p>
        </p:txBody>
      </p:sp>
      <p:sp>
        <p:nvSpPr>
          <p:cNvPr id="16" name="Slide Number Placeholder 4"/>
          <p:cNvSpPr txBox="1">
            <a:spLocks/>
          </p:cNvSpPr>
          <p:nvPr/>
        </p:nvSpPr>
        <p:spPr>
          <a:xfrm>
            <a:off x="6830888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F45A66-6E59-4F8B-BABC-F4D663E60975}" type="slidenum">
              <a:rPr lang="pt-PT" smtClean="0"/>
              <a:pPr/>
              <a:t>27</a:t>
            </a:fld>
            <a:endParaRPr lang="pt-PT" dirty="0"/>
          </a:p>
        </p:txBody>
      </p:sp>
      <p:sp>
        <p:nvSpPr>
          <p:cNvPr id="17" name="Rectangle 16"/>
          <p:cNvSpPr/>
          <p:nvPr/>
        </p:nvSpPr>
        <p:spPr>
          <a:xfrm>
            <a:off x="467544" y="980660"/>
            <a:ext cx="8280000" cy="86397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dirty="0" smtClean="0"/>
              <a:t>Porque é que os astronautas se movem de forma diferente </a:t>
            </a:r>
            <a:br>
              <a:rPr lang="pt-PT" sz="2400" dirty="0" smtClean="0"/>
            </a:br>
            <a:r>
              <a:rPr lang="pt-PT" sz="2400" dirty="0" smtClean="0"/>
              <a:t>quando não estão na Terra?</a:t>
            </a:r>
            <a:endParaRPr lang="pt-PT" sz="24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8" y="2030699"/>
            <a:ext cx="3600502" cy="2571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5370" y="4653170"/>
            <a:ext cx="23535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000" dirty="0" smtClean="0">
                <a:hlinkClick r:id="rId5"/>
              </a:rPr>
              <a:t>http://www.nasa.gov/astronauts/</a:t>
            </a:r>
            <a:r>
              <a:rPr lang="pt-PT" sz="1000" dirty="0" smtClean="0"/>
              <a:t>  (2010)</a:t>
            </a:r>
            <a:endParaRPr lang="pt-PT" sz="1000" dirty="0"/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617" y="3742485"/>
            <a:ext cx="4494376" cy="2998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220" y="2276840"/>
            <a:ext cx="2857500" cy="2476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6678488" y="205139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000" dirty="0" smtClean="0">
                <a:hlinkClick r:id="rId8"/>
              </a:rPr>
              <a:t>http://spaceflight.nasa.gov</a:t>
            </a:r>
            <a:r>
              <a:rPr lang="pt-PT" sz="1000" dirty="0" smtClean="0"/>
              <a:t> (2009)</a:t>
            </a:r>
            <a:endParaRPr lang="pt-PT" sz="1000" dirty="0"/>
          </a:p>
        </p:txBody>
      </p:sp>
      <p:sp>
        <p:nvSpPr>
          <p:cNvPr id="26" name="Rectangle 25"/>
          <p:cNvSpPr/>
          <p:nvPr/>
        </p:nvSpPr>
        <p:spPr>
          <a:xfrm>
            <a:off x="4716020" y="645342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000" dirty="0" smtClean="0">
                <a:hlinkClick r:id="rId9"/>
              </a:rPr>
              <a:t>http://attractionsmagazine.com/blog</a:t>
            </a:r>
            <a:r>
              <a:rPr lang="pt-PT" sz="1000" dirty="0" smtClean="0"/>
              <a:t> (2010)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187804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6" t="23813" r="22773" b="57062"/>
          <a:stretch/>
        </p:blipFill>
        <p:spPr bwMode="auto">
          <a:xfrm>
            <a:off x="1649883" y="-27384"/>
            <a:ext cx="5586413" cy="145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70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9" t="31125" r="23008" b="10000"/>
          <a:stretch/>
        </p:blipFill>
        <p:spPr bwMode="auto">
          <a:xfrm>
            <a:off x="1475656" y="1628800"/>
            <a:ext cx="5772150" cy="448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6" t="23813" r="22773" b="57062"/>
          <a:stretch/>
        </p:blipFill>
        <p:spPr bwMode="auto">
          <a:xfrm>
            <a:off x="1649883" y="-27384"/>
            <a:ext cx="5586413" cy="145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6576" y="1700808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 smtClean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252960" y="1885474"/>
            <a:ext cx="3969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08373" y="3882534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 smtClean="0">
                <a:solidFill>
                  <a:srgbClr val="FF0000"/>
                </a:solidFill>
              </a:rPr>
              <a:t>15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294757" y="4067200"/>
            <a:ext cx="3969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049344" y="4797152"/>
            <a:ext cx="3969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87647" y="466416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 dirty="0">
                <a:solidFill>
                  <a:srgbClr val="FF0000"/>
                </a:solidFill>
              </a:rPr>
              <a:t>3</a:t>
            </a:r>
            <a:endParaRPr lang="pt-PT" sz="1200" b="1" dirty="0" smtClean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037834" y="5078323"/>
            <a:ext cx="3969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76137" y="494534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 dirty="0">
                <a:solidFill>
                  <a:srgbClr val="FF0000"/>
                </a:solidFill>
              </a:rPr>
              <a:t>3</a:t>
            </a:r>
            <a:endParaRPr lang="pt-PT" sz="1200" b="1" dirty="0" smtClean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7027208" y="5290175"/>
            <a:ext cx="3969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65511" y="515719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 dirty="0">
                <a:solidFill>
                  <a:srgbClr val="FF0000"/>
                </a:solidFill>
              </a:rPr>
              <a:t>3</a:t>
            </a:r>
            <a:endParaRPr lang="pt-PT" sz="1200" b="1" dirty="0" smtClean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7027208" y="5514329"/>
            <a:ext cx="3969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65511" y="538134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 dirty="0">
                <a:solidFill>
                  <a:srgbClr val="FF0000"/>
                </a:solidFill>
              </a:rPr>
              <a:t>3</a:t>
            </a:r>
            <a:endParaRPr lang="pt-PT" sz="1200" b="1" dirty="0" smtClean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707904" y="4673078"/>
            <a:ext cx="2160240" cy="1276201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TextBox 17"/>
          <p:cNvSpPr txBox="1"/>
          <p:nvPr/>
        </p:nvSpPr>
        <p:spPr>
          <a:xfrm>
            <a:off x="3779912" y="5976576"/>
            <a:ext cx="2102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rgbClr val="FF0000"/>
                </a:solidFill>
              </a:rPr>
              <a:t>Dados por ordem crescente:  </a:t>
            </a:r>
            <a:r>
              <a:rPr lang="pt-PT" sz="1200" b="1" dirty="0" smtClean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6397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 flipV="1">
            <a:off x="107504" y="44622"/>
            <a:ext cx="8928992" cy="864097"/>
          </a:xfrm>
          <a:prstGeom prst="roundRect">
            <a:avLst>
              <a:gd name="adj" fmla="val 3627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96552" y="6520259"/>
            <a:ext cx="2895600" cy="365125"/>
          </a:xfrm>
        </p:spPr>
        <p:txBody>
          <a:bodyPr/>
          <a:lstStyle/>
          <a:p>
            <a:r>
              <a:rPr lang="pt-PT" sz="1100" dirty="0" smtClean="0"/>
              <a:t>Elisabete  C.A., Jan. 2013</a:t>
            </a:r>
            <a:endParaRPr lang="pt-PT" sz="1100" dirty="0"/>
          </a:p>
        </p:txBody>
      </p:sp>
      <p:pic>
        <p:nvPicPr>
          <p:cNvPr id="6" name="Picture 2" descr="C:\Users\Elisabete\Pictures\ESPoetaJoaqimSerra_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7" b="25149"/>
          <a:stretch/>
        </p:blipFill>
        <p:spPr bwMode="auto">
          <a:xfrm>
            <a:off x="144016" y="116632"/>
            <a:ext cx="1331640" cy="53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3298" y="87015"/>
            <a:ext cx="2612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</a:rPr>
              <a:t>Escola Secundária Poeta Joaquim Serra</a:t>
            </a:r>
          </a:p>
          <a:p>
            <a:r>
              <a:rPr lang="pt-PT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.º ano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8021" y="277778"/>
            <a:ext cx="543847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Terra no Espaço </a:t>
            </a: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  <a:sym typeface="Webdings"/>
              </a:rPr>
              <a:t>O Planeta Terra</a:t>
            </a:r>
            <a:endParaRPr lang="pt-PT" sz="14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  <a:sym typeface="Webdings"/>
            </a:endParaRPr>
          </a:p>
          <a:p>
            <a:pPr algn="r"/>
            <a:r>
              <a:rPr lang="pt-PT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ebdings"/>
              </a:rPr>
              <a:t>A.P. – Determinação da massa e do peso de um corpo</a:t>
            </a:r>
            <a:endParaRPr lang="pt-PT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4"/>
          <p:cNvSpPr txBox="1">
            <a:spLocks/>
          </p:cNvSpPr>
          <p:nvPr/>
        </p:nvSpPr>
        <p:spPr>
          <a:xfrm>
            <a:off x="6830888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F45A66-6E59-4F8B-BABC-F4D663E60975}" type="slidenum">
              <a:rPr lang="pt-PT" smtClean="0"/>
              <a:pPr/>
              <a:t>3</a:t>
            </a:fld>
            <a:endParaRPr lang="pt-PT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15616" y="1124744"/>
            <a:ext cx="0" cy="51845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19672" y="141277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Material:</a:t>
            </a:r>
            <a:endParaRPr lang="pt-PT" sz="2000" b="1" dirty="0"/>
          </a:p>
        </p:txBody>
      </p:sp>
      <p:pic>
        <p:nvPicPr>
          <p:cNvPr id="3074" name="Picture 2" descr="C:\Users\Elisabete\Documents\Mestrado_EnsinoFQ\EscolaSec_PoetaJoaquimSerra\CFQ_7F\CFQ_7ano_aulas_massa_peso\fotografias\P110023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r="15325" b="8000"/>
          <a:stretch/>
        </p:blipFill>
        <p:spPr bwMode="auto">
          <a:xfrm>
            <a:off x="1763610" y="1839116"/>
            <a:ext cx="6840950" cy="432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07510" y="2492870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Procedimento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07504" y="3212986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Registo de dados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7504" y="3861060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Tratamento de dados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107504" y="4588046"/>
            <a:ext cx="93600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Análise e discussão dos resultados obtidos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5" name="Rectangle 24">
            <a:hlinkClick r:id="rId8" action="ppaction://hlinksldjump"/>
          </p:cNvPr>
          <p:cNvSpPr/>
          <p:nvPr/>
        </p:nvSpPr>
        <p:spPr>
          <a:xfrm>
            <a:off x="107504" y="1812886"/>
            <a:ext cx="9360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 smtClean="0">
                <a:solidFill>
                  <a:srgbClr val="0070C0"/>
                </a:solidFill>
              </a:rPr>
              <a:t>Material</a:t>
            </a:r>
            <a:endParaRPr lang="pt-PT" sz="1000" b="1" dirty="0">
              <a:solidFill>
                <a:srgbClr val="0070C0"/>
              </a:solidFill>
            </a:endParaRPr>
          </a:p>
        </p:txBody>
      </p:sp>
      <p:sp>
        <p:nvSpPr>
          <p:cNvPr id="26" name="Rectangle 25">
            <a:hlinkClick r:id="rId9" action="ppaction://hlinksldjump"/>
          </p:cNvPr>
          <p:cNvSpPr/>
          <p:nvPr/>
        </p:nvSpPr>
        <p:spPr>
          <a:xfrm>
            <a:off x="107504" y="1124744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Objetivo</a:t>
            </a:r>
            <a:endParaRPr lang="pt-PT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8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 t="31125" r="22422" b="32501"/>
          <a:stretch/>
        </p:blipFill>
        <p:spPr bwMode="auto">
          <a:xfrm>
            <a:off x="1421853" y="2060848"/>
            <a:ext cx="5886451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6" t="23813" r="22773" b="57062"/>
          <a:stretch/>
        </p:blipFill>
        <p:spPr bwMode="auto">
          <a:xfrm>
            <a:off x="1649883" y="-27384"/>
            <a:ext cx="5586413" cy="145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6576" y="201032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 smtClean="0">
                <a:solidFill>
                  <a:srgbClr val="FF0000"/>
                </a:solidFill>
              </a:rPr>
              <a:t>20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252960" y="2194992"/>
            <a:ext cx="3969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96955" y="2260029"/>
            <a:ext cx="343151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pt-PT" sz="1400" b="1" dirty="0" smtClean="0">
              <a:solidFill>
                <a:srgbClr val="FF0000"/>
              </a:solidFill>
            </a:endParaRPr>
          </a:p>
          <a:p>
            <a:pPr algn="r"/>
            <a:r>
              <a:rPr lang="pt-PT" sz="1400" dirty="0" smtClean="0">
                <a:solidFill>
                  <a:srgbClr val="FF0000"/>
                </a:solidFill>
              </a:rPr>
              <a:t>Nome das grandezas junto aos eixos:  </a:t>
            </a:r>
            <a:r>
              <a:rPr lang="pt-PT" sz="1400" b="1" dirty="0" smtClean="0">
                <a:solidFill>
                  <a:srgbClr val="FF0000"/>
                </a:solidFill>
              </a:rPr>
              <a:t>2</a:t>
            </a:r>
            <a:r>
              <a:rPr lang="pt-PT" sz="1400" dirty="0" smtClean="0">
                <a:solidFill>
                  <a:srgbClr val="FF0000"/>
                </a:solidFill>
              </a:rPr>
              <a:t> + </a:t>
            </a:r>
            <a:r>
              <a:rPr lang="pt-PT" sz="1400" b="1" dirty="0" smtClean="0">
                <a:solidFill>
                  <a:srgbClr val="FF0000"/>
                </a:solidFill>
              </a:rPr>
              <a:t>2</a:t>
            </a:r>
          </a:p>
          <a:p>
            <a:pPr algn="r"/>
            <a:r>
              <a:rPr lang="pt-PT" sz="1400" dirty="0" smtClean="0">
                <a:solidFill>
                  <a:srgbClr val="FF0000"/>
                </a:solidFill>
              </a:rPr>
              <a:t>Unidades da grandezas representadas:  </a:t>
            </a:r>
            <a:r>
              <a:rPr lang="pt-PT" sz="1400" b="1" dirty="0" smtClean="0">
                <a:solidFill>
                  <a:srgbClr val="FF0000"/>
                </a:solidFill>
              </a:rPr>
              <a:t>2 </a:t>
            </a:r>
            <a:r>
              <a:rPr lang="pt-PT" sz="1400" dirty="0" smtClean="0">
                <a:solidFill>
                  <a:srgbClr val="FF0000"/>
                </a:solidFill>
              </a:rPr>
              <a:t>+ </a:t>
            </a:r>
            <a:r>
              <a:rPr lang="pt-PT" sz="1400" b="1" dirty="0" smtClean="0">
                <a:solidFill>
                  <a:srgbClr val="FF0000"/>
                </a:solidFill>
              </a:rPr>
              <a:t>2</a:t>
            </a:r>
          </a:p>
          <a:p>
            <a:pPr algn="r"/>
            <a:r>
              <a:rPr lang="pt-PT" sz="1400" dirty="0" smtClean="0">
                <a:solidFill>
                  <a:srgbClr val="FF0000"/>
                </a:solidFill>
              </a:rPr>
              <a:t>Escalas nos eixos</a:t>
            </a:r>
            <a:r>
              <a:rPr lang="pt-PT" sz="1400" b="1" dirty="0" smtClean="0">
                <a:solidFill>
                  <a:srgbClr val="FF0000"/>
                </a:solidFill>
              </a:rPr>
              <a:t>: 2 </a:t>
            </a:r>
            <a:r>
              <a:rPr lang="pt-PT" sz="1400" dirty="0" smtClean="0">
                <a:solidFill>
                  <a:srgbClr val="FF0000"/>
                </a:solidFill>
              </a:rPr>
              <a:t>+</a:t>
            </a:r>
            <a:r>
              <a:rPr lang="pt-PT" sz="1400" b="1" dirty="0" smtClean="0">
                <a:solidFill>
                  <a:srgbClr val="FF0000"/>
                </a:solidFill>
              </a:rPr>
              <a:t> 2</a:t>
            </a:r>
          </a:p>
          <a:p>
            <a:pPr algn="r"/>
            <a:r>
              <a:rPr lang="pt-PT" sz="1400" dirty="0" smtClean="0">
                <a:solidFill>
                  <a:srgbClr val="FF0000"/>
                </a:solidFill>
              </a:rPr>
              <a:t>Representação dos 4 pontos: </a:t>
            </a:r>
            <a:r>
              <a:rPr lang="pt-PT" sz="1400" b="1" dirty="0" smtClean="0">
                <a:solidFill>
                  <a:srgbClr val="FF0000"/>
                </a:solidFill>
              </a:rPr>
              <a:t>2</a:t>
            </a:r>
            <a:r>
              <a:rPr lang="pt-PT" sz="1400" dirty="0" smtClean="0">
                <a:solidFill>
                  <a:srgbClr val="FF0000"/>
                </a:solidFill>
              </a:rPr>
              <a:t> + </a:t>
            </a:r>
            <a:r>
              <a:rPr lang="pt-PT" sz="1400" b="1" dirty="0" smtClean="0">
                <a:solidFill>
                  <a:srgbClr val="FF0000"/>
                </a:solidFill>
              </a:rPr>
              <a:t>2 </a:t>
            </a:r>
            <a:r>
              <a:rPr lang="pt-PT" sz="1400" dirty="0" smtClean="0">
                <a:solidFill>
                  <a:srgbClr val="FF0000"/>
                </a:solidFill>
              </a:rPr>
              <a:t>+ </a:t>
            </a:r>
            <a:r>
              <a:rPr lang="pt-PT" sz="1400" b="1" dirty="0" smtClean="0">
                <a:solidFill>
                  <a:srgbClr val="FF0000"/>
                </a:solidFill>
              </a:rPr>
              <a:t>2</a:t>
            </a:r>
            <a:r>
              <a:rPr lang="pt-PT" sz="1400" dirty="0" smtClean="0">
                <a:solidFill>
                  <a:srgbClr val="FF0000"/>
                </a:solidFill>
              </a:rPr>
              <a:t> + </a:t>
            </a:r>
            <a:r>
              <a:rPr lang="pt-PT" sz="1400" b="1" dirty="0" smtClean="0">
                <a:solidFill>
                  <a:srgbClr val="FF0000"/>
                </a:solidFill>
              </a:rPr>
              <a:t>2</a:t>
            </a:r>
          </a:p>
          <a:p>
            <a:pPr algn="r"/>
            <a:endParaRPr lang="pt-PT" sz="1400" dirty="0" smtClean="0">
              <a:solidFill>
                <a:srgbClr val="FF0000"/>
              </a:solidFill>
            </a:endParaRPr>
          </a:p>
          <a:p>
            <a:pPr algn="r"/>
            <a:endParaRPr lang="pt-PT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7" t="38625" r="22070" b="31761"/>
          <a:stretch/>
        </p:blipFill>
        <p:spPr bwMode="auto">
          <a:xfrm>
            <a:off x="1547663" y="1830485"/>
            <a:ext cx="6302326" cy="248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6" t="23813" r="22773" b="57062"/>
          <a:stretch/>
        </p:blipFill>
        <p:spPr bwMode="auto">
          <a:xfrm>
            <a:off x="1649883" y="-27384"/>
            <a:ext cx="5586413" cy="145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6576" y="2060848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 smtClean="0">
                <a:solidFill>
                  <a:srgbClr val="FF0000"/>
                </a:solidFill>
              </a:rPr>
              <a:t>25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252960" y="2245514"/>
            <a:ext cx="3969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796136" y="2636912"/>
            <a:ext cx="57606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94052" y="2852936"/>
            <a:ext cx="57606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67744" y="3071608"/>
            <a:ext cx="151216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16116" y="3072356"/>
            <a:ext cx="205222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195736" y="2399402"/>
            <a:ext cx="2160240" cy="30951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Oval 13"/>
          <p:cNvSpPr/>
          <p:nvPr/>
        </p:nvSpPr>
        <p:spPr>
          <a:xfrm>
            <a:off x="2195736" y="3356992"/>
            <a:ext cx="2160240" cy="30951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>
            <a:off x="5724128" y="3573016"/>
            <a:ext cx="57606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95736" y="3789040"/>
            <a:ext cx="57606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40972" y="3790176"/>
            <a:ext cx="57606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55976" y="4005064"/>
            <a:ext cx="208823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92080" y="3988221"/>
            <a:ext cx="305147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pt-PT" sz="1400" b="1" dirty="0" smtClean="0">
              <a:solidFill>
                <a:srgbClr val="FF0000"/>
              </a:solidFill>
            </a:endParaRPr>
          </a:p>
          <a:p>
            <a:pPr algn="r"/>
            <a:r>
              <a:rPr lang="pt-PT" sz="1400" dirty="0" smtClean="0">
                <a:solidFill>
                  <a:srgbClr val="FF0000"/>
                </a:solidFill>
              </a:rPr>
              <a:t>Por cada característica indicada:  </a:t>
            </a:r>
            <a:r>
              <a:rPr lang="pt-PT" sz="1400" b="1" dirty="0" smtClean="0">
                <a:solidFill>
                  <a:srgbClr val="FF0000"/>
                </a:solidFill>
              </a:rPr>
              <a:t>3</a:t>
            </a:r>
            <a:r>
              <a:rPr lang="pt-PT" sz="1400" dirty="0" smtClean="0">
                <a:solidFill>
                  <a:srgbClr val="FF0000"/>
                </a:solidFill>
              </a:rPr>
              <a:t> (x 8)</a:t>
            </a:r>
            <a:endParaRPr lang="pt-PT" sz="1400" b="1" dirty="0" smtClean="0">
              <a:solidFill>
                <a:srgbClr val="FF0000"/>
              </a:solidFill>
            </a:endParaRPr>
          </a:p>
          <a:p>
            <a:pPr algn="r"/>
            <a:r>
              <a:rPr lang="pt-PT" sz="1400" dirty="0" smtClean="0">
                <a:solidFill>
                  <a:srgbClr val="FF0000"/>
                </a:solidFill>
              </a:rPr>
              <a:t>Frases completas: </a:t>
            </a:r>
            <a:r>
              <a:rPr lang="pt-PT" sz="1400" b="1" dirty="0">
                <a:solidFill>
                  <a:srgbClr val="FF0000"/>
                </a:solidFill>
              </a:rPr>
              <a:t>1</a:t>
            </a:r>
            <a:endParaRPr lang="pt-PT" sz="1400" b="1" dirty="0" smtClean="0">
              <a:solidFill>
                <a:srgbClr val="FF0000"/>
              </a:solidFill>
            </a:endParaRPr>
          </a:p>
          <a:p>
            <a:pPr algn="r"/>
            <a:endParaRPr lang="pt-PT" sz="1400" dirty="0" smtClean="0">
              <a:solidFill>
                <a:srgbClr val="FF0000"/>
              </a:solidFill>
            </a:endParaRPr>
          </a:p>
          <a:p>
            <a:pPr algn="r"/>
            <a:endParaRPr lang="pt-PT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4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7" t="66966" r="22070" b="13938"/>
          <a:stretch/>
        </p:blipFill>
        <p:spPr bwMode="auto">
          <a:xfrm>
            <a:off x="1331640" y="2204864"/>
            <a:ext cx="6302326" cy="160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6" t="23813" r="22773" b="57062"/>
          <a:stretch/>
        </p:blipFill>
        <p:spPr bwMode="auto">
          <a:xfrm>
            <a:off x="1649883" y="-27384"/>
            <a:ext cx="5586413" cy="145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8373" y="222635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 smtClean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294757" y="2411016"/>
            <a:ext cx="3969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87738" y="2260029"/>
            <a:ext cx="104073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pt-PT" sz="1400" b="1" dirty="0" smtClean="0">
              <a:solidFill>
                <a:srgbClr val="FF0000"/>
              </a:solidFill>
            </a:endParaRPr>
          </a:p>
          <a:p>
            <a:pPr algn="r"/>
            <a:r>
              <a:rPr lang="pt-PT" sz="1400" dirty="0" smtClean="0">
                <a:solidFill>
                  <a:srgbClr val="FF0000"/>
                </a:solidFill>
              </a:rPr>
              <a:t>O que é: </a:t>
            </a:r>
            <a:r>
              <a:rPr lang="pt-PT" sz="1400" b="1" dirty="0" smtClean="0">
                <a:solidFill>
                  <a:srgbClr val="FF0000"/>
                </a:solidFill>
              </a:rPr>
              <a:t>5</a:t>
            </a:r>
          </a:p>
          <a:p>
            <a:pPr algn="r"/>
            <a:endParaRPr lang="pt-PT" sz="1400" b="1" dirty="0" smtClean="0">
              <a:solidFill>
                <a:srgbClr val="FF0000"/>
              </a:solidFill>
            </a:endParaRPr>
          </a:p>
          <a:p>
            <a:pPr algn="r"/>
            <a:r>
              <a:rPr lang="pt-PT" sz="1400" dirty="0" smtClean="0">
                <a:solidFill>
                  <a:srgbClr val="FF0000"/>
                </a:solidFill>
              </a:rPr>
              <a:t>Como</a:t>
            </a:r>
          </a:p>
          <a:p>
            <a:pPr algn="r"/>
            <a:r>
              <a:rPr lang="pt-PT" sz="1400" dirty="0" smtClean="0">
                <a:solidFill>
                  <a:srgbClr val="FF0000"/>
                </a:solidFill>
              </a:rPr>
              <a:t> funciona: </a:t>
            </a:r>
            <a:r>
              <a:rPr lang="pt-PT" sz="1400" b="1" dirty="0" smtClean="0">
                <a:solidFill>
                  <a:srgbClr val="FF0000"/>
                </a:solidFill>
              </a:rPr>
              <a:t>5</a:t>
            </a:r>
          </a:p>
          <a:p>
            <a:pPr algn="r"/>
            <a:endParaRPr lang="pt-PT" sz="1400" dirty="0" smtClean="0">
              <a:solidFill>
                <a:srgbClr val="FF0000"/>
              </a:solidFill>
            </a:endParaRPr>
          </a:p>
          <a:p>
            <a:pPr algn="r"/>
            <a:endParaRPr lang="pt-PT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7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5" t="43884" r="15505" b="25157"/>
          <a:stretch/>
        </p:blipFill>
        <p:spPr bwMode="auto">
          <a:xfrm>
            <a:off x="1649882" y="1894531"/>
            <a:ext cx="6254984" cy="259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6" t="23813" r="22773" b="57062"/>
          <a:stretch/>
        </p:blipFill>
        <p:spPr bwMode="auto">
          <a:xfrm>
            <a:off x="1649883" y="-27384"/>
            <a:ext cx="5586413" cy="145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0381" y="191683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 smtClean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366765" y="2101498"/>
            <a:ext cx="3969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80381" y="2924944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 smtClean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366765" y="3109610"/>
            <a:ext cx="3969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640496" y="3700189"/>
            <a:ext cx="303596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PT" sz="1400" dirty="0" smtClean="0">
                <a:solidFill>
                  <a:srgbClr val="FF0000"/>
                </a:solidFill>
              </a:rPr>
              <a:t>Indicar a massa:  </a:t>
            </a:r>
            <a:r>
              <a:rPr lang="pt-PT" sz="1400" b="1" dirty="0" smtClean="0">
                <a:solidFill>
                  <a:srgbClr val="FF0000"/>
                </a:solidFill>
              </a:rPr>
              <a:t>2</a:t>
            </a:r>
          </a:p>
          <a:p>
            <a:pPr algn="r"/>
            <a:r>
              <a:rPr lang="pt-PT" sz="1400" dirty="0" smtClean="0">
                <a:solidFill>
                  <a:srgbClr val="FF0000"/>
                </a:solidFill>
              </a:rPr>
              <a:t>Cálculos indicando a relação 10N/kg:  </a:t>
            </a:r>
            <a:r>
              <a:rPr lang="pt-PT" sz="1400" b="1" dirty="0" smtClean="0">
                <a:solidFill>
                  <a:srgbClr val="FF0000"/>
                </a:solidFill>
              </a:rPr>
              <a:t>4</a:t>
            </a:r>
          </a:p>
          <a:p>
            <a:pPr algn="r"/>
            <a:r>
              <a:rPr lang="pt-PT" sz="1400" dirty="0">
                <a:solidFill>
                  <a:srgbClr val="FF0000"/>
                </a:solidFill>
              </a:rPr>
              <a:t>U</a:t>
            </a:r>
            <a:r>
              <a:rPr lang="pt-PT" sz="1400" dirty="0" smtClean="0">
                <a:solidFill>
                  <a:srgbClr val="FF0000"/>
                </a:solidFill>
              </a:rPr>
              <a:t>nidades:  </a:t>
            </a:r>
            <a:r>
              <a:rPr lang="pt-PT" sz="1400" b="1" dirty="0" smtClean="0">
                <a:solidFill>
                  <a:srgbClr val="FF0000"/>
                </a:solidFill>
              </a:rPr>
              <a:t>2</a:t>
            </a:r>
          </a:p>
          <a:p>
            <a:pPr algn="r"/>
            <a:r>
              <a:rPr lang="pt-PT" sz="1400" dirty="0" smtClean="0">
                <a:solidFill>
                  <a:srgbClr val="FF0000"/>
                </a:solidFill>
              </a:rPr>
              <a:t>Resposta completa:  </a:t>
            </a:r>
            <a:r>
              <a:rPr lang="pt-PT" sz="1400" b="1" dirty="0" smtClean="0">
                <a:solidFill>
                  <a:srgbClr val="FF0000"/>
                </a:solidFill>
              </a:rPr>
              <a:t>2</a:t>
            </a:r>
            <a:endParaRPr lang="pt-PT" sz="1400" dirty="0" smtClean="0">
              <a:solidFill>
                <a:srgbClr val="FF0000"/>
              </a:solidFill>
            </a:endParaRPr>
          </a:p>
          <a:p>
            <a:pPr algn="r"/>
            <a:endParaRPr lang="pt-PT" sz="1400" dirty="0" smtClean="0">
              <a:solidFill>
                <a:srgbClr val="FF0000"/>
              </a:solidFill>
            </a:endParaRPr>
          </a:p>
          <a:p>
            <a:pPr algn="r"/>
            <a:endParaRPr lang="pt-PT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2475473"/>
            <a:ext cx="329237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pt-PT" sz="1400" b="1" dirty="0" smtClean="0">
              <a:solidFill>
                <a:srgbClr val="FF0000"/>
              </a:solidFill>
            </a:endParaRPr>
          </a:p>
          <a:p>
            <a:pPr algn="r"/>
            <a:r>
              <a:rPr lang="pt-PT" sz="1400" dirty="0" smtClean="0">
                <a:solidFill>
                  <a:srgbClr val="FF0000"/>
                </a:solidFill>
              </a:rPr>
              <a:t>Referência a “à superfície da Terra”:  </a:t>
            </a:r>
            <a:r>
              <a:rPr lang="pt-PT" sz="1400" b="1" dirty="0" smtClean="0">
                <a:solidFill>
                  <a:srgbClr val="FF0000"/>
                </a:solidFill>
              </a:rPr>
              <a:t>3</a:t>
            </a:r>
          </a:p>
          <a:p>
            <a:pPr algn="r"/>
            <a:r>
              <a:rPr lang="pt-PT" sz="1400" dirty="0" smtClean="0">
                <a:solidFill>
                  <a:srgbClr val="FF0000"/>
                </a:solidFill>
              </a:rPr>
              <a:t>Resposta completa, indicando unidades</a:t>
            </a:r>
            <a:r>
              <a:rPr lang="pt-PT" sz="1400" b="1" dirty="0" smtClean="0">
                <a:solidFill>
                  <a:srgbClr val="FF0000"/>
                </a:solidFill>
              </a:rPr>
              <a:t>:  7</a:t>
            </a:r>
          </a:p>
          <a:p>
            <a:pPr algn="r"/>
            <a:endParaRPr lang="pt-PT" sz="1400" dirty="0" smtClean="0">
              <a:solidFill>
                <a:srgbClr val="FF0000"/>
              </a:solidFill>
            </a:endParaRPr>
          </a:p>
          <a:p>
            <a:pPr algn="r"/>
            <a:endParaRPr lang="pt-PT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3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 flipV="1">
            <a:off x="107504" y="44622"/>
            <a:ext cx="8928992" cy="864097"/>
          </a:xfrm>
          <a:prstGeom prst="roundRect">
            <a:avLst>
              <a:gd name="adj" fmla="val 3627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96552" y="6520259"/>
            <a:ext cx="2895600" cy="365125"/>
          </a:xfrm>
        </p:spPr>
        <p:txBody>
          <a:bodyPr/>
          <a:lstStyle/>
          <a:p>
            <a:r>
              <a:rPr lang="pt-PT" sz="1100" dirty="0" smtClean="0"/>
              <a:t>Elisabete  C.A., Jan. 2013</a:t>
            </a:r>
            <a:endParaRPr lang="pt-PT" sz="1100" dirty="0"/>
          </a:p>
        </p:txBody>
      </p:sp>
      <p:pic>
        <p:nvPicPr>
          <p:cNvPr id="6" name="Picture 2" descr="C:\Users\Elisabete\Pictures\ESPoetaJoaqimSerra_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7" b="25149"/>
          <a:stretch/>
        </p:blipFill>
        <p:spPr bwMode="auto">
          <a:xfrm>
            <a:off x="144016" y="116632"/>
            <a:ext cx="1331640" cy="53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3298" y="87015"/>
            <a:ext cx="2612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</a:rPr>
              <a:t>Escola Secundária Poeta Joaquim Serra</a:t>
            </a:r>
          </a:p>
          <a:p>
            <a:r>
              <a:rPr lang="pt-PT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.º ano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8021" y="277778"/>
            <a:ext cx="543847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Terra no Espaço </a:t>
            </a: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  <a:sym typeface="Webdings"/>
              </a:rPr>
              <a:t>O Planeta Terra</a:t>
            </a:r>
            <a:endParaRPr lang="pt-PT" sz="14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  <a:sym typeface="Webdings"/>
            </a:endParaRPr>
          </a:p>
          <a:p>
            <a:pPr algn="r"/>
            <a:r>
              <a:rPr lang="pt-PT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ebdings"/>
              </a:rPr>
              <a:t>A.P. – Determinação da massa e do peso de um corpo</a:t>
            </a:r>
            <a:endParaRPr lang="pt-PT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4"/>
          <p:cNvSpPr txBox="1">
            <a:spLocks/>
          </p:cNvSpPr>
          <p:nvPr/>
        </p:nvSpPr>
        <p:spPr>
          <a:xfrm>
            <a:off x="6830888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F45A66-6E59-4F8B-BABC-F4D663E60975}" type="slidenum">
              <a:rPr lang="pt-PT" smtClean="0"/>
              <a:pPr/>
              <a:t>4</a:t>
            </a:fld>
            <a:endParaRPr lang="pt-PT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15616" y="1124744"/>
            <a:ext cx="0" cy="51845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Elisabete\Documents\Mestrado_EnsinoFQ\EscolaSec_PoetaJoaquimSerra\CFQ_7F\CFQ_7ano_aulas_massa_peso\fotografias\P110022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" b="8000"/>
          <a:stretch/>
        </p:blipFill>
        <p:spPr bwMode="auto">
          <a:xfrm>
            <a:off x="2236890" y="548772"/>
            <a:ext cx="514350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hlinkClick r:id="rId5" action="ppaction://hlinksldjump"/>
          </p:cNvPr>
          <p:cNvSpPr/>
          <p:nvPr/>
        </p:nvSpPr>
        <p:spPr>
          <a:xfrm>
            <a:off x="107510" y="2492870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Procedimento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9" name="Rectangle 28">
            <a:hlinkClick r:id="rId6" action="ppaction://hlinksldjump"/>
          </p:cNvPr>
          <p:cNvSpPr/>
          <p:nvPr/>
        </p:nvSpPr>
        <p:spPr>
          <a:xfrm>
            <a:off x="107504" y="3212986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Registo de dados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7504" y="3861060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Tratamento de dados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31" name="Rectangle 30">
            <a:hlinkClick r:id="rId7" action="ppaction://hlinksldjump"/>
          </p:cNvPr>
          <p:cNvSpPr/>
          <p:nvPr/>
        </p:nvSpPr>
        <p:spPr>
          <a:xfrm>
            <a:off x="107504" y="4588046"/>
            <a:ext cx="93600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Análise e discussão dos resultados obtidos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32" name="Rectangle 31">
            <a:hlinkClick r:id="rId8" action="ppaction://hlinksldjump"/>
          </p:cNvPr>
          <p:cNvSpPr/>
          <p:nvPr/>
        </p:nvSpPr>
        <p:spPr>
          <a:xfrm>
            <a:off x="107504" y="1812886"/>
            <a:ext cx="9360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 smtClean="0">
                <a:solidFill>
                  <a:srgbClr val="0070C0"/>
                </a:solidFill>
              </a:rPr>
              <a:t>Material</a:t>
            </a:r>
            <a:endParaRPr lang="pt-PT" sz="1000" b="1" dirty="0">
              <a:solidFill>
                <a:srgbClr val="0070C0"/>
              </a:solidFill>
            </a:endParaRPr>
          </a:p>
        </p:txBody>
      </p:sp>
      <p:sp>
        <p:nvSpPr>
          <p:cNvPr id="36" name="Rectangle 35">
            <a:hlinkClick r:id="rId9" action="ppaction://hlinksldjump"/>
          </p:cNvPr>
          <p:cNvSpPr/>
          <p:nvPr/>
        </p:nvSpPr>
        <p:spPr>
          <a:xfrm>
            <a:off x="107504" y="1124744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Objetivo</a:t>
            </a:r>
            <a:endParaRPr lang="pt-PT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4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 flipV="1">
            <a:off x="107504" y="44622"/>
            <a:ext cx="8928992" cy="864097"/>
          </a:xfrm>
          <a:prstGeom prst="roundRect">
            <a:avLst>
              <a:gd name="adj" fmla="val 3627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96552" y="6520259"/>
            <a:ext cx="2895600" cy="365125"/>
          </a:xfrm>
        </p:spPr>
        <p:txBody>
          <a:bodyPr/>
          <a:lstStyle/>
          <a:p>
            <a:r>
              <a:rPr lang="pt-PT" sz="1100" dirty="0" smtClean="0"/>
              <a:t>Elisabete  C.A., Jan. 2013</a:t>
            </a:r>
            <a:endParaRPr lang="pt-PT" sz="1100" dirty="0"/>
          </a:p>
        </p:txBody>
      </p:sp>
      <p:pic>
        <p:nvPicPr>
          <p:cNvPr id="6" name="Picture 2" descr="C:\Users\Elisabete\Pictures\ESPoetaJoaqimSerra_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7" b="25149"/>
          <a:stretch/>
        </p:blipFill>
        <p:spPr bwMode="auto">
          <a:xfrm>
            <a:off x="144016" y="116632"/>
            <a:ext cx="1331640" cy="53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3298" y="87015"/>
            <a:ext cx="2612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</a:rPr>
              <a:t>Escola Secundária Poeta Joaquim Serra</a:t>
            </a:r>
          </a:p>
          <a:p>
            <a:r>
              <a:rPr lang="pt-PT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.º ano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8021" y="277778"/>
            <a:ext cx="543847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Terra no Espaço </a:t>
            </a: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  <a:sym typeface="Webdings"/>
              </a:rPr>
              <a:t>O Planeta Terra</a:t>
            </a:r>
            <a:endParaRPr lang="pt-PT" sz="14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  <a:sym typeface="Webdings"/>
            </a:endParaRPr>
          </a:p>
          <a:p>
            <a:pPr algn="r"/>
            <a:r>
              <a:rPr lang="pt-PT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ebdings"/>
              </a:rPr>
              <a:t>A.P. – Determinação da massa e do peso de um corpo</a:t>
            </a:r>
            <a:endParaRPr lang="pt-PT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4"/>
          <p:cNvSpPr txBox="1">
            <a:spLocks/>
          </p:cNvSpPr>
          <p:nvPr/>
        </p:nvSpPr>
        <p:spPr>
          <a:xfrm>
            <a:off x="6830888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F45A66-6E59-4F8B-BABC-F4D663E60975}" type="slidenum">
              <a:rPr lang="pt-PT" smtClean="0"/>
              <a:pPr/>
              <a:t>5</a:t>
            </a:fld>
            <a:endParaRPr lang="pt-PT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15616" y="1124744"/>
            <a:ext cx="0" cy="51845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19672" y="141277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Procedimento:</a:t>
            </a:r>
            <a:endParaRPr lang="pt-PT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1691680" y="2239412"/>
            <a:ext cx="698477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defTabSz="442913">
              <a:spcAft>
                <a:spcPts val="1800"/>
              </a:spcAft>
              <a:tabLst>
                <a:tab pos="360363" algn="l"/>
              </a:tabLst>
            </a:pPr>
            <a:r>
              <a:rPr lang="pt-PT" b="1" dirty="0" smtClean="0"/>
              <a:t>I.</a:t>
            </a:r>
            <a:r>
              <a:rPr lang="pt-PT" dirty="0" smtClean="0"/>
              <a:t>	Colocar o objeto em estudo sobre uma balança e registar na tabela o respetivo valor de massa.</a:t>
            </a:r>
          </a:p>
          <a:p>
            <a:pPr marL="360363" indent="-360363" defTabSz="360363">
              <a:spcAft>
                <a:spcPts val="1800"/>
              </a:spcAft>
            </a:pPr>
            <a:r>
              <a:rPr lang="pt-PT" b="1" dirty="0" smtClean="0"/>
              <a:t>II.</a:t>
            </a:r>
            <a:r>
              <a:rPr lang="pt-PT" dirty="0" smtClean="0"/>
              <a:t>	Prender o objeto em estudo no dinamómetro de forma a que fique suspenso. Registar na tabela o valor de peso indicado no dinamómetro.</a:t>
            </a:r>
          </a:p>
          <a:p>
            <a:pPr marL="360363" indent="-360363" defTabSz="360363">
              <a:spcAft>
                <a:spcPts val="1800"/>
              </a:spcAft>
              <a:tabLst>
                <a:tab pos="360363" algn="l"/>
              </a:tabLst>
            </a:pPr>
            <a:r>
              <a:rPr lang="pt-PT" b="1" dirty="0" smtClean="0"/>
              <a:t>III.</a:t>
            </a:r>
            <a:r>
              <a:rPr lang="pt-PT" dirty="0" smtClean="0"/>
              <a:t>	Completar a tabela com os dados obtidos por cada um dos grupos de alunos.</a:t>
            </a:r>
          </a:p>
          <a:p>
            <a:pPr marL="360363" indent="-360363" defTabSz="360363">
              <a:spcAft>
                <a:spcPts val="1800"/>
              </a:spcAft>
            </a:pPr>
            <a:r>
              <a:rPr lang="pt-PT" b="1" dirty="0" smtClean="0"/>
              <a:t>IV.</a:t>
            </a:r>
            <a:r>
              <a:rPr lang="pt-PT" dirty="0" smtClean="0"/>
              <a:t>	Calcular o quociente entre o valor de peso e o valor de massa de cada um dos objetos.</a:t>
            </a:r>
            <a:endParaRPr lang="pt-PT" dirty="0"/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07510" y="2492870"/>
            <a:ext cx="9360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 smtClean="0">
                <a:solidFill>
                  <a:srgbClr val="0070C0"/>
                </a:solidFill>
              </a:rPr>
              <a:t>Procedimento</a:t>
            </a:r>
            <a:endParaRPr lang="pt-PT" sz="1000" b="1" dirty="0">
              <a:solidFill>
                <a:srgbClr val="0070C0"/>
              </a:solidFill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07504" y="3212986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Registo de dados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504" y="3861060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Tratamento de dados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07504" y="4588046"/>
            <a:ext cx="93600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Análise e discussão dos resultados obtidos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107504" y="1812886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Material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107504" y="1124744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Objetivo</a:t>
            </a:r>
            <a:endParaRPr lang="pt-PT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 flipV="1">
            <a:off x="107504" y="44622"/>
            <a:ext cx="8928992" cy="864097"/>
          </a:xfrm>
          <a:prstGeom prst="roundRect">
            <a:avLst>
              <a:gd name="adj" fmla="val 3627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96552" y="6520259"/>
            <a:ext cx="2895600" cy="365125"/>
          </a:xfrm>
        </p:spPr>
        <p:txBody>
          <a:bodyPr/>
          <a:lstStyle/>
          <a:p>
            <a:r>
              <a:rPr lang="pt-PT" sz="1100" dirty="0" smtClean="0"/>
              <a:t>Elisabete  C.A., Jan. 2013</a:t>
            </a:r>
            <a:endParaRPr lang="pt-PT" sz="1100" dirty="0"/>
          </a:p>
        </p:txBody>
      </p:sp>
      <p:pic>
        <p:nvPicPr>
          <p:cNvPr id="6" name="Picture 2" descr="C:\Users\Elisabete\Pictures\ESPoetaJoaqimSerra_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7" b="25149"/>
          <a:stretch/>
        </p:blipFill>
        <p:spPr bwMode="auto">
          <a:xfrm>
            <a:off x="144016" y="116632"/>
            <a:ext cx="1331640" cy="53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3298" y="87015"/>
            <a:ext cx="2612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</a:rPr>
              <a:t>Escola Secundária Poeta Joaquim Serra</a:t>
            </a:r>
          </a:p>
          <a:p>
            <a:r>
              <a:rPr lang="pt-PT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.º ano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8021" y="277778"/>
            <a:ext cx="543847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Terra no Espaço </a:t>
            </a: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  <a:sym typeface="Webdings"/>
              </a:rPr>
              <a:t>O Planeta Terra</a:t>
            </a:r>
            <a:endParaRPr lang="pt-PT" sz="14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  <a:sym typeface="Webdings"/>
            </a:endParaRPr>
          </a:p>
          <a:p>
            <a:pPr algn="r"/>
            <a:r>
              <a:rPr lang="pt-PT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ebdings"/>
              </a:rPr>
              <a:t>A.P. – Determinação da massa e do peso de um corpo</a:t>
            </a:r>
            <a:endParaRPr lang="pt-PT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4"/>
          <p:cNvSpPr txBox="1">
            <a:spLocks/>
          </p:cNvSpPr>
          <p:nvPr/>
        </p:nvSpPr>
        <p:spPr>
          <a:xfrm>
            <a:off x="6830888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F45A66-6E59-4F8B-BABC-F4D663E60975}" type="slidenum">
              <a:rPr lang="pt-PT" smtClean="0"/>
              <a:pPr/>
              <a:t>6</a:t>
            </a:fld>
            <a:endParaRPr lang="pt-PT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15616" y="1124744"/>
            <a:ext cx="0" cy="51845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19672" y="137270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Procedimento:</a:t>
            </a:r>
            <a:endParaRPr lang="pt-PT" sz="20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1835696" y="1628800"/>
            <a:ext cx="6283843" cy="4564222"/>
            <a:chOff x="1979713" y="1367020"/>
            <a:chExt cx="6283843" cy="4564222"/>
          </a:xfrm>
        </p:grpSpPr>
        <p:pic>
          <p:nvPicPr>
            <p:cNvPr id="18" name="Picture 4" descr="2012-12-10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3" y="2159108"/>
              <a:ext cx="2808312" cy="377213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 descr="2012-12-10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3" y="1367020"/>
              <a:ext cx="3043483" cy="40587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07510" y="2492870"/>
            <a:ext cx="9360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 smtClean="0">
                <a:solidFill>
                  <a:srgbClr val="0070C0"/>
                </a:solidFill>
              </a:rPr>
              <a:t>Procedimento</a:t>
            </a:r>
            <a:endParaRPr lang="pt-PT" sz="1000" b="1" dirty="0">
              <a:solidFill>
                <a:srgbClr val="0070C0"/>
              </a:solidFill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107504" y="3212986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Registo de dados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107504" y="3861060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Tratamento de dados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5" name="Rectangle 24">
            <a:hlinkClick r:id="rId9" action="ppaction://hlinksldjump"/>
          </p:cNvPr>
          <p:cNvSpPr/>
          <p:nvPr/>
        </p:nvSpPr>
        <p:spPr>
          <a:xfrm>
            <a:off x="107504" y="4588046"/>
            <a:ext cx="93600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Análise e discussão dos resultados obtidos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6" name="Rectangle 25">
            <a:hlinkClick r:id="rId10" action="ppaction://hlinksldjump"/>
          </p:cNvPr>
          <p:cNvSpPr/>
          <p:nvPr/>
        </p:nvSpPr>
        <p:spPr>
          <a:xfrm>
            <a:off x="107504" y="1812886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Material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8" name="Rectangle 27">
            <a:hlinkClick r:id="rId11" action="ppaction://hlinksldjump"/>
          </p:cNvPr>
          <p:cNvSpPr/>
          <p:nvPr/>
        </p:nvSpPr>
        <p:spPr>
          <a:xfrm>
            <a:off x="107504" y="1124744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Objetivo</a:t>
            </a:r>
            <a:endParaRPr lang="pt-PT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 flipV="1">
            <a:off x="107504" y="44622"/>
            <a:ext cx="8928992" cy="864097"/>
          </a:xfrm>
          <a:prstGeom prst="roundRect">
            <a:avLst>
              <a:gd name="adj" fmla="val 3627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96552" y="6520259"/>
            <a:ext cx="2895600" cy="365125"/>
          </a:xfrm>
        </p:spPr>
        <p:txBody>
          <a:bodyPr/>
          <a:lstStyle/>
          <a:p>
            <a:r>
              <a:rPr lang="pt-PT" sz="1100" dirty="0" smtClean="0"/>
              <a:t>Elisabete  C.A., Jan. 2013</a:t>
            </a:r>
            <a:endParaRPr lang="pt-PT" sz="1100" dirty="0"/>
          </a:p>
        </p:txBody>
      </p:sp>
      <p:pic>
        <p:nvPicPr>
          <p:cNvPr id="6" name="Picture 2" descr="C:\Users\Elisabete\Pictures\ESPoetaJoaqimSerra_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7" b="25149"/>
          <a:stretch/>
        </p:blipFill>
        <p:spPr bwMode="auto">
          <a:xfrm>
            <a:off x="144016" y="116632"/>
            <a:ext cx="1331640" cy="53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3298" y="87015"/>
            <a:ext cx="2612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</a:rPr>
              <a:t>Escola Secundária Poeta Joaquim Serra</a:t>
            </a:r>
          </a:p>
          <a:p>
            <a:r>
              <a:rPr lang="pt-PT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.º ano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8021" y="277778"/>
            <a:ext cx="543847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Terra no Espaço </a:t>
            </a: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  <a:sym typeface="Webdings"/>
              </a:rPr>
              <a:t>O Planeta Terra</a:t>
            </a:r>
            <a:endParaRPr lang="pt-PT" sz="14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  <a:sym typeface="Webdings"/>
            </a:endParaRPr>
          </a:p>
          <a:p>
            <a:pPr algn="r"/>
            <a:r>
              <a:rPr lang="pt-PT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ebdings"/>
              </a:rPr>
              <a:t>A.P. – Determinação da massa e do peso de um corpo</a:t>
            </a:r>
            <a:endParaRPr lang="pt-PT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4"/>
          <p:cNvSpPr txBox="1">
            <a:spLocks/>
          </p:cNvSpPr>
          <p:nvPr/>
        </p:nvSpPr>
        <p:spPr>
          <a:xfrm>
            <a:off x="6830888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F45A66-6E59-4F8B-BABC-F4D663E60975}" type="slidenum">
              <a:rPr lang="pt-PT" smtClean="0"/>
              <a:pPr/>
              <a:t>7</a:t>
            </a:fld>
            <a:endParaRPr lang="pt-PT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15616" y="1124744"/>
            <a:ext cx="0" cy="51845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19672" y="141277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Registo de Dados:</a:t>
            </a:r>
            <a:endParaRPr lang="pt-PT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" t="37903" r="30625" b="23093"/>
          <a:stretch/>
        </p:blipFill>
        <p:spPr bwMode="auto">
          <a:xfrm>
            <a:off x="1403560" y="2132820"/>
            <a:ext cx="7526214" cy="276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07510" y="2492870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Procedimento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07504" y="3212986"/>
            <a:ext cx="9360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 smtClean="0">
                <a:solidFill>
                  <a:srgbClr val="0070C0"/>
                </a:solidFill>
              </a:rPr>
              <a:t>Registo de dados</a:t>
            </a:r>
            <a:endParaRPr lang="pt-PT" sz="1000" b="1" dirty="0">
              <a:solidFill>
                <a:srgbClr val="0070C0"/>
              </a:solidFill>
            </a:endParaRP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107504" y="3861060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Tratamento de dados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107504" y="4588046"/>
            <a:ext cx="93600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Análise e discussão dos resultados obtidos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107504" y="1812886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Material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3" name="Rectangle 22">
            <a:hlinkClick r:id="rId10" action="ppaction://hlinksldjump"/>
          </p:cNvPr>
          <p:cNvSpPr/>
          <p:nvPr/>
        </p:nvSpPr>
        <p:spPr>
          <a:xfrm>
            <a:off x="107504" y="1124744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Objetivo</a:t>
            </a:r>
            <a:endParaRPr lang="pt-PT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1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 flipV="1">
            <a:off x="107504" y="44622"/>
            <a:ext cx="8928992" cy="864097"/>
          </a:xfrm>
          <a:prstGeom prst="roundRect">
            <a:avLst>
              <a:gd name="adj" fmla="val 3627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96552" y="6520259"/>
            <a:ext cx="2895600" cy="365125"/>
          </a:xfrm>
        </p:spPr>
        <p:txBody>
          <a:bodyPr/>
          <a:lstStyle/>
          <a:p>
            <a:r>
              <a:rPr lang="pt-PT" sz="1100" dirty="0" smtClean="0"/>
              <a:t>Elisabete  C.A., Jan. 2013</a:t>
            </a:r>
            <a:endParaRPr lang="pt-PT" sz="1100" dirty="0"/>
          </a:p>
        </p:txBody>
      </p:sp>
      <p:pic>
        <p:nvPicPr>
          <p:cNvPr id="6" name="Picture 2" descr="C:\Users\Elisabete\Pictures\ESPoetaJoaqimSerra_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7" b="25149"/>
          <a:stretch/>
        </p:blipFill>
        <p:spPr bwMode="auto">
          <a:xfrm>
            <a:off x="144016" y="116632"/>
            <a:ext cx="1331640" cy="53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3298" y="87015"/>
            <a:ext cx="2612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</a:rPr>
              <a:t>Escola Secundária Poeta Joaquim Serra</a:t>
            </a:r>
          </a:p>
          <a:p>
            <a:r>
              <a:rPr lang="pt-PT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.º ano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8021" y="277778"/>
            <a:ext cx="543847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Terra no Espaço </a:t>
            </a: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  <a:sym typeface="Webdings"/>
              </a:rPr>
              <a:t>O Planeta Terra</a:t>
            </a:r>
            <a:endParaRPr lang="pt-PT" sz="14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  <a:sym typeface="Webdings"/>
            </a:endParaRPr>
          </a:p>
          <a:p>
            <a:pPr algn="r"/>
            <a:r>
              <a:rPr lang="pt-PT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ebdings"/>
              </a:rPr>
              <a:t>A.P. – Determinação da massa e do peso de um corpo</a:t>
            </a:r>
            <a:endParaRPr lang="pt-PT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4"/>
          <p:cNvSpPr txBox="1">
            <a:spLocks/>
          </p:cNvSpPr>
          <p:nvPr/>
        </p:nvSpPr>
        <p:spPr>
          <a:xfrm>
            <a:off x="6830888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F45A66-6E59-4F8B-BABC-F4D663E60975}" type="slidenum">
              <a:rPr lang="pt-PT" smtClean="0"/>
              <a:pPr/>
              <a:t>8</a:t>
            </a:fld>
            <a:endParaRPr lang="pt-PT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15616" y="1124744"/>
            <a:ext cx="0" cy="51845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19672" y="141277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Registo de Dados:</a:t>
            </a:r>
            <a:endParaRPr lang="pt-PT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" t="37903" r="30625" b="23093"/>
          <a:stretch/>
        </p:blipFill>
        <p:spPr bwMode="auto">
          <a:xfrm>
            <a:off x="1403560" y="2132820"/>
            <a:ext cx="7526214" cy="276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45"/>
          <a:stretch/>
        </p:blipFill>
        <p:spPr bwMode="auto">
          <a:xfrm>
            <a:off x="5795696" y="1700760"/>
            <a:ext cx="2592834" cy="3871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07510" y="2492870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Procedimento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107504" y="3212986"/>
            <a:ext cx="9360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 smtClean="0">
                <a:solidFill>
                  <a:srgbClr val="0070C0"/>
                </a:solidFill>
              </a:rPr>
              <a:t>Registo de dados</a:t>
            </a:r>
            <a:endParaRPr lang="pt-PT" sz="1000" b="1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504" y="3861060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Tratamento de dados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107504" y="4588046"/>
            <a:ext cx="93600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Análise e discussão dos resultados obtidos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3" name="Rectangle 22">
            <a:hlinkClick r:id="rId9" action="ppaction://hlinksldjump"/>
          </p:cNvPr>
          <p:cNvSpPr/>
          <p:nvPr/>
        </p:nvSpPr>
        <p:spPr>
          <a:xfrm>
            <a:off x="107504" y="1812886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Material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5" name="Rectangle 24">
            <a:hlinkClick r:id="rId10" action="ppaction://hlinksldjump"/>
          </p:cNvPr>
          <p:cNvSpPr/>
          <p:nvPr/>
        </p:nvSpPr>
        <p:spPr>
          <a:xfrm>
            <a:off x="107504" y="1124744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Objetivo</a:t>
            </a:r>
            <a:endParaRPr lang="pt-PT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30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 flipV="1">
            <a:off x="107504" y="44622"/>
            <a:ext cx="8928992" cy="864097"/>
          </a:xfrm>
          <a:prstGeom prst="roundRect">
            <a:avLst>
              <a:gd name="adj" fmla="val 3627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96552" y="6520259"/>
            <a:ext cx="2895600" cy="365125"/>
          </a:xfrm>
        </p:spPr>
        <p:txBody>
          <a:bodyPr/>
          <a:lstStyle/>
          <a:p>
            <a:r>
              <a:rPr lang="pt-PT" sz="1100" dirty="0" smtClean="0"/>
              <a:t>Elisabete  C.A., Jan. 2013</a:t>
            </a:r>
            <a:endParaRPr lang="pt-PT" sz="1100" dirty="0"/>
          </a:p>
        </p:txBody>
      </p:sp>
      <p:pic>
        <p:nvPicPr>
          <p:cNvPr id="6" name="Picture 2" descr="C:\Users\Elisabete\Pictures\ESPoetaJoaqimSerra_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7" b="25149"/>
          <a:stretch/>
        </p:blipFill>
        <p:spPr bwMode="auto">
          <a:xfrm>
            <a:off x="144016" y="116632"/>
            <a:ext cx="1331640" cy="53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3298" y="87015"/>
            <a:ext cx="2612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</a:rPr>
              <a:t>Escola Secundária Poeta Joaquim Serra</a:t>
            </a:r>
          </a:p>
          <a:p>
            <a:r>
              <a:rPr lang="pt-PT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.º ano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8021" y="277778"/>
            <a:ext cx="543847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Terra no Espaço </a:t>
            </a:r>
            <a:r>
              <a:rPr lang="pt-PT" sz="1400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  <a:sym typeface="Webdings"/>
              </a:rPr>
              <a:t>O Planeta Terra</a:t>
            </a:r>
            <a:endParaRPr lang="pt-PT" sz="14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  <a:sym typeface="Webdings"/>
            </a:endParaRPr>
          </a:p>
          <a:p>
            <a:pPr algn="r"/>
            <a:r>
              <a:rPr lang="pt-PT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ebdings"/>
              </a:rPr>
              <a:t>A.P. – Determinação da massa e do peso de um corpo</a:t>
            </a:r>
            <a:endParaRPr lang="pt-PT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4"/>
          <p:cNvSpPr txBox="1">
            <a:spLocks/>
          </p:cNvSpPr>
          <p:nvPr/>
        </p:nvSpPr>
        <p:spPr>
          <a:xfrm>
            <a:off x="6830888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F45A66-6E59-4F8B-BABC-F4D663E60975}" type="slidenum">
              <a:rPr lang="pt-PT" smtClean="0"/>
              <a:pPr/>
              <a:t>9</a:t>
            </a:fld>
            <a:endParaRPr lang="pt-PT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15616" y="1124744"/>
            <a:ext cx="0" cy="51845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19672" y="141277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Tratamento de dados:</a:t>
            </a:r>
            <a:endParaRPr lang="pt-PT" sz="2000" b="1" dirty="0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1"/>
          <a:stretch/>
        </p:blipFill>
        <p:spPr bwMode="auto">
          <a:xfrm>
            <a:off x="3099533" y="1988840"/>
            <a:ext cx="3560757" cy="3871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07510" y="2492870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Procedimento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07504" y="3212986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Registo de dados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504" y="3861060"/>
            <a:ext cx="9360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 smtClean="0">
                <a:solidFill>
                  <a:srgbClr val="0070C0"/>
                </a:solidFill>
              </a:rPr>
              <a:t>Tratamento de dados</a:t>
            </a:r>
            <a:endParaRPr lang="pt-PT" sz="1000" b="1" dirty="0">
              <a:solidFill>
                <a:srgbClr val="0070C0"/>
              </a:solidFill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107504" y="4588046"/>
            <a:ext cx="93600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Análise e discussão dos resultados obtidos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107504" y="1812886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Material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25" name="Rectangle 24">
            <a:hlinkClick r:id="rId9" action="ppaction://hlinksldjump"/>
          </p:cNvPr>
          <p:cNvSpPr/>
          <p:nvPr/>
        </p:nvSpPr>
        <p:spPr>
          <a:xfrm>
            <a:off x="107504" y="1124744"/>
            <a:ext cx="936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 smtClean="0">
                <a:solidFill>
                  <a:srgbClr val="0070C0"/>
                </a:solidFill>
              </a:rPr>
              <a:t>Objetivo</a:t>
            </a:r>
            <a:endParaRPr lang="pt-PT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2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1677</Words>
  <Application>Microsoft Office PowerPoint</Application>
  <PresentationFormat>On-screen Show (4:3)</PresentationFormat>
  <Paragraphs>477</Paragraphs>
  <Slides>33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Equation</vt:lpstr>
      <vt:lpstr> Terra no Espaço     O planeta Terra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Terra no Espaço     O planeta Terra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Elisabete</dc:creator>
  <cp:lastModifiedBy>Elisabete</cp:lastModifiedBy>
  <cp:revision>32</cp:revision>
  <dcterms:created xsi:type="dcterms:W3CDTF">2013-01-02T12:09:06Z</dcterms:created>
  <dcterms:modified xsi:type="dcterms:W3CDTF">2013-01-11T08:49:55Z</dcterms:modified>
</cp:coreProperties>
</file>